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Lst>
  <p:sldSz cy="6858000" cx="9902825"/>
  <p:notesSz cx="7104050" cy="10234600"/>
  <p:embeddedFontLst>
    <p:embeddedFont>
      <p:font typeface="Proxima Nova"/>
      <p:regular r:id="rId242"/>
      <p:bold r:id="rId243"/>
      <p:italic r:id="rId244"/>
      <p:boldItalic r:id="rId245"/>
    </p:embeddedFont>
    <p:embeddedFont>
      <p:font typeface="Noto Sans"/>
      <p:regular r:id="rId246"/>
      <p:bold r:id="rId247"/>
      <p:italic r:id="rId248"/>
      <p:boldItalic r:id="rId249"/>
    </p:embeddedFont>
    <p:embeddedFont>
      <p:font typeface="Open Sans"/>
      <p:regular r:id="rId250"/>
      <p:bold r:id="rId251"/>
      <p:italic r:id="rId252"/>
      <p:boldItalic r:id="rId2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12">
          <p15:clr>
            <a:srgbClr val="A4A3A4"/>
          </p15:clr>
        </p15:guide>
        <p15:guide id="2" orient="horz" pos="958">
          <p15:clr>
            <a:srgbClr val="A4A3A4"/>
          </p15:clr>
        </p15:guide>
        <p15:guide id="3" pos="443">
          <p15:clr>
            <a:srgbClr val="A4A3A4"/>
          </p15:clr>
        </p15:guide>
        <p15:guide id="4" pos="3210">
          <p15:clr>
            <a:srgbClr val="A4A3A4"/>
          </p15:clr>
        </p15:guide>
        <p15:guide id="5" pos="3119">
          <p15:clr>
            <a:srgbClr val="A4A3A4"/>
          </p15:clr>
        </p15:guide>
        <p15:guide id="6" orient="horz" pos="1638">
          <p15:clr>
            <a:srgbClr val="A4A3A4"/>
          </p15:clr>
        </p15:guide>
        <p15:guide id="7" orient="horz" pos="360">
          <p15:clr>
            <a:srgbClr val="747775"/>
          </p15:clr>
        </p15:guide>
      </p15:sldGuideLst>
    </p:ext>
    <p:ext uri="GoogleSlidesCustomDataVersion2">
      <go:slidesCustomData xmlns:go="http://customooxmlschemas.google.com/" r:id="rId254" roundtripDataSignature="AMtx7miQntsjKBRx4P5VAk3si86o9uYc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672A58-3C3F-4094-A55C-8326C1CC86CD}">
  <a:tblStyle styleId="{A9672A58-3C3F-4094-A55C-8326C1CC86CD}"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7659242-E1CC-4EDC-8006-197966C0AB99}" styleName="Table_1">
    <a:wholeTbl>
      <a:tcTxStyle b="off" i="off">
        <a:font>
          <a:latin typeface="맑은 고딕"/>
          <a:ea typeface="맑은 고딕"/>
          <a:cs typeface="맑은 고딕"/>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353F50C-8861-43A0-82AE-2E20D93D1326}"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12" orient="horz"/>
        <p:guide pos="958" orient="horz"/>
        <p:guide pos="443"/>
        <p:guide pos="3210"/>
        <p:guide pos="3119"/>
        <p:guide pos="1638" orient="horz"/>
        <p:guide pos="360" orient="horz"/>
      </p:guideLst>
    </p:cSldViewPr>
  </p:slideViewPr>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42" Type="http://schemas.openxmlformats.org/officeDocument/2006/relationships/slide" Target="slides/slide36.xml"/><Relationship Id="rId21" Type="http://schemas.openxmlformats.org/officeDocument/2006/relationships/slide" Target="slides/slide15.xml"/><Relationship Id="rId84" Type="http://schemas.openxmlformats.org/officeDocument/2006/relationships/slide" Target="slides/slide78.xml"/><Relationship Id="rId138" Type="http://schemas.openxmlformats.org/officeDocument/2006/relationships/slide" Target="slides/slide132.xml"/><Relationship Id="rId63" Type="http://schemas.openxmlformats.org/officeDocument/2006/relationships/slide" Target="slides/slide57.xml"/><Relationship Id="rId159" Type="http://schemas.openxmlformats.org/officeDocument/2006/relationships/slide" Target="slides/slide153.xml"/><Relationship Id="rId191" Type="http://schemas.openxmlformats.org/officeDocument/2006/relationships/slide" Target="slides/slide185.xml"/><Relationship Id="rId170" Type="http://schemas.openxmlformats.org/officeDocument/2006/relationships/slide" Target="slides/slide164.xml"/><Relationship Id="rId226" Type="http://schemas.openxmlformats.org/officeDocument/2006/relationships/slide" Target="slides/slide220.xml"/><Relationship Id="rId247" Type="http://schemas.openxmlformats.org/officeDocument/2006/relationships/font" Target="fonts/NotoSans-bold.fntdata"/><Relationship Id="rId205" Type="http://schemas.openxmlformats.org/officeDocument/2006/relationships/slide" Target="slides/slide199.xml"/><Relationship Id="rId107" Type="http://schemas.openxmlformats.org/officeDocument/2006/relationships/slide" Target="slides/slide101.xml"/><Relationship Id="rId32" Type="http://schemas.openxmlformats.org/officeDocument/2006/relationships/slide" Target="slides/slide26.xml"/><Relationship Id="rId11" Type="http://schemas.openxmlformats.org/officeDocument/2006/relationships/slide" Target="slides/slide5.xml"/><Relationship Id="rId149" Type="http://schemas.openxmlformats.org/officeDocument/2006/relationships/slide" Target="slides/slide143.xml"/><Relationship Id="rId74" Type="http://schemas.openxmlformats.org/officeDocument/2006/relationships/slide" Target="slides/slide68.xml"/><Relationship Id="rId53" Type="http://schemas.openxmlformats.org/officeDocument/2006/relationships/slide" Target="slides/slide47.xml"/><Relationship Id="rId128" Type="http://schemas.openxmlformats.org/officeDocument/2006/relationships/slide" Target="slides/slide122.xml"/><Relationship Id="rId181" Type="http://schemas.openxmlformats.org/officeDocument/2006/relationships/slide" Target="slides/slide175.xml"/><Relationship Id="rId5" Type="http://schemas.openxmlformats.org/officeDocument/2006/relationships/slideMaster" Target="slideMasters/slideMaster1.xml"/><Relationship Id="rId160" Type="http://schemas.openxmlformats.org/officeDocument/2006/relationships/slide" Target="slides/slide154.xml"/><Relationship Id="rId216" Type="http://schemas.openxmlformats.org/officeDocument/2006/relationships/slide" Target="slides/slide210.xml"/><Relationship Id="rId95" Type="http://schemas.openxmlformats.org/officeDocument/2006/relationships/slide" Target="slides/slide89.xml"/><Relationship Id="rId237" Type="http://schemas.openxmlformats.org/officeDocument/2006/relationships/slide" Target="slides/slide231.xml"/><Relationship Id="rId43" Type="http://schemas.openxmlformats.org/officeDocument/2006/relationships/slide" Target="slides/slide37.xml"/><Relationship Id="rId22" Type="http://schemas.openxmlformats.org/officeDocument/2006/relationships/slide" Target="slides/slide16.xml"/><Relationship Id="rId139" Type="http://schemas.openxmlformats.org/officeDocument/2006/relationships/slide" Target="slides/slide133.xml"/><Relationship Id="rId64" Type="http://schemas.openxmlformats.org/officeDocument/2006/relationships/slide" Target="slides/slide58.xml"/><Relationship Id="rId118" Type="http://schemas.openxmlformats.org/officeDocument/2006/relationships/slide" Target="slides/slide112.xml"/><Relationship Id="rId192" Type="http://schemas.openxmlformats.org/officeDocument/2006/relationships/slide" Target="slides/slide186.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227" Type="http://schemas.openxmlformats.org/officeDocument/2006/relationships/slide" Target="slides/slide221.xml"/><Relationship Id="rId206" Type="http://schemas.openxmlformats.org/officeDocument/2006/relationships/slide" Target="slides/slide200.xml"/><Relationship Id="rId248" Type="http://schemas.openxmlformats.org/officeDocument/2006/relationships/font" Target="fonts/NotoSans-italic.fntdata"/><Relationship Id="rId33" Type="http://schemas.openxmlformats.org/officeDocument/2006/relationships/slide" Target="slides/slide27.xml"/><Relationship Id="rId12" Type="http://schemas.openxmlformats.org/officeDocument/2006/relationships/slide" Target="slides/slide6.xml"/><Relationship Id="rId108" Type="http://schemas.openxmlformats.org/officeDocument/2006/relationships/slide" Target="slides/slide102.xml"/><Relationship Id="rId129" Type="http://schemas.openxmlformats.org/officeDocument/2006/relationships/slide" Target="slides/slide123.xml"/><Relationship Id="rId182" Type="http://schemas.openxmlformats.org/officeDocument/2006/relationships/slide" Target="slides/slide176.xml"/><Relationship Id="rId140" Type="http://schemas.openxmlformats.org/officeDocument/2006/relationships/slide" Target="slides/slide134.xml"/><Relationship Id="rId75" Type="http://schemas.openxmlformats.org/officeDocument/2006/relationships/slide" Target="slides/slide69.xml"/><Relationship Id="rId161" Type="http://schemas.openxmlformats.org/officeDocument/2006/relationships/slide" Target="slides/slide155.xml"/><Relationship Id="rId54" Type="http://schemas.openxmlformats.org/officeDocument/2006/relationships/slide" Target="slides/slide48.xml"/><Relationship Id="rId217" Type="http://schemas.openxmlformats.org/officeDocument/2006/relationships/slide" Target="slides/slide211.xml"/><Relationship Id="rId96" Type="http://schemas.openxmlformats.org/officeDocument/2006/relationships/slide" Target="slides/slide90.xml"/><Relationship Id="rId6" Type="http://schemas.openxmlformats.org/officeDocument/2006/relationships/notesMaster" Target="notesMasters/notesMaster1.xml"/><Relationship Id="rId238" Type="http://schemas.openxmlformats.org/officeDocument/2006/relationships/slide" Target="slides/slide232.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86" Type="http://schemas.openxmlformats.org/officeDocument/2006/relationships/slide" Target="slides/slide80.xml"/><Relationship Id="rId130" Type="http://schemas.openxmlformats.org/officeDocument/2006/relationships/slide" Target="slides/slide124.xml"/><Relationship Id="rId65" Type="http://schemas.openxmlformats.org/officeDocument/2006/relationships/slide" Target="slides/slide59.xml"/><Relationship Id="rId151" Type="http://schemas.openxmlformats.org/officeDocument/2006/relationships/slide" Target="slides/slide145.xml"/><Relationship Id="rId193" Type="http://schemas.openxmlformats.org/officeDocument/2006/relationships/slide" Target="slides/slide187.xml"/><Relationship Id="rId172" Type="http://schemas.openxmlformats.org/officeDocument/2006/relationships/slide" Target="slides/slide166.xml"/><Relationship Id="rId228" Type="http://schemas.openxmlformats.org/officeDocument/2006/relationships/slide" Target="slides/slide222.xml"/><Relationship Id="rId249" Type="http://schemas.openxmlformats.org/officeDocument/2006/relationships/font" Target="fonts/NotoSans-boldItalic.fntdata"/><Relationship Id="rId207" Type="http://schemas.openxmlformats.org/officeDocument/2006/relationships/slide" Target="slides/slide201.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141" Type="http://schemas.openxmlformats.org/officeDocument/2006/relationships/slide" Target="slides/slide135.xml"/><Relationship Id="rId76" Type="http://schemas.openxmlformats.org/officeDocument/2006/relationships/slide" Target="slides/slide70.xml"/><Relationship Id="rId55" Type="http://schemas.openxmlformats.org/officeDocument/2006/relationships/slide" Target="slides/slide49.xml"/><Relationship Id="rId120" Type="http://schemas.openxmlformats.org/officeDocument/2006/relationships/slide" Target="slides/slide114.xml"/><Relationship Id="rId97" Type="http://schemas.openxmlformats.org/officeDocument/2006/relationships/slide" Target="slides/slide91.xml"/><Relationship Id="rId183" Type="http://schemas.openxmlformats.org/officeDocument/2006/relationships/slide" Target="slides/slide177.xml"/><Relationship Id="rId7" Type="http://schemas.openxmlformats.org/officeDocument/2006/relationships/slide" Target="slides/slide1.xml"/><Relationship Id="rId162" Type="http://schemas.openxmlformats.org/officeDocument/2006/relationships/slide" Target="slides/slide156.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font" Target="fonts/OpenSans-regular.fntdata"/><Relationship Id="rId45" Type="http://schemas.openxmlformats.org/officeDocument/2006/relationships/slide" Target="slides/slide39.xml"/><Relationship Id="rId24" Type="http://schemas.openxmlformats.org/officeDocument/2006/relationships/slide" Target="slides/slide18.xml"/><Relationship Id="rId87" Type="http://schemas.openxmlformats.org/officeDocument/2006/relationships/slide" Target="slides/slide81.xml"/><Relationship Id="rId131" Type="http://schemas.openxmlformats.org/officeDocument/2006/relationships/slide" Target="slides/slide125.xml"/><Relationship Id="rId66" Type="http://schemas.openxmlformats.org/officeDocument/2006/relationships/slide" Target="slides/slide60.xml"/><Relationship Id="rId110" Type="http://schemas.openxmlformats.org/officeDocument/2006/relationships/slide" Target="slides/slide104.xml"/><Relationship Id="rId194" Type="http://schemas.openxmlformats.org/officeDocument/2006/relationships/slide" Target="slides/slide188.xml"/><Relationship Id="rId173" Type="http://schemas.openxmlformats.org/officeDocument/2006/relationships/slide" Target="slides/slide167.xml"/><Relationship Id="rId152" Type="http://schemas.openxmlformats.org/officeDocument/2006/relationships/slide" Target="slides/slide146.xml"/><Relationship Id="rId229" Type="http://schemas.openxmlformats.org/officeDocument/2006/relationships/slide" Target="slides/slide223.xml"/><Relationship Id="rId208" Type="http://schemas.openxmlformats.org/officeDocument/2006/relationships/slide" Target="slides/slide202.xml"/><Relationship Id="rId240" Type="http://schemas.openxmlformats.org/officeDocument/2006/relationships/slide" Target="slides/slide234.xml"/><Relationship Id="rId35" Type="http://schemas.openxmlformats.org/officeDocument/2006/relationships/slide" Target="slides/slide29.xml"/><Relationship Id="rId14" Type="http://schemas.openxmlformats.org/officeDocument/2006/relationships/slide" Target="slides/slide8.xml"/><Relationship Id="rId77" Type="http://schemas.openxmlformats.org/officeDocument/2006/relationships/slide" Target="slides/slide71.xml"/><Relationship Id="rId56" Type="http://schemas.openxmlformats.org/officeDocument/2006/relationships/slide" Target="slides/slide50.xml"/><Relationship Id="rId100" Type="http://schemas.openxmlformats.org/officeDocument/2006/relationships/slide" Target="slides/slide94.xml"/><Relationship Id="rId184" Type="http://schemas.openxmlformats.org/officeDocument/2006/relationships/slide" Target="slides/slide178.xml"/><Relationship Id="rId142" Type="http://schemas.openxmlformats.org/officeDocument/2006/relationships/slide" Target="slides/slide136.xml"/><Relationship Id="rId8" Type="http://schemas.openxmlformats.org/officeDocument/2006/relationships/slide" Target="slides/slide2.xml"/><Relationship Id="rId163" Type="http://schemas.openxmlformats.org/officeDocument/2006/relationships/slide" Target="slides/slide157.xml"/><Relationship Id="rId219" Type="http://schemas.openxmlformats.org/officeDocument/2006/relationships/slide" Target="slides/slide213.xml"/><Relationship Id="rId121" Type="http://schemas.openxmlformats.org/officeDocument/2006/relationships/slide" Target="slides/slide115.xml"/><Relationship Id="rId98" Type="http://schemas.openxmlformats.org/officeDocument/2006/relationships/slide" Target="slides/slide92.xml"/><Relationship Id="rId251" Type="http://schemas.openxmlformats.org/officeDocument/2006/relationships/font" Target="fonts/OpenSans-bold.fntdata"/><Relationship Id="rId230" Type="http://schemas.openxmlformats.org/officeDocument/2006/relationships/slide" Target="slides/slide224.xml"/><Relationship Id="rId46" Type="http://schemas.openxmlformats.org/officeDocument/2006/relationships/slide" Target="slides/slide40.xml"/><Relationship Id="rId25" Type="http://schemas.openxmlformats.org/officeDocument/2006/relationships/slide" Target="slides/slide19.xml"/><Relationship Id="rId67" Type="http://schemas.openxmlformats.org/officeDocument/2006/relationships/slide" Target="slides/slide61.xml"/><Relationship Id="rId174" Type="http://schemas.openxmlformats.org/officeDocument/2006/relationships/slide" Target="slides/slide168.xml"/><Relationship Id="rId195" Type="http://schemas.openxmlformats.org/officeDocument/2006/relationships/slide" Target="slides/slide189.xml"/><Relationship Id="rId88" Type="http://schemas.openxmlformats.org/officeDocument/2006/relationships/slide" Target="slides/slide82.xml"/><Relationship Id="rId132" Type="http://schemas.openxmlformats.org/officeDocument/2006/relationships/slide" Target="slides/slide126.xml"/><Relationship Id="rId153" Type="http://schemas.openxmlformats.org/officeDocument/2006/relationships/slide" Target="slides/slide147.xml"/><Relationship Id="rId111" Type="http://schemas.openxmlformats.org/officeDocument/2006/relationships/slide" Target="slides/slide105.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36" Type="http://schemas.openxmlformats.org/officeDocument/2006/relationships/slide" Target="slides/slide30.xml"/><Relationship Id="rId15" Type="http://schemas.openxmlformats.org/officeDocument/2006/relationships/slide" Target="slides/slide9.xml"/><Relationship Id="rId57" Type="http://schemas.openxmlformats.org/officeDocument/2006/relationships/slide" Target="slides/slide51.xml"/><Relationship Id="rId185" Type="http://schemas.openxmlformats.org/officeDocument/2006/relationships/slide" Target="slides/slide179.xml"/><Relationship Id="rId143" Type="http://schemas.openxmlformats.org/officeDocument/2006/relationships/slide" Target="slides/slide137.xml"/><Relationship Id="rId78" Type="http://schemas.openxmlformats.org/officeDocument/2006/relationships/slide" Target="slides/slide72.xml"/><Relationship Id="rId164" Type="http://schemas.openxmlformats.org/officeDocument/2006/relationships/slide" Target="slides/slide158.xml"/><Relationship Id="rId101" Type="http://schemas.openxmlformats.org/officeDocument/2006/relationships/slide" Target="slides/slide95.xml"/><Relationship Id="rId122" Type="http://schemas.openxmlformats.org/officeDocument/2006/relationships/slide" Target="slides/slide116.xml"/><Relationship Id="rId99" Type="http://schemas.openxmlformats.org/officeDocument/2006/relationships/slide" Target="slides/slide93.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52" Type="http://schemas.openxmlformats.org/officeDocument/2006/relationships/font" Target="fonts/OpenSans-italic.fntdata"/><Relationship Id="rId231" Type="http://schemas.openxmlformats.org/officeDocument/2006/relationships/slide" Target="slides/slide225.xml"/><Relationship Id="rId47" Type="http://schemas.openxmlformats.org/officeDocument/2006/relationships/slide" Target="slides/slide41.xml"/><Relationship Id="rId175" Type="http://schemas.openxmlformats.org/officeDocument/2006/relationships/slide" Target="slides/slide169.xml"/><Relationship Id="rId89" Type="http://schemas.openxmlformats.org/officeDocument/2006/relationships/slide" Target="slides/slide83.xml"/><Relationship Id="rId133" Type="http://schemas.openxmlformats.org/officeDocument/2006/relationships/slide" Target="slides/slide127.xml"/><Relationship Id="rId68" Type="http://schemas.openxmlformats.org/officeDocument/2006/relationships/slide" Target="slides/slide62.xml"/><Relationship Id="rId154" Type="http://schemas.openxmlformats.org/officeDocument/2006/relationships/slide" Target="slides/slide148.xml"/><Relationship Id="rId112" Type="http://schemas.openxmlformats.org/officeDocument/2006/relationships/slide" Target="slides/slide106.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font" Target="fonts/ProximaNova-regular.fntdata"/><Relationship Id="rId37" Type="http://schemas.openxmlformats.org/officeDocument/2006/relationships/slide" Target="slides/slide31.xml"/><Relationship Id="rId144" Type="http://schemas.openxmlformats.org/officeDocument/2006/relationships/slide" Target="slides/slide138.xml"/><Relationship Id="rId79" Type="http://schemas.openxmlformats.org/officeDocument/2006/relationships/slide" Target="slides/slide73.xml"/><Relationship Id="rId58" Type="http://schemas.openxmlformats.org/officeDocument/2006/relationships/slide" Target="slides/slide52.xml"/><Relationship Id="rId102" Type="http://schemas.openxmlformats.org/officeDocument/2006/relationships/slide" Target="slides/slide96.xml"/><Relationship Id="rId123" Type="http://schemas.openxmlformats.org/officeDocument/2006/relationships/slide" Target="slides/slide117.xml"/><Relationship Id="rId186" Type="http://schemas.openxmlformats.org/officeDocument/2006/relationships/slide" Target="slides/slide180.xml"/><Relationship Id="rId165" Type="http://schemas.openxmlformats.org/officeDocument/2006/relationships/slide" Target="slides/slide159.xml"/><Relationship Id="rId90" Type="http://schemas.openxmlformats.org/officeDocument/2006/relationships/slide" Target="slides/slide84.xml"/><Relationship Id="rId253" Type="http://schemas.openxmlformats.org/officeDocument/2006/relationships/font" Target="fonts/OpenSans-boldItalic.fntdata"/><Relationship Id="rId211" Type="http://schemas.openxmlformats.org/officeDocument/2006/relationships/slide" Target="slides/slide205.xml"/><Relationship Id="rId232" Type="http://schemas.openxmlformats.org/officeDocument/2006/relationships/slide" Target="slides/slide226.xml"/><Relationship Id="rId48" Type="http://schemas.openxmlformats.org/officeDocument/2006/relationships/slide" Target="slides/slide42.xml"/><Relationship Id="rId27" Type="http://schemas.openxmlformats.org/officeDocument/2006/relationships/slide" Target="slides/slide21.xml"/><Relationship Id="rId134" Type="http://schemas.openxmlformats.org/officeDocument/2006/relationships/slide" Target="slides/slide128.xml"/><Relationship Id="rId69" Type="http://schemas.openxmlformats.org/officeDocument/2006/relationships/slide" Target="slides/slide63.xml"/><Relationship Id="rId113" Type="http://schemas.openxmlformats.org/officeDocument/2006/relationships/slide" Target="slides/slide107.xml"/><Relationship Id="rId176" Type="http://schemas.openxmlformats.org/officeDocument/2006/relationships/slide" Target="slides/slide170.xml"/><Relationship Id="rId197" Type="http://schemas.openxmlformats.org/officeDocument/2006/relationships/slide" Target="slides/slide191.xml"/><Relationship Id="rId80" Type="http://schemas.openxmlformats.org/officeDocument/2006/relationships/slide" Target="slides/slide74.xml"/><Relationship Id="rId155" Type="http://schemas.openxmlformats.org/officeDocument/2006/relationships/slide" Target="slides/slide149.xml"/><Relationship Id="rId222" Type="http://schemas.openxmlformats.org/officeDocument/2006/relationships/slide" Target="slides/slide216.xml"/><Relationship Id="rId243" Type="http://schemas.openxmlformats.org/officeDocument/2006/relationships/font" Target="fonts/ProximaNova-bold.fntdata"/><Relationship Id="rId201" Type="http://schemas.openxmlformats.org/officeDocument/2006/relationships/slide" Target="slides/slide195.xml"/><Relationship Id="rId38" Type="http://schemas.openxmlformats.org/officeDocument/2006/relationships/slide" Target="slides/slide32.xml"/><Relationship Id="rId17" Type="http://schemas.openxmlformats.org/officeDocument/2006/relationships/slide" Target="slides/slide11.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187" Type="http://schemas.openxmlformats.org/officeDocument/2006/relationships/slide" Target="slides/slide181.xml"/><Relationship Id="rId145" Type="http://schemas.openxmlformats.org/officeDocument/2006/relationships/slide" Target="slides/slide139.xml"/><Relationship Id="rId70" Type="http://schemas.openxmlformats.org/officeDocument/2006/relationships/slide" Target="slides/slide64.xml"/><Relationship Id="rId166" Type="http://schemas.openxmlformats.org/officeDocument/2006/relationships/slide" Target="slides/slide160.xml"/><Relationship Id="rId91" Type="http://schemas.openxmlformats.org/officeDocument/2006/relationships/slide" Target="slides/slide85.xml"/><Relationship Id="rId1" Type="http://schemas.openxmlformats.org/officeDocument/2006/relationships/theme" Target="theme/theme1.xml"/><Relationship Id="rId254" Type="http://customschemas.google.com/relationships/presentationmetadata" Target="metadata"/><Relationship Id="rId212" Type="http://schemas.openxmlformats.org/officeDocument/2006/relationships/slide" Target="slides/slide206.xml"/><Relationship Id="rId233" Type="http://schemas.openxmlformats.org/officeDocument/2006/relationships/slide" Target="slides/slide227.xml"/><Relationship Id="rId49" Type="http://schemas.openxmlformats.org/officeDocument/2006/relationships/slide" Target="slides/slide43.xml"/><Relationship Id="rId28" Type="http://schemas.openxmlformats.org/officeDocument/2006/relationships/slide" Target="slides/slide22.xml"/><Relationship Id="rId114" Type="http://schemas.openxmlformats.org/officeDocument/2006/relationships/slide" Target="slides/slide108.xml"/><Relationship Id="rId177" Type="http://schemas.openxmlformats.org/officeDocument/2006/relationships/slide" Target="slides/slide171.xml"/><Relationship Id="rId198" Type="http://schemas.openxmlformats.org/officeDocument/2006/relationships/slide" Target="slides/slide192.xml"/><Relationship Id="rId81" Type="http://schemas.openxmlformats.org/officeDocument/2006/relationships/slide" Target="slides/slide75.xml"/><Relationship Id="rId135" Type="http://schemas.openxmlformats.org/officeDocument/2006/relationships/slide" Target="slides/slide129.xml"/><Relationship Id="rId60" Type="http://schemas.openxmlformats.org/officeDocument/2006/relationships/slide" Target="slides/slide54.xml"/><Relationship Id="rId156" Type="http://schemas.openxmlformats.org/officeDocument/2006/relationships/slide" Target="slides/slide150.xml"/><Relationship Id="rId223" Type="http://schemas.openxmlformats.org/officeDocument/2006/relationships/slide" Target="slides/slide217.xml"/><Relationship Id="rId244" Type="http://schemas.openxmlformats.org/officeDocument/2006/relationships/font" Target="fonts/ProximaNova-italic.fntdata"/><Relationship Id="rId202" Type="http://schemas.openxmlformats.org/officeDocument/2006/relationships/slide" Target="slides/slide196.xml"/><Relationship Id="rId39" Type="http://schemas.openxmlformats.org/officeDocument/2006/relationships/slide" Target="slides/slide33.xml"/><Relationship Id="rId18" Type="http://schemas.openxmlformats.org/officeDocument/2006/relationships/slide" Target="slides/slide12.xml"/><Relationship Id="rId188" Type="http://schemas.openxmlformats.org/officeDocument/2006/relationships/slide" Target="slides/slide182.xml"/><Relationship Id="rId146" Type="http://schemas.openxmlformats.org/officeDocument/2006/relationships/slide" Target="slides/slide140.xml"/><Relationship Id="rId167" Type="http://schemas.openxmlformats.org/officeDocument/2006/relationships/slide" Target="slides/slide161.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71" Type="http://schemas.openxmlformats.org/officeDocument/2006/relationships/slide" Target="slides/slide65.xml"/><Relationship Id="rId213" Type="http://schemas.openxmlformats.org/officeDocument/2006/relationships/slide" Target="slides/slide207.xml"/><Relationship Id="rId92" Type="http://schemas.openxmlformats.org/officeDocument/2006/relationships/slide" Target="slides/slide86.xml"/><Relationship Id="rId234" Type="http://schemas.openxmlformats.org/officeDocument/2006/relationships/slide" Target="slides/slide228.xml"/><Relationship Id="rId29" Type="http://schemas.openxmlformats.org/officeDocument/2006/relationships/slide" Target="slides/slide23.xml"/><Relationship Id="rId2" Type="http://schemas.openxmlformats.org/officeDocument/2006/relationships/viewProps" Target="viewProps.xml"/><Relationship Id="rId255" Type="http://schemas.openxmlformats.org/officeDocument/2006/relationships/customXml" Target="../customXml/item1.xml"/><Relationship Id="rId40" Type="http://schemas.openxmlformats.org/officeDocument/2006/relationships/slide" Target="slides/slide34.xml"/><Relationship Id="rId178" Type="http://schemas.openxmlformats.org/officeDocument/2006/relationships/slide" Target="slides/slide172.xml"/><Relationship Id="rId136" Type="http://schemas.openxmlformats.org/officeDocument/2006/relationships/slide" Target="slides/slide130.xml"/><Relationship Id="rId157" Type="http://schemas.openxmlformats.org/officeDocument/2006/relationships/slide" Target="slides/slide151.xml"/><Relationship Id="rId115" Type="http://schemas.openxmlformats.org/officeDocument/2006/relationships/slide" Target="slides/slide109.xml"/><Relationship Id="rId199" Type="http://schemas.openxmlformats.org/officeDocument/2006/relationships/slide" Target="slides/slide193.xml"/><Relationship Id="rId82" Type="http://schemas.openxmlformats.org/officeDocument/2006/relationships/slide" Target="slides/slide76.xml"/><Relationship Id="rId61" Type="http://schemas.openxmlformats.org/officeDocument/2006/relationships/slide" Target="slides/slide55.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font" Target="fonts/ProximaNova-boldItalic.fntdata"/><Relationship Id="rId30" Type="http://schemas.openxmlformats.org/officeDocument/2006/relationships/slide" Target="slides/slide24.xml"/><Relationship Id="rId147" Type="http://schemas.openxmlformats.org/officeDocument/2006/relationships/slide" Target="slides/slide141.xml"/><Relationship Id="rId168" Type="http://schemas.openxmlformats.org/officeDocument/2006/relationships/slide" Target="slides/slide162.xml"/><Relationship Id="rId105" Type="http://schemas.openxmlformats.org/officeDocument/2006/relationships/slide" Target="slides/slide99.xml"/><Relationship Id="rId126" Type="http://schemas.openxmlformats.org/officeDocument/2006/relationships/slide" Target="slides/slide120.xml"/><Relationship Id="rId189" Type="http://schemas.openxmlformats.org/officeDocument/2006/relationships/slide" Target="slides/slide183.xml"/><Relationship Id="rId72" Type="http://schemas.openxmlformats.org/officeDocument/2006/relationships/slide" Target="slides/slide66.xml"/><Relationship Id="rId51" Type="http://schemas.openxmlformats.org/officeDocument/2006/relationships/slide" Target="slides/slide45.xml"/><Relationship Id="rId93" Type="http://schemas.openxmlformats.org/officeDocument/2006/relationships/slide" Target="slides/slide87.xml"/><Relationship Id="rId3" Type="http://schemas.openxmlformats.org/officeDocument/2006/relationships/presProps" Target="presProps.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customXml" Target="../customXml/item2.xml"/><Relationship Id="rId137" Type="http://schemas.openxmlformats.org/officeDocument/2006/relationships/slide" Target="slides/slide131.xml"/><Relationship Id="rId158" Type="http://schemas.openxmlformats.org/officeDocument/2006/relationships/slide" Target="slides/slide152.xml"/><Relationship Id="rId116" Type="http://schemas.openxmlformats.org/officeDocument/2006/relationships/slide" Target="slides/slide110.xml"/><Relationship Id="rId41" Type="http://schemas.openxmlformats.org/officeDocument/2006/relationships/slide" Target="slides/slide35.xml"/><Relationship Id="rId179" Type="http://schemas.openxmlformats.org/officeDocument/2006/relationships/slide" Target="slides/slide173.xml"/><Relationship Id="rId20" Type="http://schemas.openxmlformats.org/officeDocument/2006/relationships/slide" Target="slides/slide14.xml"/><Relationship Id="rId83" Type="http://schemas.openxmlformats.org/officeDocument/2006/relationships/slide" Target="slides/slide77.xml"/><Relationship Id="rId62" Type="http://schemas.openxmlformats.org/officeDocument/2006/relationships/slide" Target="slides/slide56.xml"/><Relationship Id="rId190" Type="http://schemas.openxmlformats.org/officeDocument/2006/relationships/slide" Target="slides/slide184.xml"/><Relationship Id="rId225" Type="http://schemas.openxmlformats.org/officeDocument/2006/relationships/slide" Target="slides/slide219.xml"/><Relationship Id="rId246" Type="http://schemas.openxmlformats.org/officeDocument/2006/relationships/font" Target="fonts/NotoSans-regular.fntdata"/><Relationship Id="rId204" Type="http://schemas.openxmlformats.org/officeDocument/2006/relationships/slide" Target="slides/slide198.xml"/><Relationship Id="rId106" Type="http://schemas.openxmlformats.org/officeDocument/2006/relationships/slide" Target="slides/slide100.xml"/><Relationship Id="rId127" Type="http://schemas.openxmlformats.org/officeDocument/2006/relationships/slide" Target="slides/slide121.xml"/><Relationship Id="rId31" Type="http://schemas.openxmlformats.org/officeDocument/2006/relationships/slide" Target="slides/slide25.xml"/><Relationship Id="rId10" Type="http://schemas.openxmlformats.org/officeDocument/2006/relationships/slide" Target="slides/slide4.xml"/><Relationship Id="rId148" Type="http://schemas.openxmlformats.org/officeDocument/2006/relationships/slide" Target="slides/slide142.xml"/><Relationship Id="rId73" Type="http://schemas.openxmlformats.org/officeDocument/2006/relationships/slide" Target="slides/slide67.xml"/><Relationship Id="rId169" Type="http://schemas.openxmlformats.org/officeDocument/2006/relationships/slide" Target="slides/slide163.xml"/><Relationship Id="rId52" Type="http://schemas.openxmlformats.org/officeDocument/2006/relationships/slide" Target="slides/slide46.xml"/><Relationship Id="rId94" Type="http://schemas.openxmlformats.org/officeDocument/2006/relationships/slide" Target="slides/slide88.xml"/><Relationship Id="rId180" Type="http://schemas.openxmlformats.org/officeDocument/2006/relationships/slide" Target="slides/slide174.xml"/><Relationship Id="rId4" Type="http://schemas.openxmlformats.org/officeDocument/2006/relationships/tableStyles" Target="tableStyles.xml"/><Relationship Id="rId215" Type="http://schemas.openxmlformats.org/officeDocument/2006/relationships/slide" Target="slides/slide209.xml"/><Relationship Id="rId236" Type="http://schemas.openxmlformats.org/officeDocument/2006/relationships/slide" Target="slides/slide2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5" name="Google Shape;5;n"/>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Malgun Gothic"/>
                <a:ea typeface="Malgun Gothic"/>
                <a:cs typeface="Malgun Gothic"/>
                <a:sym typeface="Malgun Gothic"/>
              </a:rPr>
              <a:t>‹#›</a:t>
            </a:fld>
            <a:endParaRPr b="0" i="0" sz="13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msung.com/global/galaxy/apps/samsung-health/" TargetMode="External"/><Relationship Id="rId3" Type="http://schemas.openxmlformats.org/officeDocument/2006/relationships/hyperlink" Target="https://news.samsung.com/us/samsung-health-fact-sheet-unpacked-2017/" TargetMode="Externa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ively.com/" TargetMode="External"/><Relationship Id="rId3" Type="http://schemas.openxmlformats.org/officeDocument/2006/relationships/hyperlink" Target="https://xively.com/" TargetMode="External"/><Relationship Id="rId4" Type="http://schemas.openxmlformats.org/officeDocument/2006/relationships/hyperlink" Target="https://xively.com/" TargetMode="Externa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181818"/>
              </a:buClr>
              <a:buSzPts val="1200"/>
              <a:buFont typeface="Arial"/>
              <a:buChar char="•"/>
            </a:pPr>
            <a:r>
              <a:rPr b="0" i="0" lang="en-US">
                <a:solidFill>
                  <a:srgbClr val="181818"/>
                </a:solidFill>
                <a:latin typeface="Arial"/>
                <a:ea typeface="Arial"/>
                <a:cs typeface="Arial"/>
                <a:sym typeface="Arial"/>
              </a:rPr>
              <a:t>Chuyển đổi kỹ thuật số là quá trình sử dụng các công nghệ kỹ thuật số để tạo mới — hoặc sửa đổi — các quy trình kinh doanh, văn hóa và trải nghiệm khách hàng hiện có để đáp ứng các yêu cầu kinh doanh và thị trường đang thay đổi. Việc hình dung lại hoạt động kinh doanh trong thời đại kỹ thuật số này chính là chuyển đổi kỹ thuật số.</a:t>
            </a:r>
            <a:endParaRPr/>
          </a:p>
          <a:p>
            <a:pPr indent="-95250" lvl="0" marL="171450" rtl="0" algn="l">
              <a:spcBef>
                <a:spcPts val="0"/>
              </a:spcBef>
              <a:spcAft>
                <a:spcPts val="0"/>
              </a:spcAft>
              <a:buClr>
                <a:schemeClr val="dk1"/>
              </a:buClr>
              <a:buSzPts val="1200"/>
              <a:buFont typeface="Arial"/>
              <a:buNone/>
            </a:pPr>
            <a:r>
              <a:t/>
            </a:r>
            <a:endParaRPr b="0" i="0">
              <a:solidFill>
                <a:srgbClr val="181818"/>
              </a:solidFill>
              <a:latin typeface="Arial"/>
              <a:ea typeface="Arial"/>
              <a:cs typeface="Arial"/>
              <a:sym typeface="Arial"/>
            </a:endParaRPr>
          </a:p>
          <a:p>
            <a:pPr indent="-171450" lvl="0" marL="171450" rtl="0" algn="l">
              <a:spcBef>
                <a:spcPts val="0"/>
              </a:spcBef>
              <a:spcAft>
                <a:spcPts val="0"/>
              </a:spcAft>
              <a:buClr>
                <a:srgbClr val="181818"/>
              </a:buClr>
              <a:buSzPts val="1200"/>
              <a:buFont typeface="Arial"/>
              <a:buChar char="•"/>
            </a:pPr>
            <a:r>
              <a:rPr b="0" i="0" lang="en-US">
                <a:solidFill>
                  <a:srgbClr val="181818"/>
                </a:solidFill>
                <a:latin typeface="Arial"/>
                <a:ea typeface="Arial"/>
                <a:cs typeface="Arial"/>
                <a:sym typeface="Arial"/>
              </a:rPr>
              <a:t>Chuyển đổi kỹ thuật số đang thay đổi cách thức kinh doanh được thực hiện và trong một số trường hợp, tạo ra các loại hình kinh doanh hoàn toàn mới.</a:t>
            </a:r>
            <a:endParaRPr b="0" i="0">
              <a:solidFill>
                <a:srgbClr val="181818"/>
              </a:solidFill>
              <a:latin typeface="Arial"/>
              <a:ea typeface="Arial"/>
              <a:cs typeface="Arial"/>
              <a:sym typeface="Arial"/>
            </a:endParaRPr>
          </a:p>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5" name="Google Shape;315;p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10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8" name="Google Shape;2248;p10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Nhiệt điện trở là một loại điện trở và là một thiết bị điện sử dụng cơ chế mà điện trở của vật liệu thay đổi theo nhiệt độ. Nó chủ yếu được sử dụng như một cảm biến để ngăn dòng điện của mạch tăng lên trên một mức nhất định hoặc để cảm nhận nhiệt độ của mạch.</a:t>
            </a:r>
            <a:endParaRPr>
              <a:latin typeface="Arial"/>
              <a:ea typeface="Arial"/>
              <a:cs typeface="Arial"/>
              <a:sym typeface="Arial"/>
            </a:endParaRPr>
          </a:p>
        </p:txBody>
      </p:sp>
      <p:sp>
        <p:nvSpPr>
          <p:cNvPr id="2249" name="Google Shape;2249;p10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p10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6" name="Google Shape;2266;p10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Load cell là một loại thiết bị đo tải chuyển đổi điện áp hoặc áp suất theo tỷ lệ với lực tác dụng từ bên ngoài.</a:t>
            </a:r>
            <a:endParaRPr/>
          </a:p>
          <a:p>
            <a:pPr indent="0" lvl="0" marL="0" rtl="0" algn="l">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Các loại cảm biến lực bao gồm loại chuyển vị, loại căng, loại nén, v.v.</a:t>
            </a:r>
            <a:endParaRPr>
              <a:latin typeface="Arial"/>
              <a:ea typeface="Arial"/>
              <a:cs typeface="Arial"/>
              <a:sym typeface="Arial"/>
            </a:endParaRPr>
          </a:p>
        </p:txBody>
      </p:sp>
      <p:sp>
        <p:nvSpPr>
          <p:cNvPr id="2267" name="Google Shape;2267;p10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10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5" name="Google Shape;2285;p10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Noto Sans Symbols"/>
              <a:buNone/>
            </a:pPr>
            <a:r>
              <a:rPr lang="en-US">
                <a:latin typeface="Arial"/>
                <a:ea typeface="Arial"/>
                <a:cs typeface="Arial"/>
                <a:sym typeface="Arial"/>
              </a:rPr>
              <a:t>Vì trạng thái chuyển động của vật thể có thể được cảm nhận ngay lập tức nên nó được sử dụng trong nhiều phương tiện vận chuyển khác nhau như ô tô, tàu hỏa, tàu thủy, máy bay và các hệ thống điều khiển như tự động hóa nhà máy và rô bốt.</a:t>
            </a:r>
            <a:endParaRPr/>
          </a:p>
          <a:p>
            <a:pPr indent="0" lvl="0" marL="0" marR="0" rtl="0" algn="l">
              <a:lnSpc>
                <a:spcPct val="100000"/>
              </a:lnSpc>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Noto Sans Symbols"/>
              <a:buNone/>
            </a:pPr>
            <a:r>
              <a:rPr lang="en-US">
                <a:latin typeface="Arial"/>
                <a:ea typeface="Arial"/>
                <a:cs typeface="Arial"/>
                <a:sym typeface="Arial"/>
              </a:rPr>
              <a:t>Dự kiến trong tương lai lĩnh vực ứng dụng sẽ được mở rộng hơn nữa.</a:t>
            </a:r>
            <a:endParaRPr>
              <a:latin typeface="Arial"/>
              <a:ea typeface="Arial"/>
              <a:cs typeface="Arial"/>
              <a:sym typeface="Arial"/>
            </a:endParaRPr>
          </a:p>
        </p:txBody>
      </p:sp>
      <p:sp>
        <p:nvSpPr>
          <p:cNvPr id="2286" name="Google Shape;2286;p10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p10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2" name="Google Shape;2302;p10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Cảm biến con quay hồi chuyển nhận biết sự thay đổi hướng của một đối tượng.</a:t>
            </a:r>
            <a:endParaRPr/>
          </a:p>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Nó còn được gọi là 'cảm biến vận tốc góc' vì nó sử dụng giá trị của vận tốc góc là tốc độ quay của vật thể.</a:t>
            </a:r>
            <a:endParaRPr/>
          </a:p>
          <a:p>
            <a:pPr indent="0" lvl="0" marL="0" rtl="0" algn="l">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Vận tốc góc có thể được tính bằng cách chuyển đổi lực Coriolis từ một vật thể thành tín hiệu điện. Lực Coriolis là lực tỉ lệ với vận tốc của vật chuyển động và vuông góc với phương chuyển động.</a:t>
            </a:r>
            <a:endParaRPr/>
          </a:p>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Các mục đích sử dụng điển hình bao gồm Drone, VR, Personal Mobility và Healthcare wearable.</a:t>
            </a:r>
            <a:endParaRPr>
              <a:latin typeface="Arial"/>
              <a:ea typeface="Arial"/>
              <a:cs typeface="Arial"/>
              <a:sym typeface="Arial"/>
            </a:endParaRPr>
          </a:p>
        </p:txBody>
      </p:sp>
      <p:sp>
        <p:nvSpPr>
          <p:cNvPr id="2303" name="Google Shape;2303;p10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p10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1" name="Google Shape;2321;p10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322" name="Google Shape;2322;p10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p10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7" name="Google Shape;2337;p10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Nhà cung cấp dịch vụ đám mây phân phối và ảo hóa một lượng lớn tài nguyên máy tính và cung cấp chúng cho từng người dùng và người dùng dịch vụ có thể nhận các tài nguyên mong muốn qua Internet khi cần mà không cần cài đặt chương trình trực tiếp trên máy tính của mình thông qua dịch vụ đám mây.</a:t>
            </a:r>
            <a:endParaRPr>
              <a:latin typeface="Arial"/>
              <a:ea typeface="Arial"/>
              <a:cs typeface="Arial"/>
              <a:sym typeface="Arial"/>
            </a:endParaRPr>
          </a:p>
        </p:txBody>
      </p:sp>
      <p:sp>
        <p:nvSpPr>
          <p:cNvPr id="2338" name="Google Shape;2338;p10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10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2" name="Google Shape;2352;p10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Noto Sans Symbols"/>
              <a:buNone/>
            </a:pPr>
            <a:r>
              <a:rPr b="0" i="0" lang="en-US" sz="1200" u="none" cap="none" strike="noStrike">
                <a:latin typeface="Arial"/>
                <a:ea typeface="Arial"/>
                <a:cs typeface="Arial"/>
                <a:sym typeface="Arial"/>
              </a:rPr>
              <a:t>Nói cách khác, dịch vụ đám mây là dịch vụ cho thuê và sử dụng tài nguyên máy tính (H/W, S/W, v.v.) khi cần thông qua Internet và trả phí cho việc sử dụng.</a:t>
            </a:r>
            <a:endParaRPr b="0" i="0" sz="1200" u="none" cap="none" strike="noStrike">
              <a:latin typeface="Arial"/>
              <a:ea typeface="Arial"/>
              <a:cs typeface="Arial"/>
              <a:sym typeface="Arial"/>
            </a:endParaRPr>
          </a:p>
        </p:txBody>
      </p:sp>
      <p:sp>
        <p:nvSpPr>
          <p:cNvPr id="2353" name="Google Shape;2353;p10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10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7" name="Google Shape;2367;p10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Dịch vụ đám mây có các đặc điểm khác biệt với môi trường điện toán truyền thống, bao gồm vị trí và quyền sở hữu dữ liệu, đối tượng và quản lý điện toán cũng như việc cung cấp dịch vụ</a:t>
            </a:r>
            <a:endParaRPr>
              <a:latin typeface="Arial"/>
              <a:ea typeface="Arial"/>
              <a:cs typeface="Arial"/>
              <a:sym typeface="Arial"/>
            </a:endParaRPr>
          </a:p>
        </p:txBody>
      </p:sp>
      <p:sp>
        <p:nvSpPr>
          <p:cNvPr id="2368" name="Google Shape;2368;p10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p10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2" name="Google Shape;2412;p10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413" name="Google Shape;2413;p10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p10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rmAutofit/>
          </a:bodyPr>
          <a:lstStyle/>
          <a:p>
            <a:pPr indent="0" lvl="0" marL="13757" marR="1417065" rtl="0" algn="l">
              <a:spcBef>
                <a:spcPts val="0"/>
              </a:spcBef>
              <a:spcAft>
                <a:spcPts val="0"/>
              </a:spcAft>
              <a:buNone/>
            </a:pPr>
            <a:r>
              <a:rPr b="0" i="0" lang="en-US" sz="1200" u="sng" cap="none" strike="noStrike">
                <a:latin typeface="Arial"/>
                <a:ea typeface="Arial"/>
                <a:cs typeface="Arial"/>
                <a:sym typeface="Arial"/>
              </a:rPr>
              <a:t>SaaS</a:t>
            </a:r>
            <a:endParaRPr/>
          </a:p>
          <a:p>
            <a:pPr indent="-171450" lvl="0" marL="185208" marR="1417065" rtl="0" algn="l">
              <a:spcBef>
                <a:spcPts val="0"/>
              </a:spcBef>
              <a:spcAft>
                <a:spcPts val="0"/>
              </a:spcAft>
              <a:buClr>
                <a:schemeClr val="dk1"/>
              </a:buClr>
              <a:buSzPts val="1200"/>
              <a:buFont typeface="Arial"/>
              <a:buChar char="•"/>
            </a:pPr>
            <a:r>
              <a:rPr b="0" i="0" lang="en-US" sz="1200" u="none" cap="none" strike="noStrike">
                <a:latin typeface="Arial"/>
                <a:ea typeface="Arial"/>
                <a:cs typeface="Arial"/>
                <a:sym typeface="Arial"/>
              </a:rPr>
              <a:t>Một mô hình được tạo ra với mục đích cung cấp phần mềm/ứng dụng và cung cấp các quy trình ứng dụng được tiêu chuẩn hóa. (Dịch vụ webmail, iCloud, Dropbox, Google Docs, One note, v.v.)</a:t>
            </a:r>
            <a:endParaRPr/>
          </a:p>
          <a:p>
            <a:pPr indent="0" lvl="0" marL="13757" marR="1417065" rtl="0" algn="l">
              <a:spcBef>
                <a:spcPts val="0"/>
              </a:spcBef>
              <a:spcAft>
                <a:spcPts val="0"/>
              </a:spcAft>
              <a:buNone/>
            </a:pPr>
            <a:r>
              <a:t/>
            </a:r>
            <a:endParaRPr b="0" i="0" sz="1200" u="none" cap="none" strike="noStrike">
              <a:latin typeface="Arial"/>
              <a:ea typeface="Arial"/>
              <a:cs typeface="Arial"/>
              <a:sym typeface="Arial"/>
            </a:endParaRPr>
          </a:p>
          <a:p>
            <a:pPr indent="0" lvl="0" marL="13757" marR="1417065" rtl="0" algn="l">
              <a:spcBef>
                <a:spcPts val="0"/>
              </a:spcBef>
              <a:spcAft>
                <a:spcPts val="0"/>
              </a:spcAft>
              <a:buNone/>
            </a:pPr>
            <a:r>
              <a:rPr b="0" i="0" lang="en-US" sz="1200" u="sng" cap="none" strike="noStrike">
                <a:latin typeface="Arial"/>
                <a:ea typeface="Arial"/>
                <a:cs typeface="Arial"/>
                <a:sym typeface="Arial"/>
              </a:rPr>
              <a:t>PaaS</a:t>
            </a:r>
            <a:endParaRPr/>
          </a:p>
          <a:p>
            <a:pPr indent="-171450" lvl="0" marL="185208" marR="1417065" rtl="0" algn="l">
              <a:spcBef>
                <a:spcPts val="0"/>
              </a:spcBef>
              <a:spcAft>
                <a:spcPts val="0"/>
              </a:spcAft>
              <a:buClr>
                <a:schemeClr val="dk1"/>
              </a:buClr>
              <a:buSzPts val="1200"/>
              <a:buFont typeface="Arial"/>
              <a:buChar char="•"/>
            </a:pPr>
            <a:r>
              <a:rPr b="0" i="0" lang="en-US" sz="1200" u="none" cap="none" strike="noStrike">
                <a:latin typeface="Arial"/>
                <a:ea typeface="Arial"/>
                <a:cs typeface="Arial"/>
                <a:sym typeface="Arial"/>
              </a:rPr>
              <a:t>Một dịch vụ cung cấp nền tảng điện toán để các nhà phát triển phát triển, thử nghiệm và chạy các ứng dụng của riêng họ (Linux, Apache, PHP, MySQL, MS Azure, Google Apps, v.v.)</a:t>
            </a:r>
            <a:endParaRPr/>
          </a:p>
          <a:p>
            <a:pPr indent="0" lvl="0" marL="13757" marR="1417065" rtl="0" algn="l">
              <a:spcBef>
                <a:spcPts val="0"/>
              </a:spcBef>
              <a:spcAft>
                <a:spcPts val="0"/>
              </a:spcAft>
              <a:buNone/>
            </a:pPr>
            <a:r>
              <a:t/>
            </a:r>
            <a:endParaRPr b="0" i="0" sz="1200" u="none" cap="none" strike="noStrike">
              <a:latin typeface="Arial"/>
              <a:ea typeface="Arial"/>
              <a:cs typeface="Arial"/>
              <a:sym typeface="Arial"/>
            </a:endParaRPr>
          </a:p>
          <a:p>
            <a:pPr indent="0" lvl="0" marL="13757" marR="1417065" rtl="0" algn="l">
              <a:spcBef>
                <a:spcPts val="0"/>
              </a:spcBef>
              <a:spcAft>
                <a:spcPts val="0"/>
              </a:spcAft>
              <a:buNone/>
            </a:pPr>
            <a:r>
              <a:rPr b="0" i="0" lang="en-US" sz="1200" u="sng" cap="none" strike="noStrike">
                <a:latin typeface="Arial"/>
                <a:ea typeface="Arial"/>
                <a:cs typeface="Arial"/>
                <a:sym typeface="Arial"/>
              </a:rPr>
              <a:t>IaaS</a:t>
            </a:r>
            <a:endParaRPr/>
          </a:p>
          <a:p>
            <a:pPr indent="-171450" lvl="0" marL="185208" marR="1417065" rtl="0" algn="l">
              <a:spcBef>
                <a:spcPts val="0"/>
              </a:spcBef>
              <a:spcAft>
                <a:spcPts val="0"/>
              </a:spcAft>
              <a:buClr>
                <a:schemeClr val="dk1"/>
              </a:buClr>
              <a:buSzPts val="1200"/>
              <a:buFont typeface="Arial"/>
              <a:buChar char="•"/>
            </a:pPr>
            <a:r>
              <a:rPr b="0" i="0" lang="en-US" sz="1200" u="none" cap="none" strike="noStrike">
                <a:latin typeface="Arial"/>
                <a:ea typeface="Arial"/>
                <a:cs typeface="Arial"/>
                <a:sym typeface="Arial"/>
              </a:rPr>
              <a:t>Cung cấp các tài nguyên cơ sở hạ tầng như máy chủ, lưu trữ, mạng dựa trên mức sử dụng, cung cấp khả năng lưu trữ và tính toán cơ bản (CPU, Đĩa, v.v.) (EC2, S3, v.v.)</a:t>
            </a:r>
            <a:endParaRPr b="0" i="0" sz="1200" u="none" cap="none" strike="noStrike">
              <a:latin typeface="Arial"/>
              <a:ea typeface="Arial"/>
              <a:cs typeface="Arial"/>
              <a:sym typeface="Arial"/>
            </a:endParaRPr>
          </a:p>
        </p:txBody>
      </p:sp>
      <p:sp>
        <p:nvSpPr>
          <p:cNvPr id="2460" name="Google Shape;2460;p10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181818"/>
              </a:buClr>
              <a:buSzPts val="1200"/>
              <a:buFont typeface="Arial"/>
              <a:buChar char="•"/>
            </a:pPr>
            <a:r>
              <a:rPr b="0" i="0" lang="en-US">
                <a:solidFill>
                  <a:srgbClr val="181818"/>
                </a:solidFill>
                <a:latin typeface="Arial"/>
                <a:ea typeface="Arial"/>
                <a:cs typeface="Arial"/>
                <a:sym typeface="Arial"/>
              </a:rPr>
              <a:t>Chuyển đổi kỹ thuật số là cách một số tổ chức mô tả những nỗ lực của họ nhằm mang lại các công nghệ, quy trình và văn hóa mới cùng với mục đích chung. Mục đích này có thể là cải thiện trải nghiệm của khách hàng, đổi mới nhanh hơn hoặc đơn giản là tồn tại tốt hơn khi sự gián đoạn kỹ thuật số định hình lại ngành của họ.</a:t>
            </a:r>
            <a:endParaRPr/>
          </a:p>
          <a:p>
            <a:pPr indent="-95250" lvl="0" marL="171450" rtl="0" algn="l">
              <a:spcBef>
                <a:spcPts val="0"/>
              </a:spcBef>
              <a:spcAft>
                <a:spcPts val="0"/>
              </a:spcAft>
              <a:buClr>
                <a:schemeClr val="dk1"/>
              </a:buClr>
              <a:buSzPts val="1200"/>
              <a:buFont typeface="Arial"/>
              <a:buNone/>
            </a:pPr>
            <a:r>
              <a:t/>
            </a:r>
            <a:endParaRPr b="0" i="0">
              <a:solidFill>
                <a:srgbClr val="181818"/>
              </a:solidFill>
              <a:latin typeface="Arial"/>
              <a:ea typeface="Arial"/>
              <a:cs typeface="Arial"/>
              <a:sym typeface="Arial"/>
            </a:endParaRPr>
          </a:p>
          <a:p>
            <a:pPr indent="-171450" lvl="0" marL="171450" rtl="0" algn="l">
              <a:spcBef>
                <a:spcPts val="0"/>
              </a:spcBef>
              <a:spcAft>
                <a:spcPts val="0"/>
              </a:spcAft>
              <a:buClr>
                <a:srgbClr val="181818"/>
              </a:buClr>
              <a:buSzPts val="1200"/>
              <a:buFont typeface="Arial"/>
              <a:buChar char="•"/>
            </a:pPr>
            <a:r>
              <a:rPr b="0" i="0" lang="en-US">
                <a:solidFill>
                  <a:srgbClr val="181818"/>
                </a:solidFill>
                <a:latin typeface="Arial"/>
                <a:ea typeface="Arial"/>
                <a:cs typeface="Arial"/>
                <a:sym typeface="Arial"/>
              </a:rPr>
              <a:t>Với chuyển đổi kỹ thuật số, các công ty đang lùi lại một bước và xem xét lại mọi thứ họ làm, từ hệ thống nội bộ đến tương tác với khách hàng cả trực tuyến và trực tiếp.</a:t>
            </a:r>
            <a:endParaRPr/>
          </a:p>
          <a:p>
            <a:pPr indent="-95250" lvl="0" marL="171450" rtl="0" algn="l">
              <a:spcBef>
                <a:spcPts val="0"/>
              </a:spcBef>
              <a:spcAft>
                <a:spcPts val="0"/>
              </a:spcAft>
              <a:buClr>
                <a:schemeClr val="dk1"/>
              </a:buClr>
              <a:buSzPts val="1200"/>
              <a:buFont typeface="Arial"/>
              <a:buNone/>
            </a:pPr>
            <a:r>
              <a:t/>
            </a:r>
            <a:endParaRPr b="0" i="0">
              <a:solidFill>
                <a:srgbClr val="181818"/>
              </a:solidFill>
              <a:latin typeface="Arial"/>
              <a:ea typeface="Arial"/>
              <a:cs typeface="Arial"/>
              <a:sym typeface="Arial"/>
            </a:endParaRPr>
          </a:p>
          <a:p>
            <a:pPr indent="-171450" lvl="0" marL="171450" rtl="0" algn="l">
              <a:spcBef>
                <a:spcPts val="0"/>
              </a:spcBef>
              <a:spcAft>
                <a:spcPts val="0"/>
              </a:spcAft>
              <a:buClr>
                <a:srgbClr val="181818"/>
              </a:buClr>
              <a:buSzPts val="1200"/>
              <a:buFont typeface="Arial"/>
              <a:buChar char="•"/>
            </a:pPr>
            <a:r>
              <a:rPr b="0" i="0" lang="en-US">
                <a:solidFill>
                  <a:srgbClr val="181818"/>
                </a:solidFill>
                <a:latin typeface="Arial"/>
                <a:ea typeface="Arial"/>
                <a:cs typeface="Arial"/>
                <a:sym typeface="Arial"/>
              </a:rPr>
              <a:t>Chuyển đổi kỹ thuật số đã định hình lại cách các công ty tiếp cận dịch vụ khách hàng.</a:t>
            </a:r>
            <a:endParaRPr b="0" i="0">
              <a:solidFill>
                <a:srgbClr val="181818"/>
              </a:solidFill>
              <a:latin typeface="Arial"/>
              <a:ea typeface="Arial"/>
              <a:cs typeface="Arial"/>
              <a:sym typeface="Arial"/>
            </a:endParaRPr>
          </a:p>
          <a:p>
            <a:pPr indent="-95250" lvl="0" marL="17145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5" name="Google Shape;325;p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p1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8" name="Google Shape;2508;p1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Các thiết bị tạo ra dữ liệu trong thời gian thực và dữ liệu được tạo ra sẽ được người dùng hoặc thiết bị khác sử dụng.</a:t>
            </a:r>
            <a:endParaRPr/>
          </a:p>
          <a:p>
            <a:pPr indent="0" lvl="0" marL="0" rtl="0" algn="l">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Dữ liệu tăng bùng nổ do các mối quan hệ qua lại chứ không phải do số lượng thiết bị hay người dùng.</a:t>
            </a:r>
            <a:endParaRPr>
              <a:latin typeface="Arial"/>
              <a:ea typeface="Arial"/>
              <a:cs typeface="Arial"/>
              <a:sym typeface="Arial"/>
            </a:endParaRPr>
          </a:p>
        </p:txBody>
      </p:sp>
      <p:sp>
        <p:nvSpPr>
          <p:cNvPr id="2509" name="Google Shape;2509;p1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p1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3" name="Google Shape;2533;p1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Cơ sở hạ tầng thúc đẩy các dịch vụ IoT sáng tạo là Đám mây IoT.</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Hệ sinh thái cho Internet of Things được chia thành ba phần: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giao tiếp để kết nối mọi thứ bao gồm cảm biến và thiết bị</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công nghệ và giải pháp chuyên biệt cho các lĩnh vực</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nền tảng chung có khả năng phát triển nhiều loại dịch vụ</a:t>
            </a:r>
            <a:endParaRPr>
              <a:latin typeface="Arial"/>
              <a:ea typeface="Arial"/>
              <a:cs typeface="Arial"/>
              <a:sym typeface="Arial"/>
            </a:endParaRPr>
          </a:p>
        </p:txBody>
      </p:sp>
      <p:sp>
        <p:nvSpPr>
          <p:cNvPr id="2534" name="Google Shape;2534;p1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p1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3" name="Google Shape;2553;p1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Cạnh có nghĩa là phần kết thúc của một đối tượng.</a:t>
            </a:r>
            <a:endParaRPr/>
          </a:p>
          <a:p>
            <a:pPr indent="0" lvl="0" marL="0" rtl="0" algn="l">
              <a:spcBef>
                <a:spcPts val="0"/>
              </a:spcBef>
              <a:spcAft>
                <a:spcPts val="0"/>
              </a:spcAft>
              <a:buNone/>
            </a:pPr>
            <a:r>
              <a:rPr lang="en-US">
                <a:latin typeface="Arial"/>
                <a:ea typeface="Arial"/>
                <a:cs typeface="Arial"/>
                <a:sym typeface="Arial"/>
              </a:rPr>
              <a:t>Điện toán biên là một mô hình điện toán phân tán giúp tính toán và lưu trữ dữ liệu gần hơn với vị trí cần thiết, để cải thiện thời gian phản hồi và tiết kiệm băng thông.</a:t>
            </a:r>
            <a:endParaRPr/>
          </a:p>
          <a:p>
            <a:pPr indent="0" lvl="0" marL="0" rtl="0" algn="l">
              <a:spcBef>
                <a:spcPts val="0"/>
              </a:spcBef>
              <a:spcAft>
                <a:spcPts val="0"/>
              </a:spcAft>
              <a:buNone/>
            </a:pPr>
            <a:r>
              <a:rPr lang="en-US">
                <a:latin typeface="Arial"/>
                <a:ea typeface="Arial"/>
                <a:cs typeface="Arial"/>
                <a:sym typeface="Arial"/>
              </a:rPr>
              <a:t>Điện toán cạnh còn được gọi là Điện toán sương mù, Cloudlet.</a:t>
            </a:r>
            <a:endParaRPr>
              <a:latin typeface="Arial"/>
              <a:ea typeface="Arial"/>
              <a:cs typeface="Arial"/>
              <a:sym typeface="Arial"/>
            </a:endParaRPr>
          </a:p>
        </p:txBody>
      </p:sp>
      <p:sp>
        <p:nvSpPr>
          <p:cNvPr id="2554" name="Google Shape;2554;p1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p1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9" name="Google Shape;2569;p1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rgbClr val="000000"/>
              </a:buClr>
              <a:buSzPts val="1200"/>
              <a:buFont typeface="Arial"/>
              <a:buNone/>
            </a:pPr>
            <a:r>
              <a:rPr lang="en-US">
                <a:solidFill>
                  <a:srgbClr val="000000"/>
                </a:solidFill>
                <a:latin typeface="Arial"/>
                <a:ea typeface="Arial"/>
                <a:cs typeface="Arial"/>
                <a:sym typeface="Arial"/>
              </a:rPr>
              <a:t>Các hệ thống điện toán biên có thể thực thi các chính sách quyền riêng tư khi gửi dữ liệu từ biên lên đám mây.</a:t>
            </a:r>
            <a:endParaRPr/>
          </a:p>
          <a:p>
            <a:pPr indent="0" lvl="0" marL="0" rtl="0" algn="just">
              <a:spcBef>
                <a:spcPts val="600"/>
              </a:spcBef>
              <a:spcAft>
                <a:spcPts val="0"/>
              </a:spcAft>
              <a:buClr>
                <a:srgbClr val="000000"/>
              </a:buClr>
              <a:buSzPts val="1200"/>
              <a:buFont typeface="Arial"/>
              <a:buNone/>
            </a:pPr>
            <a:r>
              <a:rPr lang="en-US">
                <a:solidFill>
                  <a:srgbClr val="000000"/>
                </a:solidFill>
                <a:latin typeface="Arial"/>
                <a:ea typeface="Arial"/>
                <a:cs typeface="Arial"/>
                <a:sym typeface="Arial"/>
              </a:rPr>
              <a:t>Ngay cả khi các dịch vụ đám mây không khả dụng do lỗi mạng và đám mây, tấn công Từ chối dịch vụ (DoS), v.v., điện toán biên có thể nhận các dịch vụ 'đơn thuốc tạm thời' trên nền tảng biên (cloudlet) gần bạn. Làm điều này tăng cường hơn nữa mức độ bảo mật.</a:t>
            </a:r>
            <a:endParaRPr b="0" i="0" sz="1100" u="none" cap="none" strike="noStrike">
              <a:solidFill>
                <a:srgbClr val="000000"/>
              </a:solidFill>
              <a:latin typeface="Arial"/>
              <a:ea typeface="Arial"/>
              <a:cs typeface="Arial"/>
              <a:sym typeface="Arial"/>
            </a:endParaRPr>
          </a:p>
        </p:txBody>
      </p:sp>
      <p:sp>
        <p:nvSpPr>
          <p:cNvPr id="2570" name="Google Shape;2570;p1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p1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8" name="Google Shape;2588;p1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589" name="Google Shape;2589;p1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p1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7" name="Google Shape;2607;p1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Nền tảng IoT cung cấp cách kiểm soát mọi thứ và cuối cùng là cung cấp dịch vụ một cách thông minh. Đây là một công nghệ khung dịch vụ để mang đến cho chúng ta một cuộc sống tốt đẹp hơn. Các đối tượng được kết nối với nhau và có thể cung cấp các dịch vụ tiên tiến trong các lĩnh vực như nhà thông minh, tòa nhà thông minh, thành phố thông minh, năng lượng thông minh, giao thông thông minh, cuộc sống thông minh, chăm sóc sức khỏe thông minh và công nghiệp thông minh.</a:t>
            </a:r>
            <a:endParaRPr>
              <a:latin typeface="Arial"/>
              <a:ea typeface="Arial"/>
              <a:cs typeface="Arial"/>
              <a:sym typeface="Arial"/>
            </a:endParaRPr>
          </a:p>
        </p:txBody>
      </p:sp>
      <p:sp>
        <p:nvSpPr>
          <p:cNvPr id="2608" name="Google Shape;2608;p1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p1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1" name="Google Shape;2621;p1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Có vô số công nghệ dành cho IoT và ngay cả tại thời điểm này, một số viện nghiên cứu đang tạo ra các công nghệ hoặc giao thức mới để biến điều này thành hiện thực. Trong số đó, nền tảng này là nền tảng mà các công ty toàn cầu đầu tư rất nhiều tiền để đạt được lợi thế toàn cầu.</a:t>
            </a:r>
            <a:endParaRPr>
              <a:latin typeface="Arial"/>
              <a:ea typeface="Arial"/>
              <a:cs typeface="Arial"/>
              <a:sym typeface="Arial"/>
            </a:endParaRPr>
          </a:p>
        </p:txBody>
      </p:sp>
      <p:sp>
        <p:nvSpPr>
          <p:cNvPr id="2622" name="Google Shape;2622;p1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p1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6" name="Google Shape;2636;p1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u="sng">
                <a:latin typeface="Arial"/>
                <a:ea typeface="Arial"/>
                <a:cs typeface="Arial"/>
                <a:sym typeface="Arial"/>
              </a:rPr>
              <a:t>Nền tảng dọc</a:t>
            </a:r>
            <a:endParaRPr/>
          </a:p>
          <a:p>
            <a:pPr indent="0" lvl="0" marL="0" rtl="0" algn="l">
              <a:spcBef>
                <a:spcPts val="0"/>
              </a:spcBef>
              <a:spcAft>
                <a:spcPts val="0"/>
              </a:spcAft>
              <a:buNone/>
            </a:pPr>
            <a:r>
              <a:rPr lang="en-US">
                <a:latin typeface="Arial"/>
                <a:ea typeface="Arial"/>
                <a:cs typeface="Arial"/>
                <a:sym typeface="Arial"/>
              </a:rPr>
              <a:t>Nền tảng IoT đã thiết lập một nền tảng riêng cho từng miền dịch vụ ứng dụng và quảng bá dịch vụ. Tuy nhiên, việc xây dựng một nền tảng độc lập cho từng lĩnh vực dịch vụ đòi hỏi phải xây dựng một nền tảng riêng biệt để cung cấp một dịch vụ mới. Do đó, không chỉ thời gian cần thiết để phát triển mà cả chi phí phát triển và chi phí bảo trì cho hoạt động dịch vụ cũng bị gánh nặng, gây khó khăn cho việc cung cấp dịch vụ mới.</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u="sng">
                <a:latin typeface="Arial"/>
                <a:ea typeface="Arial"/>
                <a:cs typeface="Arial"/>
                <a:sym typeface="Arial"/>
              </a:rPr>
              <a:t>Nền tảng ngang</a:t>
            </a:r>
            <a:endParaRPr/>
          </a:p>
          <a:p>
            <a:pPr indent="0" lvl="0" marL="0" rtl="0" algn="l">
              <a:spcBef>
                <a:spcPts val="0"/>
              </a:spcBef>
              <a:spcAft>
                <a:spcPts val="0"/>
              </a:spcAft>
              <a:buNone/>
            </a:pPr>
            <a:r>
              <a:rPr lang="en-US">
                <a:latin typeface="Arial"/>
                <a:ea typeface="Arial"/>
                <a:cs typeface="Arial"/>
                <a:sym typeface="Arial"/>
              </a:rPr>
              <a:t>Được phát triển để hoạt động độc lập với vạn vật và dịch vụ, nó có thể chứa nhiều loại thiết bị vạn vật. Ngoài ra, bằng cách cung cấp các chức năng thường được yêu cầu bởi các dịch vụ, có thể đồng thời cung cấp các dịch vụ thuộc nhiều lĩnh vực khác nhau.</a:t>
            </a:r>
            <a:endParaRPr>
              <a:latin typeface="Arial"/>
              <a:ea typeface="Arial"/>
              <a:cs typeface="Arial"/>
              <a:sym typeface="Arial"/>
            </a:endParaRPr>
          </a:p>
        </p:txBody>
      </p:sp>
      <p:sp>
        <p:nvSpPr>
          <p:cNvPr id="2637" name="Google Shape;2637;p1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p1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2" name="Google Shape;2662;p1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Gần đây, hệ sinh thái đóng ngày càng trở nên giống hệ sinh thái mở. Cụ thể, nó đang cố gắng chuyển đổi thành một hệ sinh thái dịch vụ dựa trên cơ sở hạ tầng IoT mở bằng cách phát triển, mở và chia sẻ dựa trên nền tảng cơ sở hạ tầng tiêu chuẩn và thiết lập cơ sở hạ tầng IoT được liên kết giữa các nhà cung cấp dịch vụ IoT.</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Khi phát triển và cung cấp các sản phẩm và dịch vụ IoT, nó sử dụng cơ sở hạ tầng IoT (mạng, nền tảng, bảo mật, v.v.) để xây dựng một hệ sinh thái dịch vụ miễn phí. Trong trường hợp thay đổi môi trường khi ngừng quản lý và phát triển dịch vụ IoT, nó sẽ giảm thiểu ngân sách, tăng khả năng tương thích giữa các dịch vụ và sử dụng dữ liệu theo cách kết hợp. Ngoài ra, nó đang trên đường cung cấp cơ sở hạ tầng dịch vụ thông minh phù hợp cho các cá nhân và tình huống bằng cách mở rộng sang các môi trường kỹ thuật số, ảo bên ngoài thế giới thực.</a:t>
            </a:r>
            <a:endParaRPr>
              <a:latin typeface="Arial"/>
              <a:ea typeface="Arial"/>
              <a:cs typeface="Arial"/>
              <a:sym typeface="Arial"/>
            </a:endParaRPr>
          </a:p>
        </p:txBody>
      </p:sp>
      <p:sp>
        <p:nvSpPr>
          <p:cNvPr id="2663" name="Google Shape;2663;p1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p1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7" name="Google Shape;2677;p1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678" name="Google Shape;2678;p1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2: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62" name="Google Shape;362;p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p1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6" name="Google Shape;2696;p1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Arial"/>
              <a:buNone/>
            </a:pPr>
            <a:r>
              <a:rPr lang="en-US" sz="1200">
                <a:latin typeface="Arial"/>
                <a:ea typeface="Arial"/>
                <a:cs typeface="Arial"/>
                <a:sym typeface="Arial"/>
              </a:rPr>
              <a:t>Nó sẽ có thể cung cấp sự thuận tiện để tạo ra các dịch vụ khác nhau với chi phí kích hoạt dịch vụ thấp. Các dịch vụ phát triển khác nhau nên được thực hiện dễ dàng cho khách hàng sử dụng.</a:t>
            </a:r>
            <a:endParaRPr/>
          </a:p>
          <a:p>
            <a:pPr indent="0" lvl="0" marL="0" rtl="0" algn="just">
              <a:spcBef>
                <a:spcPts val="600"/>
              </a:spcBef>
              <a:spcAft>
                <a:spcPts val="0"/>
              </a:spcAft>
              <a:buClr>
                <a:schemeClr val="dk1"/>
              </a:buClr>
              <a:buSzPts val="1200"/>
              <a:buFont typeface="Arial"/>
              <a:buNone/>
            </a:pPr>
            <a:r>
              <a:t/>
            </a:r>
            <a:endParaRPr sz="1200">
              <a:latin typeface="Arial"/>
              <a:ea typeface="Arial"/>
              <a:cs typeface="Arial"/>
              <a:sym typeface="Arial"/>
            </a:endParaRPr>
          </a:p>
          <a:p>
            <a:pPr indent="0" lvl="0" marL="0" rtl="0" algn="just">
              <a:spcBef>
                <a:spcPts val="600"/>
              </a:spcBef>
              <a:spcAft>
                <a:spcPts val="0"/>
              </a:spcAft>
              <a:buClr>
                <a:schemeClr val="dk1"/>
              </a:buClr>
              <a:buSzPts val="1200"/>
              <a:buFont typeface="Arial"/>
              <a:buNone/>
            </a:pPr>
            <a:r>
              <a:rPr lang="en-US" sz="1200">
                <a:latin typeface="Arial"/>
                <a:ea typeface="Arial"/>
                <a:cs typeface="Arial"/>
                <a:sym typeface="Arial"/>
              </a:rPr>
              <a:t>Cấu trúc cơ bản của khung dịch vụ IoT được định nghĩa trong ISO/IEC JTC1 có cấu trúc vạn vật, mạng, nền tảng và người dùng. Mọi thứ đang trở nên thông minh hơn thông qua xử lý dữ liệu cũng như tạo dữ liệu. Dữ liệu và kiến thức đó được trao đổi thông qua nền tảng và mạng, và nền tảng hỗ trợ dịch vụ thông minh của người dùng bằng cách thu thập thông tin thông qua tương tác với một số lượng lớn đối tượng, trích xuất kiến thức hiệu quả hơn từ đó và cung cấp cho người dùng.</a:t>
            </a:r>
            <a:endParaRPr>
              <a:latin typeface="Arial"/>
              <a:ea typeface="Arial"/>
              <a:cs typeface="Arial"/>
              <a:sym typeface="Arial"/>
            </a:endParaRPr>
          </a:p>
        </p:txBody>
      </p:sp>
      <p:sp>
        <p:nvSpPr>
          <p:cNvPr id="2697" name="Google Shape;2697;p1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p1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1" name="Google Shape;2741;p1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None/>
            </a:pPr>
            <a:r>
              <a:rPr lang="en-US">
                <a:latin typeface="Arial"/>
                <a:ea typeface="Arial"/>
                <a:cs typeface="Arial"/>
                <a:sym typeface="Arial"/>
              </a:rPr>
              <a:t>Nó cho thấy các khối chức năng phổ biến của nền tảng IoT. Chức năng cơ bản nhất của nền tảng IoT là cung cấp khả năng kết nối để đảm bảo khả năng kết nối với vạn vật và dịch vụ.</a:t>
            </a:r>
            <a:endParaRPr/>
          </a:p>
          <a:p>
            <a:pPr indent="0" lvl="0" marL="0" rtl="0" algn="just">
              <a:spcBef>
                <a:spcPts val="0"/>
              </a:spcBef>
              <a:spcAft>
                <a:spcPts val="0"/>
              </a:spcAft>
              <a:buNone/>
            </a:pPr>
            <a:r>
              <a:t/>
            </a:r>
            <a:endParaRPr>
              <a:latin typeface="Arial"/>
              <a:ea typeface="Arial"/>
              <a:cs typeface="Arial"/>
              <a:sym typeface="Arial"/>
            </a:endParaRPr>
          </a:p>
          <a:p>
            <a:pPr indent="0" lvl="0" marL="0" rtl="0" algn="just">
              <a:spcBef>
                <a:spcPts val="0"/>
              </a:spcBef>
              <a:spcAft>
                <a:spcPts val="0"/>
              </a:spcAft>
              <a:buNone/>
            </a:pPr>
            <a:r>
              <a:rPr lang="en-US">
                <a:latin typeface="Arial"/>
                <a:ea typeface="Arial"/>
                <a:cs typeface="Arial"/>
                <a:sym typeface="Arial"/>
              </a:rPr>
              <a:t>Phía trên dịch vụ kết nối này là khối chức năng quản lý tài nguyên và dịch vụ. Khối chức năng này cung cấp các chức năng quản lý thiết bị như đăng ký, cấu hình, giám sát và tải xuống chương trình cơ sở của thiết bị, đồng thời tạo, cung cấp, cập nhật và xóa tài nguyên (hồ sơ, thông tin vị trí, dữ liệu đã thu thập, chức năng điều khiển, v.v.) của thiết bị. Điều. Nó được thể hiện bằng chức năng quản lý tài nguyên được cung cấp, chức năng quản lý dịch vụ để tạo, định cấu hình và quản lý dịch vụ theo yêu cầu từ ứng dụng cấp trên và lớp ngữ nghĩa, và cuối cùng là chức năng khám phá cung cấp chức năng tìm kiếm cho các thiết bị, tài nguyên, Và dịch vụ. Nền tảng có thể bao gồm một số tính năng này hoặc cung cấp nhiều chức năng hơn.</a:t>
            </a:r>
            <a:endParaRPr>
              <a:latin typeface="Arial"/>
              <a:ea typeface="Arial"/>
              <a:cs typeface="Arial"/>
              <a:sym typeface="Arial"/>
            </a:endParaRPr>
          </a:p>
        </p:txBody>
      </p:sp>
      <p:sp>
        <p:nvSpPr>
          <p:cNvPr id="2742" name="Google Shape;2742;p1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p1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4" name="Google Shape;2754;p1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755" name="Google Shape;2755;p1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p1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3" name="Google Shape;2773;p1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None/>
            </a:pPr>
            <a:r>
              <a:rPr b="1" lang="en-US">
                <a:latin typeface="Arial"/>
                <a:ea typeface="Arial"/>
                <a:cs typeface="Arial"/>
                <a:sym typeface="Arial"/>
              </a:rPr>
              <a:t>Hệ thống nhận dạng cung cấp một cách để xác định duy nhất một đối tượng</a:t>
            </a:r>
            <a:r>
              <a:rPr lang="en-US">
                <a:latin typeface="Arial"/>
                <a:ea typeface="Arial"/>
                <a:cs typeface="Arial"/>
                <a:sym typeface="Arial"/>
              </a:rPr>
              <a:t>. Để xử lý thông tin, phải có một cách để chỉ ra thông tin, vì vậy các mã định danh được tạo theo hệ thống nhận dạng được sử dụng nội bộ trong tất cả các hệ thống xử lý thông tin. Ví dụ về số nhận dạng hàng ngày điển hình bao gồm số học sinh, số an sinh xã hội, Số nhận dạng tài nguyên thống nhất (URI), Số sách tiêu chuẩn quốc tế (ISBN), Địa chỉ giao thức Internet và số điện thoại (MSISDN). : Số danh bạ thuê bao quốc tế và định danh đối tượng (OID) của trạm di động.</a:t>
            </a:r>
            <a:endParaRPr/>
          </a:p>
          <a:p>
            <a:pPr indent="0" lvl="0" marL="0" rtl="0" algn="just">
              <a:spcBef>
                <a:spcPts val="0"/>
              </a:spcBef>
              <a:spcAft>
                <a:spcPts val="0"/>
              </a:spcAft>
              <a:buNone/>
            </a:pPr>
            <a:r>
              <a:t/>
            </a:r>
            <a:endParaRPr>
              <a:latin typeface="Arial"/>
              <a:ea typeface="Arial"/>
              <a:cs typeface="Arial"/>
              <a:sym typeface="Arial"/>
            </a:endParaRPr>
          </a:p>
          <a:p>
            <a:pPr indent="0" lvl="0" marL="0" rtl="0" algn="just">
              <a:spcBef>
                <a:spcPts val="0"/>
              </a:spcBef>
              <a:spcAft>
                <a:spcPts val="0"/>
              </a:spcAft>
              <a:buNone/>
            </a:pPr>
            <a:r>
              <a:rPr lang="en-US">
                <a:latin typeface="Arial"/>
                <a:ea typeface="Arial"/>
                <a:cs typeface="Arial"/>
                <a:sym typeface="Arial"/>
              </a:rPr>
              <a:t>IoT cũng cần một hệ thống nhận dạng để xác định các thiết bị, dịch vụ và dữ liệu khác nhau. Đặc biệt, để cung cấp các dịch vụ IoT toàn cầu, cần có một hệ thống nhận dạng thiết bị và dịch vụ có khả năng định danh quốc tế.</a:t>
            </a:r>
            <a:endParaRPr>
              <a:latin typeface="Arial"/>
              <a:ea typeface="Arial"/>
              <a:cs typeface="Arial"/>
              <a:sym typeface="Arial"/>
            </a:endParaRPr>
          </a:p>
        </p:txBody>
      </p:sp>
      <p:sp>
        <p:nvSpPr>
          <p:cNvPr id="2774" name="Google Shape;2774;p1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1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8" name="Google Shape;2808;p1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Công nghệ tìm kiếm là công nghệ cung cấp cho người dùng thông tin hoặc tài nguyên để tìm các dịch vụ họ muốn và giúp dễ dàng sử dụng kết quả.</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Giống như các dịch vụ Web, IoT và công nghệ tìm kiếm cũng đóng vai trò then chốt trong hệ sinh thái dịch vụ. Do đó, tất cả các nền tảng IoT về cơ bản đều cung cấp công nghệ tìm kiếm. Công nghệ tìm kiếm trong nền tảng IoT về cơ bản được chia thành phương pháp máy khách-máy chủ và phương pháp ngang hàng.</a:t>
            </a:r>
            <a:endParaRPr>
              <a:latin typeface="Arial"/>
              <a:ea typeface="Arial"/>
              <a:cs typeface="Arial"/>
              <a:sym typeface="Arial"/>
            </a:endParaRPr>
          </a:p>
        </p:txBody>
      </p:sp>
      <p:sp>
        <p:nvSpPr>
          <p:cNvPr id="2809" name="Google Shape;2809;p1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p1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3" name="Google Shape;2823;p1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Các công nghệ quản lý thiết bị của IoT bao gồm cài đặt ban đầu cho thiết bị IoT, tải xuống phần mềm/chương trình cơ sở, chẩn đoán lỗi của thiết bị IoT, giám sát phần cứng như pin/bộ nhớ, điều khiển thiết bị ngoại vi của thiết bị (USB, máy ảnh, v.v.), khởi động lại, v.v. công nghệ liên quan sử dụng công nghệ OMA (Open Mobile Alliance) DM (Device Management), OMA LWM2M (Lightweight M2M) và BBF (Broadband Forum) TR-069, hiện đang được sử dụng làm công nghệ quản lý thiết bị phổ biến nhất trong ngành. Và đó là một xu hướng để phát triển và sử dụng một giao thức liên quan đến thiết bị riêng biệt.</a:t>
            </a:r>
            <a:endParaRPr>
              <a:latin typeface="Arial"/>
              <a:ea typeface="Arial"/>
              <a:cs typeface="Arial"/>
              <a:sym typeface="Arial"/>
            </a:endParaRPr>
          </a:p>
        </p:txBody>
      </p:sp>
      <p:sp>
        <p:nvSpPr>
          <p:cNvPr id="2824" name="Google Shape;2824;p1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p1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3" name="Google Shape;2853;p1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202122"/>
              </a:buClr>
              <a:buSzPts val="1200"/>
              <a:buFont typeface="Arial"/>
              <a:buChar char="-"/>
            </a:pPr>
            <a:r>
              <a:rPr b="1" i="0" lang="en-US">
                <a:solidFill>
                  <a:srgbClr val="202122"/>
                </a:solidFill>
                <a:latin typeface="Arial"/>
                <a:ea typeface="Arial"/>
                <a:cs typeface="Arial"/>
                <a:sym typeface="Arial"/>
              </a:rPr>
              <a:t>OSS/BSS, </a:t>
            </a:r>
            <a:r>
              <a:rPr b="0" i="0" lang="en-US">
                <a:solidFill>
                  <a:srgbClr val="202122"/>
                </a:solidFill>
                <a:latin typeface="Arial"/>
                <a:ea typeface="Arial"/>
                <a:cs typeface="Arial"/>
                <a:sym typeface="Arial"/>
              </a:rPr>
              <a:t>trong </a:t>
            </a:r>
            <a:r>
              <a:rPr b="0" i="0" lang="en-US" u="sng">
                <a:solidFill>
                  <a:srgbClr val="00B0F0"/>
                </a:solidFill>
                <a:latin typeface="Arial"/>
                <a:ea typeface="Arial"/>
                <a:cs typeface="Arial"/>
                <a:sym typeface="Arial"/>
              </a:rPr>
              <a:t>viễn thông</a:t>
            </a:r>
            <a:r>
              <a:rPr b="0" i="0" lang="en-US">
                <a:solidFill>
                  <a:srgbClr val="00B0F0"/>
                </a:solidFill>
                <a:latin typeface="Arial"/>
                <a:ea typeface="Arial"/>
                <a:cs typeface="Arial"/>
                <a:sym typeface="Arial"/>
              </a:rPr>
              <a:t>, </a:t>
            </a:r>
            <a:r>
              <a:rPr b="0" i="0" lang="en-US">
                <a:solidFill>
                  <a:srgbClr val="202122"/>
                </a:solidFill>
                <a:latin typeface="Arial"/>
                <a:ea typeface="Arial"/>
                <a:cs typeface="Arial"/>
                <a:sym typeface="Arial"/>
              </a:rPr>
              <a:t>đề cập đến </a:t>
            </a:r>
            <a:r>
              <a:rPr b="0" i="0" lang="en-US" u="sng">
                <a:solidFill>
                  <a:srgbClr val="0559A6"/>
                </a:solidFill>
                <a:latin typeface="Arial"/>
                <a:ea typeface="Arial"/>
                <a:cs typeface="Arial"/>
                <a:sym typeface="Arial"/>
              </a:rPr>
              <a:t>hệ thống hỗ trợ hoạt động </a:t>
            </a:r>
            <a:r>
              <a:rPr b="0" i="0" lang="en-US">
                <a:solidFill>
                  <a:srgbClr val="202122"/>
                </a:solidFill>
                <a:latin typeface="Arial"/>
                <a:ea typeface="Arial"/>
                <a:cs typeface="Arial"/>
                <a:sym typeface="Arial"/>
              </a:rPr>
              <a:t>và </a:t>
            </a:r>
            <a:r>
              <a:rPr b="0" i="0" lang="en-US" u="sng">
                <a:solidFill>
                  <a:srgbClr val="0559A6"/>
                </a:solidFill>
                <a:latin typeface="Arial"/>
                <a:ea typeface="Arial"/>
                <a:cs typeface="Arial"/>
                <a:sym typeface="Arial"/>
              </a:rPr>
              <a:t>hệ thống hỗ trợ kinh doanh</a:t>
            </a:r>
            <a:r>
              <a:rPr b="0" i="0" lang="en-US">
                <a:solidFill>
                  <a:srgbClr val="202122"/>
                </a:solidFill>
                <a:latin typeface="Arial"/>
                <a:ea typeface="Arial"/>
                <a:cs typeface="Arial"/>
                <a:sym typeface="Arial"/>
              </a:rPr>
              <a:t>.</a:t>
            </a:r>
            <a:endParaRPr b="0"/>
          </a:p>
        </p:txBody>
      </p:sp>
      <p:sp>
        <p:nvSpPr>
          <p:cNvPr id="2854" name="Google Shape;2854;p1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p1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9" name="Google Shape;2899;p1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Công nghệ OMA-DM được phát triển cho mục đích điều khiển/quản lý điện thoại di động từ xa bởi các nhà khai thác di động. Chức năng quản lý thiết bị được triển khai với tài nguyên dựa trên MO (Đối tượng quản lý) và hoạt động như một giao thức dựa trên REST sử dụng HTTP.</a:t>
            </a:r>
            <a:endParaRPr b="1">
              <a:latin typeface="Arial"/>
              <a:ea typeface="Arial"/>
              <a:cs typeface="Arial"/>
              <a:sym typeface="Arial"/>
            </a:endParaRPr>
          </a:p>
        </p:txBody>
      </p:sp>
      <p:sp>
        <p:nvSpPr>
          <p:cNvPr id="2900" name="Google Shape;2900;p1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p1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5" name="Google Shape;2925;p1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Công nghệ LWM2M của OMA là công nghệ quản lý thiết bị được phát triển gần đây nhất. Một ví dụ về thiết bị IoT bị hạn chế tài nguyên là một giao thức được thiết kế và phát triển để quản lý thiết bị của các thiết bị có MCU 8-16 bit, RAM hàng chục KB và bộ nhớ Flash hàng trăm KB.</a:t>
            </a:r>
            <a:endParaRPr>
              <a:latin typeface="Arial"/>
              <a:ea typeface="Arial"/>
              <a:cs typeface="Arial"/>
              <a:sym typeface="Arial"/>
            </a:endParaRPr>
          </a:p>
        </p:txBody>
      </p:sp>
      <p:sp>
        <p:nvSpPr>
          <p:cNvPr id="2926" name="Google Shape;2926;p1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p1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9" name="Google Shape;2959;p1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BBF's TR-069 là một giao thức quản lý thiết bị dành cho các máy chủ quản lý thiết bị được kết nối với các thiết bị như hộp giải mã tín hiệu số và cổng gia đình trong nhà. Việc quản lý thiết bị được thực hiện thông qua RPC (Gọi thủ tục từ xa) dựa trên SOAP/HTTP Phiên bản 1.0 được phát triển vào năm 2004 và hiện đã được nâng cấp lên phiên bản 1.4.</a:t>
            </a:r>
            <a:endParaRPr>
              <a:latin typeface="Arial"/>
              <a:ea typeface="Arial"/>
              <a:cs typeface="Arial"/>
              <a:sym typeface="Arial"/>
            </a:endParaRPr>
          </a:p>
        </p:txBody>
      </p:sp>
      <p:sp>
        <p:nvSpPr>
          <p:cNvPr id="2960" name="Google Shape;2960;p1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2B2B2B"/>
              </a:buClr>
              <a:buSzPts val="1200"/>
              <a:buFont typeface="Arial"/>
              <a:buChar char="•"/>
            </a:pPr>
            <a:r>
              <a:rPr b="0" i="0" lang="en-US">
                <a:solidFill>
                  <a:srgbClr val="2B2B2B"/>
                </a:solidFill>
                <a:latin typeface="Open Sans"/>
                <a:ea typeface="Open Sans"/>
                <a:cs typeface="Open Sans"/>
                <a:sym typeface="Open Sans"/>
              </a:rPr>
              <a:t>Cuộc cách mạng kỹ thuật số giúp cuộc sống của chúng ta trở nên dễ dàng và thuận tiện hơn, và ngành công nghiệp ô tô cũng vậy. Việc áp dụng công nghệ kỹ thuật số đang được tiến hành trong các phương tiện tự hành, sản xuất, bảo trì, tiếp thị và bán hàng.</a:t>
            </a:r>
            <a:endParaRPr/>
          </a:p>
          <a:p>
            <a:pPr indent="-95250" lvl="0" marL="17145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a:p>
            <a:pPr indent="-171450" lvl="0" marL="171450" rtl="0" algn="l">
              <a:spcBef>
                <a:spcPts val="0"/>
              </a:spcBef>
              <a:spcAft>
                <a:spcPts val="0"/>
              </a:spcAft>
              <a:buClr>
                <a:srgbClr val="2B2B2B"/>
              </a:buClr>
              <a:buSzPts val="1200"/>
              <a:buFont typeface="Arial"/>
              <a:buChar char="•"/>
            </a:pPr>
            <a:r>
              <a:rPr b="0" i="0" lang="en-US">
                <a:solidFill>
                  <a:srgbClr val="2B2B2B"/>
                </a:solidFill>
                <a:latin typeface="Open Sans"/>
                <a:ea typeface="Open Sans"/>
                <a:cs typeface="Open Sans"/>
                <a:sym typeface="Open Sans"/>
              </a:rPr>
              <a:t>Ngành công nghiệp ô tô không xa lạ gì với sự thay đổi nhanh chóng và đột phá, và chuyển đổi kỹ thuật số là bước đột phá lớn tiếp theo. Các xu hướng như tăng cường kết nối, quy định về môi trường, IoT, giải pháp không dây và kỳ vọng ngày càng cao của khách hàng thúc đẩy đầu tư vào số hóa trong ngành ô tô.</a:t>
            </a:r>
            <a:endParaRPr/>
          </a:p>
          <a:p>
            <a:pPr indent="-95250" lvl="0" marL="17145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a:p>
            <a:pPr indent="-171450" lvl="0" marL="171450" rtl="0" algn="l">
              <a:spcBef>
                <a:spcPts val="0"/>
              </a:spcBef>
              <a:spcAft>
                <a:spcPts val="0"/>
              </a:spcAft>
              <a:buClr>
                <a:srgbClr val="2B2B2B"/>
              </a:buClr>
              <a:buSzPts val="1200"/>
              <a:buFont typeface="Arial"/>
              <a:buChar char="•"/>
            </a:pPr>
            <a:r>
              <a:rPr b="0" i="0" lang="en-US">
                <a:solidFill>
                  <a:srgbClr val="2B2B2B"/>
                </a:solidFill>
                <a:latin typeface="Open Sans"/>
                <a:ea typeface="Open Sans"/>
                <a:cs typeface="Open Sans"/>
                <a:sym typeface="Open Sans"/>
              </a:rPr>
              <a:t>Công nghệ đã thâm nhập vào nhiều khía cạnh của chuỗi giá trị ô tô từ thiết kế đến sản xuất, phân phối và bán lẻ. Các chuyên gia ô tô dự đoán rằng khả năng kết nối, trí tuệ nhân tạo và lượng dữ liệu khách hàng dồi dào sẽ thúc đẩy đầu tư tốt trong tương lai.</a:t>
            </a:r>
            <a:endParaRPr b="0" i="0">
              <a:solidFill>
                <a:srgbClr val="2B2B2B"/>
              </a:solidFill>
              <a:latin typeface="Open Sans"/>
              <a:ea typeface="Open Sans"/>
              <a:cs typeface="Open Sans"/>
              <a:sym typeface="Open Sans"/>
            </a:endParaRPr>
          </a:p>
        </p:txBody>
      </p:sp>
      <p:sp>
        <p:nvSpPr>
          <p:cNvPr id="375" name="Google Shape;375;p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p1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7" name="Google Shape;3007;p1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BBF's TR-069 là một giao thức quản lý thiết bị dành cho các máy chủ quản lý thiết bị được kết nối với các thiết bị như hộp giải mã tín hiệu số và cổng gia đình trong nhà. Việc quản lý thiết bị được thực hiện thông qua RPC (Gọi thủ tục từ xa) dựa trên SOAP/HTTP Phiên bản 1.0 được phát triển vào năm 2004 và hiện đã được nâng cấp lên phiên bản 1.4.</a:t>
            </a:r>
            <a:endParaRPr>
              <a:latin typeface="Arial"/>
              <a:ea typeface="Arial"/>
              <a:cs typeface="Arial"/>
              <a:sym typeface="Arial"/>
            </a:endParaRPr>
          </a:p>
        </p:txBody>
      </p:sp>
      <p:sp>
        <p:nvSpPr>
          <p:cNvPr id="3008" name="Google Shape;3008;p1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p1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9" name="Google Shape;3029;p1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Các công nghệ đại diện bao gồm công nghệ hệ thống nhận dạng, công nghệ tìm kiếm, công nghệ quản lý thiết bị, công nghệ ảo hóa sự vật, công nghệ thành phần dịch vụ và công nghệ ngữ nghĩa.</a:t>
            </a:r>
            <a:endParaRPr/>
          </a:p>
          <a:p>
            <a:pPr indent="0" lvl="0" marL="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Các công nghệ đại diện bao gồm công nghệ hệ thống nhận dạng, công nghệ tìm kiếm, công nghệ quản lý thiết bị, công nghệ ảo hóa sự vật, công nghệ thành phần dịch vụ và công nghệ ngữ nghĩa.</a:t>
            </a:r>
            <a:endParaRPr>
              <a:latin typeface="Arial"/>
              <a:ea typeface="Arial"/>
              <a:cs typeface="Arial"/>
              <a:sym typeface="Arial"/>
            </a:endParaRPr>
          </a:p>
        </p:txBody>
      </p:sp>
      <p:sp>
        <p:nvSpPr>
          <p:cNvPr id="3030" name="Google Shape;3030;p1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p1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8" name="Google Shape;3068;p1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Arial"/>
              <a:buNone/>
            </a:pPr>
            <a:r>
              <a:rPr lang="en-US">
                <a:latin typeface="Arial"/>
                <a:ea typeface="Arial"/>
                <a:cs typeface="Arial"/>
                <a:sym typeface="Arial"/>
              </a:rPr>
              <a:t>Công nghệ thành phần dịch vụ chủ yếu được sử dụng như một công nghệ phụ của công nghệ Dàn nhạc dịch vụ hoặc công nghệ Biên đạo dịch vụ.</a:t>
            </a:r>
            <a:endParaRPr/>
          </a:p>
          <a:p>
            <a:pPr indent="0" lvl="0" marL="0" rtl="0" algn="just">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a:latin typeface="Arial"/>
                <a:ea typeface="Arial"/>
                <a:cs typeface="Arial"/>
                <a:sym typeface="Arial"/>
              </a:rPr>
              <a:t>Công nghệ điều phối dịch vụ đề cập đến một công nghệ trong đó người điều phối của nền tảng IoT tìm kiếm một dịch vụ tương ứng và tìm thấy một dịch vụ liên quan khi một dịch vụ cụ thể được yêu cầu từ người dùng hoặc ứng dụng.</a:t>
            </a:r>
            <a:endParaRPr/>
          </a:p>
          <a:p>
            <a:pPr indent="0" lvl="0" marL="0" rtl="0" algn="just">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a:latin typeface="Arial"/>
                <a:ea typeface="Arial"/>
                <a:cs typeface="Arial"/>
                <a:sym typeface="Arial"/>
              </a:rPr>
              <a:t>Khi công nghệ biên đạo dịch vụ nhận được một dịch vụ cụ thể từ người dùng hoặc ứng dụng, công nghệ biên đạo dịch vụ sẽ tìm kiếm dịch vụ theo thứ tự đã xác định và dịch vụ đã chỉ định. Đó là một công nghệ cung cấp dịch vụ dựa trên điều này. Trong trường hợp này, để cung cấp dịch vụ được yêu cầu, một dịch vụ mới sẽ được cung cấp bằng cách kết hợp dịch vụ đơn vị cũng như dịch vụ đơn vị. Kỹ thuật kết hợp các dịch vụ đơn vị như vậy để cung cấp một dịch vụ mới được gọi là công nghệ tổng hợp dịch vụ.</a:t>
            </a:r>
            <a:endParaRPr>
              <a:latin typeface="Arial"/>
              <a:ea typeface="Arial"/>
              <a:cs typeface="Arial"/>
              <a:sym typeface="Arial"/>
            </a:endParaRPr>
          </a:p>
        </p:txBody>
      </p:sp>
      <p:sp>
        <p:nvSpPr>
          <p:cNvPr id="3069" name="Google Shape;3069;p1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p1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1" name="Google Shape;3081;p1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82" name="Google Shape;3082;p1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p1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5" name="Google Shape;3125;p1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Arial"/>
              <a:buNone/>
            </a:pPr>
            <a:r>
              <a:rPr lang="en-US">
                <a:latin typeface="Arial"/>
                <a:ea typeface="Arial"/>
                <a:cs typeface="Arial"/>
                <a:sym typeface="Arial"/>
              </a:rPr>
              <a:t>Trong IoT, công nghệ ngữ nghĩa chủ yếu được sử dụng cho mục đích cung cấp dịch vụ thông minh bằng cách phân tích thông tin ngữ nghĩa và ngữ nghĩa của dữ liệu được thu thập từ mọi thứ để tương tác với nhiều thứ khác nhau trong môi trường vật lý.</a:t>
            </a:r>
            <a:endParaRPr/>
          </a:p>
          <a:p>
            <a:pPr indent="-152400" lvl="0" marL="228600" rtl="0" algn="just">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a:latin typeface="Arial"/>
                <a:ea typeface="Arial"/>
                <a:cs typeface="Arial"/>
                <a:sym typeface="Arial"/>
              </a:rPr>
              <a:t>Đối với điều này, các công nghệ sau đây là bắt buộc:</a:t>
            </a:r>
            <a:endParaRPr/>
          </a:p>
          <a:p>
            <a:pPr indent="-228600" lvl="0" marL="228600" rtl="0" algn="just">
              <a:spcBef>
                <a:spcPts val="0"/>
              </a:spcBef>
              <a:spcAft>
                <a:spcPts val="0"/>
              </a:spcAft>
              <a:buClr>
                <a:schemeClr val="dk1"/>
              </a:buClr>
              <a:buSzPts val="1200"/>
              <a:buFont typeface="Arial"/>
              <a:buAutoNum type="arabicPeriod"/>
            </a:pPr>
            <a:r>
              <a:rPr lang="en-US">
                <a:latin typeface="Arial"/>
                <a:ea typeface="Arial"/>
                <a:cs typeface="Arial"/>
                <a:sym typeface="Arial"/>
              </a:rPr>
              <a:t>Công nghệ Ontology thể hiện môi trường vật lý</a:t>
            </a:r>
            <a:endParaRPr/>
          </a:p>
          <a:p>
            <a:pPr indent="-228600" lvl="0" marL="228600" rtl="0" algn="just">
              <a:spcBef>
                <a:spcPts val="0"/>
              </a:spcBef>
              <a:spcAft>
                <a:spcPts val="0"/>
              </a:spcAft>
              <a:buClr>
                <a:schemeClr val="dk1"/>
              </a:buClr>
              <a:buSzPts val="1200"/>
              <a:buFont typeface="Arial"/>
              <a:buAutoNum type="arabicPeriod"/>
            </a:pPr>
            <a:r>
              <a:rPr lang="en-US">
                <a:latin typeface="Arial"/>
                <a:ea typeface="Arial"/>
                <a:cs typeface="Arial"/>
                <a:sym typeface="Arial"/>
              </a:rPr>
              <a:t>Công nghệ chú thích ngữ nghĩa xác định ý nghĩa của dữ liệu được thu thập từ các đối tượng vật lý</a:t>
            </a:r>
            <a:endParaRPr/>
          </a:p>
          <a:p>
            <a:pPr indent="-228600" lvl="0" marL="228600" rtl="0" algn="just">
              <a:spcBef>
                <a:spcPts val="0"/>
              </a:spcBef>
              <a:spcAft>
                <a:spcPts val="0"/>
              </a:spcAft>
              <a:buClr>
                <a:schemeClr val="dk1"/>
              </a:buClr>
              <a:buSzPts val="1200"/>
              <a:buFont typeface="Arial"/>
              <a:buAutoNum type="arabicPeriod"/>
            </a:pPr>
            <a:r>
              <a:rPr lang="en-US">
                <a:latin typeface="Arial"/>
                <a:ea typeface="Arial"/>
                <a:cs typeface="Arial"/>
                <a:sym typeface="Arial"/>
              </a:rPr>
              <a:t>Công nghệ biểu diễn dữ liệu</a:t>
            </a:r>
            <a:endParaRPr/>
          </a:p>
          <a:p>
            <a:pPr indent="-228600" lvl="0" marL="228600" rtl="0" algn="just">
              <a:spcBef>
                <a:spcPts val="0"/>
              </a:spcBef>
              <a:spcAft>
                <a:spcPts val="0"/>
              </a:spcAft>
              <a:buClr>
                <a:schemeClr val="dk1"/>
              </a:buClr>
              <a:buSzPts val="1200"/>
              <a:buFont typeface="Arial"/>
              <a:buAutoNum type="arabicPeriod"/>
            </a:pPr>
            <a:r>
              <a:rPr lang="en-US">
                <a:latin typeface="Arial"/>
                <a:ea typeface="Arial"/>
                <a:cs typeface="Arial"/>
                <a:sym typeface="Arial"/>
              </a:rPr>
              <a:t>Công nghệ tìm kiếm dựa trên dữ liệu được thu thập và ý nghĩa của dữ liệu</a:t>
            </a:r>
            <a:endParaRPr>
              <a:latin typeface="Arial"/>
              <a:ea typeface="Arial"/>
              <a:cs typeface="Arial"/>
              <a:sym typeface="Arial"/>
            </a:endParaRPr>
          </a:p>
        </p:txBody>
      </p:sp>
      <p:sp>
        <p:nvSpPr>
          <p:cNvPr id="3126" name="Google Shape;3126;p1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p1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2" name="Google Shape;3222;p1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223" name="Google Shape;3223;p1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p1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1" name="Google Shape;3241;p1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Trang web tham khảo: http://developers.iotocean.org/</a:t>
            </a:r>
            <a:endParaRPr/>
          </a:p>
          <a:p>
            <a:pPr indent="0" lvl="0" marL="0" rtl="0" algn="l">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rPr b="1" lang="en-US">
                <a:latin typeface="Arial"/>
                <a:ea typeface="Arial"/>
                <a:cs typeface="Arial"/>
                <a:sym typeface="Arial"/>
              </a:rPr>
              <a:t>Nền tảng Mobius </a:t>
            </a:r>
            <a:r>
              <a:rPr lang="en-US">
                <a:latin typeface="Arial"/>
                <a:ea typeface="Arial"/>
                <a:cs typeface="Arial"/>
                <a:sym typeface="Arial"/>
              </a:rPr>
              <a:t>hoạt động như một cầu nối trung gian để cho phép liên lạc và tương tác giữa các thiết bị và ứng dụng IoT như sau.</a:t>
            </a:r>
            <a:endParaRPr>
              <a:latin typeface="Arial"/>
              <a:ea typeface="Arial"/>
              <a:cs typeface="Arial"/>
              <a:sym typeface="Arial"/>
            </a:endParaRPr>
          </a:p>
        </p:txBody>
      </p:sp>
      <p:sp>
        <p:nvSpPr>
          <p:cNvPr id="3242" name="Google Shape;3242;p1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p1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4" name="Google Shape;3254;p1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 Trang web tham khảo: </a:t>
            </a:r>
            <a:r>
              <a:rPr lang="en-US" u="sng">
                <a:solidFill>
                  <a:srgbClr val="00B0F0"/>
                </a:solidFill>
                <a:latin typeface="Arial"/>
                <a:ea typeface="Arial"/>
                <a:cs typeface="Arial"/>
                <a:sym typeface="Arial"/>
              </a:rPr>
              <a:t>https://thingplus.net/en/</a:t>
            </a:r>
            <a:endParaRPr/>
          </a:p>
          <a:p>
            <a:pPr indent="0" lvl="0" marL="0" rtl="0" algn="l">
              <a:spcBef>
                <a:spcPts val="600"/>
              </a:spcBef>
              <a:spcAft>
                <a:spcPts val="0"/>
              </a:spcAft>
              <a:buClr>
                <a:schemeClr val="dk1"/>
              </a:buClr>
              <a:buSzPts val="1200"/>
              <a:buFont typeface="Noto Sans Symbols"/>
              <a:buNone/>
            </a:pPr>
            <a:r>
              <a:rPr lang="en-US">
                <a:latin typeface="Arial"/>
                <a:ea typeface="Arial"/>
                <a:cs typeface="Arial"/>
                <a:sym typeface="Arial"/>
              </a:rPr>
              <a:t>- DaliWorks bắt đầu với tư cách là một công ty IoT vào năm 2013. Nó đã phát triển và triển khai Thing+ vào dịch vụ bằng cách cung cấp dịch vụ đám mây IoT.</a:t>
            </a:r>
            <a:endParaRPr/>
          </a:p>
          <a:p>
            <a:pPr indent="0" lvl="0" marL="0" rtl="0" algn="l">
              <a:spcBef>
                <a:spcPts val="60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l">
              <a:spcBef>
                <a:spcPts val="600"/>
              </a:spcBef>
              <a:spcAft>
                <a:spcPts val="0"/>
              </a:spcAft>
              <a:buClr>
                <a:schemeClr val="dk1"/>
              </a:buClr>
              <a:buSzPts val="1200"/>
              <a:buFont typeface="Noto Sans Symbols"/>
              <a:buNone/>
            </a:pPr>
            <a:r>
              <a:rPr lang="en-US">
                <a:latin typeface="Arial"/>
                <a:ea typeface="Arial"/>
                <a:cs typeface="Arial"/>
                <a:sym typeface="Arial"/>
              </a:rPr>
              <a:t>Bằng cách sử dụng phần cứng và cổng Thing+ được liên kết với Thing+ Cloud, bất kỳ ai cũng có thể dễ dàng và nhanh chóng xây dựng dịch vụ IoT của riêng mình, đồng thời cung cấp các dịch vụ ổn định và có khả năng mở rộng cao thông qua môi trường đám mây.</a:t>
            </a:r>
            <a:endParaRPr/>
          </a:p>
          <a:p>
            <a:pPr indent="0" lvl="0" marL="0" rtl="0" algn="l">
              <a:spcBef>
                <a:spcPts val="60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l">
              <a:spcBef>
                <a:spcPts val="600"/>
              </a:spcBef>
              <a:spcAft>
                <a:spcPts val="0"/>
              </a:spcAft>
              <a:buClr>
                <a:schemeClr val="dk1"/>
              </a:buClr>
              <a:buSzPts val="1200"/>
              <a:buFont typeface="Noto Sans Symbols"/>
              <a:buNone/>
            </a:pPr>
            <a:r>
              <a:rPr lang="en-US">
                <a:latin typeface="Arial"/>
                <a:ea typeface="Arial"/>
                <a:cs typeface="Arial"/>
                <a:sym typeface="Arial"/>
              </a:rPr>
              <a:t>Bạn có thể tùy chỉnh bảng điều khiển bằng các tiện ích con. Nó cung cấp thông báo thời gian thực, điều khiển thiết bị, cảm biến dựa trên đồ thị. Nó cũng cung cấp khả năng giám sát và kiểm soát/phân tích hệ thống theo thời gian thực thông qua phân tích dữ liệu.</a:t>
            </a:r>
            <a:endParaRPr>
              <a:latin typeface="Arial"/>
              <a:ea typeface="Arial"/>
              <a:cs typeface="Arial"/>
              <a:sym typeface="Arial"/>
            </a:endParaRPr>
          </a:p>
        </p:txBody>
      </p:sp>
      <p:sp>
        <p:nvSpPr>
          <p:cNvPr id="3255" name="Google Shape;3255;p1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p1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2" name="Google Shape;3272;p1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2"/>
              </a:rPr>
              <a:t>https://www.samsung.com/global/galaxy/apps/samsung-health/</a:t>
            </a:r>
            <a:endParaRPr/>
          </a:p>
          <a:p>
            <a:pPr indent="0" lvl="0" marL="0" marR="0" rtl="0" algn="l">
              <a:lnSpc>
                <a:spcPct val="100000"/>
              </a:lnSpc>
              <a:spcBef>
                <a:spcPts val="0"/>
              </a:spcBef>
              <a:spcAft>
                <a:spcPts val="0"/>
              </a:spcAft>
              <a:buClr>
                <a:schemeClr val="dk1"/>
              </a:buClr>
              <a:buSzPts val="1200"/>
              <a:buFont typeface="Malgun Gothic"/>
              <a:buNone/>
            </a:pPr>
            <a:r>
              <a:rPr lang="en-US" u="sng">
                <a:solidFill>
                  <a:schemeClr val="hlink"/>
                </a:solidFill>
                <a:hlinkClick r:id="rId3"/>
              </a:rPr>
              <a:t>https://news.samsung.com/us/samsung-health-fact-sheet-unpacked-2017/</a:t>
            </a:r>
            <a:endParaRPr/>
          </a:p>
          <a:p>
            <a:pPr indent="0" lvl="0" marL="0" rtl="0" algn="l">
              <a:spcBef>
                <a:spcPts val="0"/>
              </a:spcBef>
              <a:spcAft>
                <a:spcPts val="0"/>
              </a:spcAft>
              <a:buNone/>
            </a:pPr>
            <a:r>
              <a:rPr b="1" i="0" lang="en-US" sz="1200">
                <a:solidFill>
                  <a:schemeClr val="dk1"/>
                </a:solidFill>
              </a:rPr>
              <a:t>Samsung Health là cửa hàng di động lý tưởng cho sức khỏe và thể lực của bạn</a:t>
            </a:r>
            <a:endParaRPr/>
          </a:p>
          <a:p>
            <a:pPr indent="0" lvl="0" marL="0" rtl="0" algn="l">
              <a:spcBef>
                <a:spcPts val="0"/>
              </a:spcBef>
              <a:spcAft>
                <a:spcPts val="0"/>
              </a:spcAft>
              <a:buNone/>
            </a:pPr>
            <a:r>
              <a:rPr b="1" i="0" lang="en-US" sz="1200">
                <a:solidFill>
                  <a:schemeClr val="dk1"/>
                </a:solidFill>
              </a:rPr>
              <a:t>Quản lý sức khỏe cá nhân của bạn thông qua các mục tiêu và trình theo dõi: </a:t>
            </a:r>
            <a:r>
              <a:rPr b="0" i="0" lang="en-US" sz="1200">
                <a:solidFill>
                  <a:schemeClr val="dk1"/>
                </a:solidFill>
              </a:rPr>
              <a:t>Tính năng “Tôi” của Samsung Health bao gồm quyền truy cập vào hơn 100 trình theo dõi lối sống, thực phẩm và thể dục để theo dõi tiến trình của bạn. Samsung Health có tính năng thông minh tích hợp. “Thông tin chi tiết về sức khỏe” phân tích hoạt động của bạn và cung cấp cho bạn thêm động lực cần thiết để đạt được mục tiêu tập thể dục của mình.</a:t>
            </a:r>
            <a:endParaRPr/>
          </a:p>
          <a:p>
            <a:pPr indent="0" lvl="0" marL="0" rtl="0" algn="l">
              <a:spcBef>
                <a:spcPts val="0"/>
              </a:spcBef>
              <a:spcAft>
                <a:spcPts val="0"/>
              </a:spcAft>
              <a:buNone/>
            </a:pPr>
            <a:r>
              <a:rPr b="1" i="0" lang="en-US" sz="1200">
                <a:solidFill>
                  <a:schemeClr val="dk1"/>
                </a:solidFill>
              </a:rPr>
              <a:t>Kết nối với những người quan tâm: </a:t>
            </a:r>
            <a:r>
              <a:rPr b="0" i="0" lang="en-US" sz="1200">
                <a:solidFill>
                  <a:schemeClr val="dk1"/>
                </a:solidFill>
              </a:rPr>
              <a:t>Tính năng “Cùng nhau” của Samsung Health bao gồm bảng xếp hạng số bước, cho phép bạn so sánh các mục tiêu tập thể dục với bạn bè của mình và các thử thách 1x1 để cạnh tranh với bạn bè của bạn.</a:t>
            </a:r>
            <a:endParaRPr/>
          </a:p>
          <a:p>
            <a:pPr indent="0" lvl="0" marL="0" rtl="0" algn="l">
              <a:spcBef>
                <a:spcPts val="0"/>
              </a:spcBef>
              <a:spcAft>
                <a:spcPts val="0"/>
              </a:spcAft>
              <a:buNone/>
            </a:pPr>
            <a:r>
              <a:rPr b="1" i="0" lang="en-US" sz="1200">
                <a:solidFill>
                  <a:schemeClr val="dk1"/>
                </a:solidFill>
              </a:rPr>
              <a:t>“Hỏi chuyên gia”: </a:t>
            </a:r>
            <a:r>
              <a:rPr b="0" i="0" lang="en-US" sz="1200">
                <a:solidFill>
                  <a:schemeClr val="dk1"/>
                </a:solidFill>
              </a:rPr>
              <a:t>Một dịch vụ giúp bạn dễ dàng kết nối, qua video, với bác sĩ được hội đồng chứng nhận.</a:t>
            </a:r>
            <a:endParaRPr/>
          </a:p>
          <a:p>
            <a:pPr indent="0" lvl="0" marL="0" rtl="0" algn="l">
              <a:spcBef>
                <a:spcPts val="0"/>
              </a:spcBef>
              <a:spcAft>
                <a:spcPts val="0"/>
              </a:spcAft>
              <a:buNone/>
            </a:pPr>
            <a:r>
              <a:rPr b="1" i="0" lang="en-US" sz="1200">
                <a:solidFill>
                  <a:schemeClr val="dk1"/>
                </a:solidFill>
              </a:rPr>
              <a:t>Cập nhật tin tức và xu hướng về sức khỏe: </a:t>
            </a:r>
            <a:r>
              <a:rPr b="0" i="0" lang="en-US" sz="1200">
                <a:solidFill>
                  <a:schemeClr val="dk1"/>
                </a:solidFill>
              </a:rPr>
              <a:t>Chức năng “Khám phá” của Samsung Health có nội dung liên quan đến sức khỏe, được cập nhật hàng ngày, để giúp bạn nắm bắt mọi thông tin về sức khỏe.</a:t>
            </a:r>
            <a:endParaRPr/>
          </a:p>
          <a:p>
            <a:pPr indent="0" lvl="0" marL="0" rtl="0" algn="l">
              <a:spcBef>
                <a:spcPts val="0"/>
              </a:spcBef>
              <a:spcAft>
                <a:spcPts val="0"/>
              </a:spcAft>
              <a:buNone/>
            </a:pPr>
            <a:r>
              <a:rPr b="1" i="0" lang="en-US" sz="1200">
                <a:solidFill>
                  <a:schemeClr val="dk1"/>
                </a:solidFill>
              </a:rPr>
              <a:t>Bảo mật thông tin cá nhân của bạn: </a:t>
            </a:r>
            <a:r>
              <a:rPr b="0" i="0" lang="en-US" sz="1200">
                <a:solidFill>
                  <a:schemeClr val="dk1"/>
                </a:solidFill>
              </a:rPr>
              <a:t>Samsung Health sử dụng mã hóa trên các thiết bị Samsung để giữ cho dữ liệu của bạn an toàn và bảo mật hơn.</a:t>
            </a:r>
            <a:endParaRPr b="0" i="0" sz="1200">
              <a:solidFill>
                <a:schemeClr val="dk1"/>
              </a:solidFill>
            </a:endParaRPr>
          </a:p>
        </p:txBody>
      </p:sp>
      <p:sp>
        <p:nvSpPr>
          <p:cNvPr id="3273" name="Google Shape;3273;p1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p1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0" name="Google Shape;3290;p1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Vào tháng 1 năm 2014, Google đã mua lại 'Nest Thermostat', bộ điều khiển nhiệt độ thông minh có chức năng học tập tích hợp và 'Nest Labs', công ty đã phát triển và thương mại hóa 'Nest Protect' chạy báo động bằng cách phát hiện khói với giá 3,2 tỷ USD. Kể từ khi mua lại Nest Labs, Google đã sử dụng nền tảng này để thu hút nhiều nhà sản xuất thiết bị IoT thông qua một chương trình lan tỏa hệ sinh thái có tên là 'Hoạt động với Nest'.</a:t>
            </a:r>
            <a:endParaRPr>
              <a:latin typeface="Arial"/>
              <a:ea typeface="Arial"/>
              <a:cs typeface="Arial"/>
              <a:sym typeface="Arial"/>
            </a:endParaRPr>
          </a:p>
        </p:txBody>
      </p:sp>
      <p:sp>
        <p:nvSpPr>
          <p:cNvPr id="3291" name="Google Shape;3291;p1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91" name="Google Shape;391;p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6" name="Shape 3306"/>
        <p:cNvGrpSpPr/>
        <p:nvPr/>
      </p:nvGrpSpPr>
      <p:grpSpPr>
        <a:xfrm>
          <a:off x="0" y="0"/>
          <a:ext cx="0" cy="0"/>
          <a:chOff x="0" y="0"/>
          <a:chExt cx="0" cy="0"/>
        </a:xfrm>
      </p:grpSpPr>
      <p:sp>
        <p:nvSpPr>
          <p:cNvPr id="3307" name="Google Shape;3307;p1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8" name="Google Shape;3308;p1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spcBef>
                <a:spcPts val="0"/>
              </a:spcBef>
              <a:spcAft>
                <a:spcPts val="0"/>
              </a:spcAft>
              <a:buNone/>
            </a:pPr>
            <a:r>
              <a:rPr lang="en-US">
                <a:latin typeface="Arial"/>
                <a:ea typeface="Arial"/>
                <a:cs typeface="Arial"/>
                <a:sym typeface="Arial"/>
              </a:rPr>
              <a:t>Các dịch vụ dựa trên web cho phép quản lý dữ liệu theo thời gian thực trên khắp thế giới và cung cấp cho những người đã đăng ký một môi trường nơi họ có thể chia sẻ và cộng tác trên thông tin được thu thập từ khắp nơi trên thế giới.</a:t>
            </a:r>
            <a:endParaRPr/>
          </a:p>
          <a:p>
            <a:pPr indent="0" lvl="0" marL="0" marR="0" rtl="0" algn="l">
              <a:spcBef>
                <a:spcPts val="0"/>
              </a:spcBef>
              <a:spcAft>
                <a:spcPts val="0"/>
              </a:spcAft>
              <a:buNone/>
            </a:pPr>
            <a:r>
              <a:t/>
            </a:r>
            <a:endParaRPr>
              <a:latin typeface="Arial"/>
              <a:ea typeface="Arial"/>
              <a:cs typeface="Arial"/>
              <a:sym typeface="Arial"/>
            </a:endParaRPr>
          </a:p>
          <a:p>
            <a:pPr indent="0" lvl="0" marL="0" marR="0" rtl="0" algn="l">
              <a:spcBef>
                <a:spcPts val="0"/>
              </a:spcBef>
              <a:spcAft>
                <a:spcPts val="0"/>
              </a:spcAft>
              <a:buNone/>
            </a:pPr>
            <a:r>
              <a:rPr lang="en-US">
                <a:latin typeface="Arial"/>
                <a:ea typeface="Arial"/>
                <a:cs typeface="Arial"/>
                <a:sym typeface="Arial"/>
              </a:rPr>
              <a:t>Pachube gửi dữ liệu đã thu thập đến máy chủ Pachube trong thời gian thực và cung cấp API mở cho bất kỳ ai sử dụng dữ liệu đã thu thập, cho phép quản lý lịch sử thông tin theo thời gian thực thông qua các cảm biến và thiết bị được đăng ký trên khắp thế giới.</a:t>
            </a:r>
            <a:endParaRPr/>
          </a:p>
          <a:p>
            <a:pPr indent="0" lvl="0" marL="0" marR="0" rtl="0" algn="l">
              <a:spcBef>
                <a:spcPts val="0"/>
              </a:spcBef>
              <a:spcAft>
                <a:spcPts val="0"/>
              </a:spcAft>
              <a:buNone/>
            </a:pPr>
            <a:r>
              <a:t/>
            </a:r>
            <a:endParaRPr>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Hàng triệu điểm dữ liệu hiện được đăng ký từ hơn 100 quốc gia và được sử dụng cho an toàn công cộng, nông nghiệp, dịch vụ và tự động hóa tòa nhà bằng cách sử dụng mức bức xạ, mức tiêu thụ năng lượng và thông tin khí hậu được đo ở đó.</a:t>
            </a:r>
            <a:endParaRPr/>
          </a:p>
          <a:p>
            <a:pPr indent="0" lvl="0" marL="0" marR="0" rtl="0" algn="l">
              <a:spcBef>
                <a:spcPts val="0"/>
              </a:spcBef>
              <a:spcAft>
                <a:spcPts val="0"/>
              </a:spcAft>
              <a:buNone/>
            </a:pPr>
            <a:r>
              <a:t/>
            </a:r>
            <a:endParaRPr>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Hiện tại, Pachube đã được LogMeIn mua lại và được tích hợp vào dịch vụ Xively Cloud, một nền tảng dịch vụ thương mại IoT, để cung cấp dịch vụ.</a:t>
            </a:r>
            <a:endParaRPr/>
          </a:p>
          <a:p>
            <a:pPr indent="0" lvl="0" marL="0" marR="0" rtl="0" algn="l">
              <a:spcBef>
                <a:spcPts val="0"/>
              </a:spcBef>
              <a:spcAft>
                <a:spcPts val="0"/>
              </a:spcAft>
              <a:buNone/>
            </a:pPr>
            <a:r>
              <a:rPr lang="en-US">
                <a:latin typeface="Arial"/>
                <a:ea typeface="Arial"/>
                <a:cs typeface="Arial"/>
                <a:sym typeface="Arial"/>
              </a:rPr>
              <a:t>Trang web tham khảo: </a:t>
            </a:r>
            <a:r>
              <a:rPr b="0" i="0" lang="en-US" sz="1200" u="sng" strike="noStrike">
                <a:solidFill>
                  <a:schemeClr val="dk1"/>
                </a:solidFill>
                <a:latin typeface="Arial"/>
                <a:ea typeface="Arial"/>
                <a:cs typeface="Arial"/>
                <a:sym typeface="Arial"/>
                <a:hlinkClick r:id="rId2">
                  <a:extLst>
                    <a:ext uri="{A12FA001-AC4F-418D-AE19-62706E023703}">
                      <ahyp:hlinkClr val="tx"/>
                    </a:ext>
                  </a:extLst>
                </a:hlinkClick>
              </a:rPr>
              <a:t>https://xively.com/</a:t>
            </a:r>
            <a:endParaRPr/>
          </a:p>
          <a:p>
            <a:pPr indent="-95250" lvl="0" marL="171450" marR="0" rtl="0" algn="l">
              <a:spcBef>
                <a:spcPts val="0"/>
              </a:spcBef>
              <a:spcAft>
                <a:spcPts val="0"/>
              </a:spcAft>
              <a:buClr>
                <a:schemeClr val="dk1"/>
              </a:buClr>
              <a:buSzPts val="1200"/>
              <a:buFont typeface="Noto Sans Symbols"/>
              <a:buNone/>
            </a:pPr>
            <a:r>
              <a:t/>
            </a:r>
            <a:endParaRPr u="sng">
              <a:solidFill>
                <a:schemeClr val="hlink"/>
              </a:solidFill>
              <a:latin typeface="Arial"/>
              <a:ea typeface="Arial"/>
              <a:cs typeface="Arial"/>
              <a:sym typeface="Arial"/>
              <a:hlinkClick r:id="rId3"/>
            </a:endParaRPr>
          </a:p>
          <a:p>
            <a:pPr indent="0" lvl="0" marL="0" marR="0" rtl="0" algn="l">
              <a:spcBef>
                <a:spcPts val="0"/>
              </a:spcBef>
              <a:spcAft>
                <a:spcPts val="0"/>
              </a:spcAft>
              <a:buClr>
                <a:schemeClr val="dk1"/>
              </a:buClr>
              <a:buSzPts val="1200"/>
              <a:buFont typeface="Noto Sans Symbols"/>
              <a:buNone/>
            </a:pPr>
            <a:r>
              <a:t/>
            </a:r>
            <a:endParaRPr b="0" i="0" sz="1200" u="sng" strike="noStrike">
              <a:solidFill>
                <a:schemeClr val="dk1"/>
              </a:solidFill>
              <a:latin typeface="Arial"/>
              <a:ea typeface="Arial"/>
              <a:cs typeface="Arial"/>
              <a:sym typeface="Arial"/>
              <a:hlinkClick r:id="rId4">
                <a:extLst>
                  <a:ext uri="{A12FA001-AC4F-418D-AE19-62706E023703}">
                    <ahyp:hlinkClr val="tx"/>
                  </a:ext>
                </a:extLst>
              </a:hlinkClick>
            </a:endParaRPr>
          </a:p>
          <a:p>
            <a:pPr indent="0" lvl="0" marL="0" rtl="0" algn="l">
              <a:spcBef>
                <a:spcPts val="0"/>
              </a:spcBef>
              <a:spcAft>
                <a:spcPts val="0"/>
              </a:spcAft>
              <a:buNone/>
            </a:pPr>
            <a:r>
              <a:t/>
            </a:r>
            <a:endParaRPr>
              <a:latin typeface="Arial"/>
              <a:ea typeface="Arial"/>
              <a:cs typeface="Arial"/>
              <a:sym typeface="Arial"/>
            </a:endParaRPr>
          </a:p>
        </p:txBody>
      </p:sp>
      <p:sp>
        <p:nvSpPr>
          <p:cNvPr id="3309" name="Google Shape;3309;p1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p1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4" name="Google Shape;3324;p1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Noto Sans Symbols"/>
              <a:buNone/>
            </a:pPr>
            <a:r>
              <a:rPr lang="en-US">
                <a:latin typeface="Arial"/>
                <a:ea typeface="Arial"/>
                <a:cs typeface="Arial"/>
                <a:sym typeface="Arial"/>
              </a:rPr>
              <a:t>Trang web tham khảo: </a:t>
            </a:r>
            <a:r>
              <a:rPr lang="en-US" u="sng">
                <a:latin typeface="Arial"/>
                <a:ea typeface="Arial"/>
                <a:cs typeface="Arial"/>
                <a:sym typeface="Arial"/>
              </a:rPr>
              <a:t>https://evrythng.com/</a:t>
            </a:r>
            <a:endParaRPr/>
          </a:p>
          <a:p>
            <a:pPr indent="0" lvl="0" marL="0" rtl="0" algn="just">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just">
              <a:spcBef>
                <a:spcPts val="0"/>
              </a:spcBef>
              <a:spcAft>
                <a:spcPts val="0"/>
              </a:spcAft>
              <a:buClr>
                <a:schemeClr val="dk1"/>
              </a:buClr>
              <a:buSzPts val="1200"/>
              <a:buFont typeface="Noto Sans Symbols"/>
              <a:buNone/>
            </a:pPr>
            <a:r>
              <a:rPr lang="en-US">
                <a:latin typeface="Arial"/>
                <a:ea typeface="Arial"/>
                <a:cs typeface="Arial"/>
                <a:sym typeface="Arial"/>
              </a:rPr>
              <a:t>MỌI THỨ có thể phát triển ứng dụng thông qua API Web kiểu RESTful. Nó cũng cung cấp một công cụ phát triển có thể được phát triển cùng với một sản phẩm vật lý để cung cấp chức năng trong đó thông tin về tất cả các sản phẩm được thể hiện một cách tương tác trên web.</a:t>
            </a:r>
            <a:endParaRPr>
              <a:latin typeface="Arial"/>
              <a:ea typeface="Arial"/>
              <a:cs typeface="Arial"/>
              <a:sym typeface="Arial"/>
            </a:endParaRPr>
          </a:p>
        </p:txBody>
      </p:sp>
      <p:sp>
        <p:nvSpPr>
          <p:cNvPr id="3325" name="Google Shape;3325;p1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p1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9" name="Google Shape;3339;p1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Trang web tham khảo: </a:t>
            </a:r>
            <a:r>
              <a:rPr lang="en-US" u="sng">
                <a:latin typeface="Arial"/>
                <a:ea typeface="Arial"/>
                <a:cs typeface="Arial"/>
                <a:sym typeface="Arial"/>
              </a:rPr>
              <a:t>https://thingspeak.com/</a:t>
            </a:r>
            <a:endParaRPr/>
          </a:p>
          <a:p>
            <a:pPr indent="0" lvl="0" marL="0" rtl="0" algn="l">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ThingSpeak là một nền tảng dịch vụ IoT nguồn mở được ra mắt vào năm 2011 thông qua nhà sản xuất phần cứng giám sát và kiểm soát dựa trên Internet IoBridge. Nền tảng ThingSpeak hỗ trợ lưu trữ dữ liệu, xử lý dữ liệu, phân phối dữ liệu, dịch vụ dựa trên vị trí, cập nhật trạng thái và plug-in tích hợp mạng xã hội. Dữ liệu có thể được gửi và nhận qua tin nhắn HTTP trên cơ sở Web và các tùy chọn xử lý dữ liệu như trung bình và tổng số có thể được cung cấp bằng cách hỗ trợ lọc dữ liệu.</a:t>
            </a:r>
            <a:endParaRPr>
              <a:latin typeface="Arial"/>
              <a:ea typeface="Arial"/>
              <a:cs typeface="Arial"/>
              <a:sym typeface="Arial"/>
            </a:endParaRPr>
          </a:p>
        </p:txBody>
      </p:sp>
      <p:sp>
        <p:nvSpPr>
          <p:cNvPr id="3340" name="Google Shape;3340;p1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p1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3" name="Google Shape;3353;p1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Trang web tham khảo: </a:t>
            </a:r>
            <a:r>
              <a:rPr lang="en-US" u="sng">
                <a:latin typeface="Arial"/>
                <a:ea typeface="Arial"/>
                <a:cs typeface="Arial"/>
                <a:sym typeface="Arial"/>
              </a:rPr>
              <a:t>https://www.ptc.com/ko/products/iiot</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ThingWorx là một cảm biến đang phát triển nhanh chóng và được phát hành vào năm 2009 dưới dạng nền tảng dịch vụ IoT được thiết kế để kết nối các thiết bị.</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Nền tảng ThingWorx cho phép thu thập, kiểm soát và liên lạc dữ liệu từ các thiết bị, cảm biến và hệ thống được kết nối, đồng thời bao gồm các tính năng chính cho các dịch vụ xã hội và tìm kiếm dựa trên web.</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Nền tảng ThingWorx cung cấp giao diện dễ sử dụng, chẳng hạn như kéo và thả mà không cần viết mã, cung cấp môi trường phát triển cho các dịch vụ kết hợp IoT có liên quan đang phát triển nhanh chóng.</a:t>
            </a:r>
            <a:endParaRPr>
              <a:latin typeface="Arial"/>
              <a:ea typeface="Arial"/>
              <a:cs typeface="Arial"/>
              <a:sym typeface="Arial"/>
            </a:endParaRPr>
          </a:p>
        </p:txBody>
      </p:sp>
      <p:sp>
        <p:nvSpPr>
          <p:cNvPr id="3354" name="Google Shape;3354;p1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p1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0" name="Google Shape;3370;p1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371" name="Google Shape;3371;p1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p1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9" name="Google Shape;3389;p1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sz="1200">
                <a:latin typeface="Arial"/>
                <a:ea typeface="Arial"/>
                <a:cs typeface="Arial"/>
                <a:sym typeface="Arial"/>
              </a:rPr>
              <a:t>Lớp thứ nhất và lớp thứ hai giữa các nút cảm biến sử dụng IEEE 802.15.4 và lớp ZigBee thường được sử dụng cho ba lớp trở lên.</a:t>
            </a:r>
            <a:endParaRPr/>
          </a:p>
          <a:p>
            <a:pPr indent="-171450" lvl="0" marL="171450" rtl="0" algn="l">
              <a:spcBef>
                <a:spcPts val="0"/>
              </a:spcBef>
              <a:spcAft>
                <a:spcPts val="0"/>
              </a:spcAft>
              <a:buClr>
                <a:schemeClr val="dk1"/>
              </a:buClr>
              <a:buSzPts val="1200"/>
              <a:buFont typeface="Arial"/>
              <a:buChar char="•"/>
            </a:pPr>
            <a:r>
              <a:rPr lang="en-US" sz="1200">
                <a:latin typeface="Arial"/>
                <a:ea typeface="Arial"/>
                <a:cs typeface="Arial"/>
                <a:sym typeface="Arial"/>
              </a:rPr>
              <a:t>Nút trở thành đầu cuối của nút cảm biến và giao tiếp đầu cuối.</a:t>
            </a:r>
            <a:endParaRPr/>
          </a:p>
          <a:p>
            <a:pPr indent="-171450" lvl="0" marL="171450" rtl="0" algn="l">
              <a:spcBef>
                <a:spcPts val="0"/>
              </a:spcBef>
              <a:spcAft>
                <a:spcPts val="0"/>
              </a:spcAft>
              <a:buClr>
                <a:schemeClr val="dk1"/>
              </a:buClr>
              <a:buSzPts val="1200"/>
              <a:buFont typeface="Arial"/>
              <a:buChar char="•"/>
            </a:pPr>
            <a:r>
              <a:rPr lang="en-US" sz="1200">
                <a:latin typeface="Arial"/>
                <a:ea typeface="Arial"/>
                <a:cs typeface="Arial"/>
                <a:sym typeface="Arial"/>
              </a:rPr>
              <a:t>Đối với việc trao đổi thông tin giữa nút và nút cảm biến, nút nhận dữ liệu ở cấp ứng dụng.</a:t>
            </a:r>
            <a:endParaRPr/>
          </a:p>
          <a:p>
            <a:pPr indent="-171450" lvl="0" marL="171450" rtl="0" algn="l">
              <a:spcBef>
                <a:spcPts val="0"/>
              </a:spcBef>
              <a:spcAft>
                <a:spcPts val="0"/>
              </a:spcAft>
              <a:buClr>
                <a:schemeClr val="dk1"/>
              </a:buClr>
              <a:buSzPts val="1200"/>
              <a:buFont typeface="Arial"/>
              <a:buChar char="•"/>
            </a:pPr>
            <a:r>
              <a:rPr lang="en-US" sz="1200">
                <a:latin typeface="Arial"/>
                <a:ea typeface="Arial"/>
                <a:cs typeface="Arial"/>
                <a:sym typeface="Arial"/>
              </a:rPr>
              <a:t>Thông tin mà nút nhận được sẽ trở thành cổng ứng dụng gửi dữ liệu trở lại mạng khác.</a:t>
            </a:r>
            <a:endParaRPr sz="1200">
              <a:latin typeface="Arial"/>
              <a:ea typeface="Arial"/>
              <a:cs typeface="Arial"/>
              <a:sym typeface="Arial"/>
            </a:endParaRPr>
          </a:p>
        </p:txBody>
      </p:sp>
      <p:sp>
        <p:nvSpPr>
          <p:cNvPr id="3390" name="Google Shape;3390;p1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3" name="Shape 3413"/>
        <p:cNvGrpSpPr/>
        <p:nvPr/>
      </p:nvGrpSpPr>
      <p:grpSpPr>
        <a:xfrm>
          <a:off x="0" y="0"/>
          <a:ext cx="0" cy="0"/>
          <a:chOff x="0" y="0"/>
          <a:chExt cx="0" cy="0"/>
        </a:xfrm>
      </p:grpSpPr>
      <p:sp>
        <p:nvSpPr>
          <p:cNvPr id="3414" name="Google Shape;3414;p1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5" name="Google Shape;3415;p1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Một nút hoạt động như một cổng ứng dụng trong WSN sẽ trở thành một thiết bị mạng (bộ định tuyến) không có chức năng đầu cuối</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Mạng của các thiết bị trở thành một mạng con của Internet</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Thiết bị cảm biến ASN (hoặc ADN) giao tiếp trực tiếp với CSE của IN</a:t>
            </a:r>
            <a:endParaRPr/>
          </a:p>
          <a:p>
            <a:pPr indent="0" lvl="0" marL="0" rtl="0" algn="l">
              <a:spcBef>
                <a:spcPts val="0"/>
              </a:spcBef>
              <a:spcAft>
                <a:spcPts val="0"/>
              </a:spcAft>
              <a:buNone/>
            </a:pPr>
            <a:r>
              <a:rPr b="1" lang="en-US">
                <a:latin typeface="Arial"/>
                <a:ea typeface="Arial"/>
                <a:cs typeface="Arial"/>
                <a:sym typeface="Arial"/>
              </a:rPr>
              <a:t>IPv4 hiện tại (sơ đồ 32 bit) chỉ có 4,3 tỷ địa chỉ, vì vậy IPv6 cần được giới thiệu</a:t>
            </a:r>
            <a:endParaRPr b="1"/>
          </a:p>
          <a:p>
            <a:pPr indent="-171450" lvl="0" marL="171450" rtl="0" algn="l">
              <a:spcBef>
                <a:spcPts val="0"/>
              </a:spcBef>
              <a:spcAft>
                <a:spcPts val="0"/>
              </a:spcAft>
              <a:buClr>
                <a:schemeClr val="dk1"/>
              </a:buClr>
              <a:buSzPts val="1200"/>
              <a:buChar char="•"/>
            </a:pPr>
            <a:r>
              <a:rPr b="1" lang="en-US">
                <a:latin typeface="Arial"/>
                <a:ea typeface="Arial"/>
                <a:cs typeface="Arial"/>
                <a:sym typeface="Arial"/>
              </a:rPr>
              <a:t>IPv6 có thể có gần 3,4 × 1038 địa chỉ không giới hạn với hệ thống địa chỉ 128 bit</a:t>
            </a:r>
            <a:endParaRPr b="1">
              <a:latin typeface="Arial"/>
              <a:ea typeface="Arial"/>
              <a:cs typeface="Arial"/>
              <a:sym typeface="Arial"/>
            </a:endParaRPr>
          </a:p>
        </p:txBody>
      </p:sp>
      <p:sp>
        <p:nvSpPr>
          <p:cNvPr id="3416" name="Google Shape;3416;p1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p1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0" name="Google Shape;3440;p1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Để áp dụng IPv6 cho công nghệ truyền thông không dây công suất thấp, 6LoWPAN đã phát triển công nghệ hỗ trợ các gói IPv6 trong khung IEEE 802.4 có 127Byte MTU (Đơn vị truyền dẫn tối đa).</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Phiên bản, Lớp lưu lượng và Nhãn luồng, là các trường thường được sử dụng bởi nhiều gói trong tiêu đề IPv6, là các giá trị cố định và không cần phải truyền đi.</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Khi định tuyến IP xảy ra thông qua nhiều bước nhảy trong mạng thiết bị, 40 byte đầu IPv6 có thể được nén thành 7 byte theo mặc định.</a:t>
            </a:r>
            <a:endParaRPr>
              <a:latin typeface="Arial"/>
              <a:ea typeface="Arial"/>
              <a:cs typeface="Arial"/>
              <a:sym typeface="Arial"/>
            </a:endParaRPr>
          </a:p>
          <a:p>
            <a:pPr indent="0" lvl="0" marL="0" rtl="0" algn="l">
              <a:spcBef>
                <a:spcPts val="0"/>
              </a:spcBef>
              <a:spcAft>
                <a:spcPts val="0"/>
              </a:spcAft>
              <a:buNone/>
            </a:pPr>
            <a:r>
              <a:t/>
            </a:r>
            <a:endParaRPr/>
          </a:p>
        </p:txBody>
      </p:sp>
      <p:sp>
        <p:nvSpPr>
          <p:cNvPr id="3441" name="Google Shape;3441;p1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p1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7" name="Google Shape;3457;p1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Địa chỉ IPv4 đang cạn kiệt nhanh chóng và sự phân mảnh mạng tiếp tục gia tăng, gây thêm căng thẳng cho các bộ định tuyến trong việc phân bổ địa chỉ cho nhiều mạng hơn. IPv6 được đề xuất để giải quyết vấn đề này.</a:t>
            </a:r>
            <a:endParaRPr/>
          </a:p>
        </p:txBody>
      </p:sp>
      <p:sp>
        <p:nvSpPr>
          <p:cNvPr id="3458" name="Google Shape;3458;p1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p1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0" name="Google Shape;3480;p1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000000"/>
              </a:buClr>
              <a:buSzPts val="1200"/>
              <a:buFont typeface="Arial"/>
              <a:buNone/>
            </a:pPr>
            <a:r>
              <a:rPr lang="en-US" sz="1200" u="sng">
                <a:solidFill>
                  <a:srgbClr val="000000"/>
                </a:solidFill>
                <a:latin typeface="Arial"/>
                <a:ea typeface="Arial"/>
                <a:cs typeface="Arial"/>
                <a:sym typeface="Arial"/>
              </a:rPr>
              <a:t>Phần mở rộng của địa chỉ IP:</a:t>
            </a:r>
            <a:endParaRPr/>
          </a:p>
          <a:p>
            <a:pPr indent="0" lvl="0" marL="0" marR="0" rtl="0" algn="l">
              <a:lnSpc>
                <a:spcPct val="100000"/>
              </a:lnSpc>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IPv4 cung cấp 32 bit độ dài địa chỉ trong khi IPv6 cung cấp 128 bit. Mặc dù kích thước gói bị giới hạn trong IPv4, nhưng IPv6 sử dụng </a:t>
            </a:r>
            <a:r>
              <a:rPr lang="en-US" sz="1200" u="sng">
                <a:solidFill>
                  <a:srgbClr val="000000"/>
                </a:solidFill>
                <a:latin typeface="Arial"/>
                <a:ea typeface="Arial"/>
                <a:cs typeface="Arial"/>
                <a:sym typeface="Arial"/>
              </a:rPr>
              <a:t>tùy chọn khung jumbo để mở rộng kích thước gói </a:t>
            </a:r>
            <a:r>
              <a:rPr lang="en-US" sz="1200">
                <a:solidFill>
                  <a:srgbClr val="000000"/>
                </a:solidFill>
                <a:latin typeface="Arial"/>
                <a:ea typeface="Arial"/>
                <a:cs typeface="Arial"/>
                <a:sym typeface="Arial"/>
              </a:rPr>
              <a:t>bằng cách loại bỏ hạn chế gửi và nhận các gói lớn tùy ý giữa các máy chủ cụ thể. Ngoài việc sử dụng tiêu đề đơn giản cố định để xử lý nhanh các gói IP, tiêu đề </a:t>
            </a:r>
            <a:r>
              <a:rPr lang="en-US" sz="1200" u="sng">
                <a:solidFill>
                  <a:srgbClr val="000000"/>
                </a:solidFill>
                <a:latin typeface="Arial"/>
                <a:ea typeface="Arial"/>
                <a:cs typeface="Arial"/>
                <a:sym typeface="Arial"/>
              </a:rPr>
              <a:t>mở rộng cung cấp định tuyến </a:t>
            </a:r>
            <a:r>
              <a:rPr lang="en-US" sz="1200">
                <a:solidFill>
                  <a:srgbClr val="000000"/>
                </a:solidFill>
                <a:latin typeface="Arial"/>
                <a:ea typeface="Arial"/>
                <a:cs typeface="Arial"/>
                <a:sym typeface="Arial"/>
              </a:rPr>
              <a:t>hiệu quả bằng cách xác định cấu trúc tùy chọn dễ mở rộng. Lưu lượng cụ thể cung cấp </a:t>
            </a:r>
            <a:r>
              <a:rPr lang="en-US" sz="1200" u="sng">
                <a:solidFill>
                  <a:srgbClr val="000000"/>
                </a:solidFill>
                <a:latin typeface="Arial"/>
                <a:ea typeface="Arial"/>
                <a:cs typeface="Arial"/>
                <a:sym typeface="Arial"/>
              </a:rPr>
              <a:t>dịch vụ chất lượng cao </a:t>
            </a:r>
            <a:r>
              <a:rPr lang="en-US" sz="1200">
                <a:solidFill>
                  <a:srgbClr val="000000"/>
                </a:solidFill>
                <a:latin typeface="Arial"/>
                <a:ea typeface="Arial"/>
                <a:cs typeface="Arial"/>
                <a:sym typeface="Arial"/>
              </a:rPr>
              <a:t>thông qua ghi nhãn luồng. Tăng cường xác thực và bảo mật bằng cách áp </a:t>
            </a:r>
            <a:r>
              <a:rPr lang="en-US" sz="1200" u="sng">
                <a:solidFill>
                  <a:srgbClr val="000000"/>
                </a:solidFill>
                <a:latin typeface="Arial"/>
                <a:ea typeface="Arial"/>
                <a:cs typeface="Arial"/>
                <a:sym typeface="Arial"/>
              </a:rPr>
              <a:t>dụng các chức năng xác thực gói, toàn vẹn dữ liệu và bảo mật </a:t>
            </a:r>
            <a:r>
              <a:rPr lang="en-US" sz="1200">
                <a:solidFill>
                  <a:srgbClr val="000000"/>
                </a:solidFill>
                <a:latin typeface="Arial"/>
                <a:ea typeface="Arial"/>
                <a:cs typeface="Arial"/>
                <a:sym typeface="Arial"/>
              </a:rPr>
              <a:t>cho hệ thống giao thức IP thông qua các tiêu đề mở rộng. Các máy chủ IPv6 có thể di chuyển tự do trong khi vẫn duy trì cùng một địa chỉ mà không bị hạn chế bởi vị trí thực tế của mạng.</a:t>
            </a:r>
            <a:endParaRPr sz="1200">
              <a:solidFill>
                <a:srgbClr val="000000"/>
              </a:solidFill>
              <a:latin typeface="Arial"/>
              <a:ea typeface="Arial"/>
              <a:cs typeface="Arial"/>
              <a:sym typeface="Arial"/>
            </a:endParaRPr>
          </a:p>
        </p:txBody>
      </p:sp>
      <p:sp>
        <p:nvSpPr>
          <p:cNvPr id="3481" name="Google Shape;3481;p1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Kevin Ashton, giám đốc Trung tâm Auto-ID tại Viện Công nghệ Massachusetts (MIT), lần đầu tiên sử dụng Internet of Things vào năm 1999 khi ông dự đoán rằng RFID và các cảm biến khác sẽ được chế tạo cho các đồ vật hàng ngày.</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Đó là một bước tiến hóa mà Internet hoặc Internet di động dựa trên giao tiếp có dây hiện có và các thiết bị được kết nối với Internet xử lý và trao đổi thông tin với nhau mà không cần sự can thiệp của con người.</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Nhiều tổ chức định nghĩa IoT như sau:</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ITU (2005)</a:t>
            </a:r>
            <a:endParaRPr/>
          </a:p>
          <a:p>
            <a:pPr indent="0" lvl="0" marL="0" rtl="0" algn="l">
              <a:spcBef>
                <a:spcPts val="0"/>
              </a:spcBef>
              <a:spcAft>
                <a:spcPts val="0"/>
              </a:spcAft>
              <a:buNone/>
            </a:pPr>
            <a:r>
              <a:rPr lang="en-US">
                <a:latin typeface="Arial"/>
                <a:ea typeface="Arial"/>
                <a:cs typeface="Arial"/>
                <a:sym typeface="Arial"/>
              </a:rPr>
              <a:t>  Đó là chìa khóa để giải quyết những “ràng buộc của đối tượng” kết nối con người với con người, con người với vật, vật với vật bằng một môi trường giao tiếp mới có thể kết nối với mọi thứ mọi lúc, mọi nơi.</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IDATE (2013)</a:t>
            </a:r>
            <a:endParaRPr/>
          </a:p>
          <a:p>
            <a:pPr indent="0" lvl="0" marL="0" rtl="0" algn="l">
              <a:spcBef>
                <a:spcPts val="0"/>
              </a:spcBef>
              <a:spcAft>
                <a:spcPts val="0"/>
              </a:spcAft>
              <a:buNone/>
            </a:pPr>
            <a:r>
              <a:rPr lang="en-US">
                <a:latin typeface="Arial"/>
                <a:ea typeface="Arial"/>
                <a:cs typeface="Arial"/>
                <a:sym typeface="Arial"/>
              </a:rPr>
              <a:t>  Nó được hiểu là bao gồm một số khái niệm như thiết bị liên lạc, giao tiếp M2M và Internet của các đối tượng</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99" name="Google Shape;399;p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p1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0" name="Google Shape;3510;p1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rgbClr val="000000"/>
              </a:solidFill>
              <a:latin typeface="Arial"/>
              <a:ea typeface="Arial"/>
              <a:cs typeface="Arial"/>
              <a:sym typeface="Arial"/>
            </a:endParaRPr>
          </a:p>
        </p:txBody>
      </p:sp>
      <p:sp>
        <p:nvSpPr>
          <p:cNvPr id="3511" name="Google Shape;3511;p1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p1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0" name="Google Shape;3530;p1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531" name="Google Shape;3531;p1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2" name="Shape 3552"/>
        <p:cNvGrpSpPr/>
        <p:nvPr/>
      </p:nvGrpSpPr>
      <p:grpSpPr>
        <a:xfrm>
          <a:off x="0" y="0"/>
          <a:ext cx="0" cy="0"/>
          <a:chOff x="0" y="0"/>
          <a:chExt cx="0" cy="0"/>
        </a:xfrm>
      </p:grpSpPr>
      <p:sp>
        <p:nvSpPr>
          <p:cNvPr id="3553" name="Google Shape;3553;p1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4" name="Google Shape;3554;p152:notes"/>
          <p:cNvSpPr txBox="1"/>
          <p:nvPr>
            <p:ph idx="1" type="body"/>
          </p:nvPr>
        </p:nvSpPr>
        <p:spPr>
          <a:xfrm>
            <a:off x="710407" y="5287169"/>
            <a:ext cx="5683250" cy="4601110"/>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000"/>
              <a:buFont typeface="Arial"/>
              <a:buNone/>
            </a:pPr>
            <a:r>
              <a:rPr lang="en-US" sz="1000">
                <a:latin typeface="Arial"/>
                <a:ea typeface="Arial"/>
                <a:cs typeface="Arial"/>
                <a:sym typeface="Arial"/>
              </a:rPr>
              <a:t>Sự khác biệt giữa Tiêu đề IPv4 và IPv6</a:t>
            </a:r>
            <a:endParaRPr/>
          </a:p>
          <a:p>
            <a:pPr indent="0" lvl="0" marL="0" rtl="0" algn="l">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000"/>
              <a:buFont typeface="Arial"/>
              <a:buNone/>
            </a:pPr>
            <a:r>
              <a:rPr lang="en-US" sz="1000" u="sng">
                <a:latin typeface="Arial"/>
                <a:ea typeface="Arial"/>
                <a:cs typeface="Arial"/>
                <a:sym typeface="Arial"/>
              </a:rPr>
              <a:t>Tính phức tạp</a:t>
            </a:r>
            <a:endParaRPr/>
          </a:p>
          <a:p>
            <a:pPr indent="-171450" lvl="0" marL="171450" rtl="0" algn="l">
              <a:spcBef>
                <a:spcPts val="0"/>
              </a:spcBef>
              <a:spcAft>
                <a:spcPts val="0"/>
              </a:spcAft>
              <a:buClr>
                <a:schemeClr val="dk1"/>
              </a:buClr>
              <a:buSzPts val="1000"/>
              <a:buFont typeface="Arial"/>
              <a:buChar char="•"/>
            </a:pPr>
            <a:r>
              <a:rPr lang="en-US" sz="1000">
                <a:latin typeface="Arial"/>
                <a:ea typeface="Arial"/>
                <a:cs typeface="Arial"/>
                <a:sym typeface="Arial"/>
              </a:rPr>
              <a:t>Tiêu đề IPv4 phức tạp trong khi tiêu đề IPv6 đơn giản.</a:t>
            </a:r>
            <a:endParaRPr/>
          </a:p>
          <a:p>
            <a:pPr indent="0" lvl="0" marL="0" rtl="0" algn="l">
              <a:spcBef>
                <a:spcPts val="0"/>
              </a:spcBef>
              <a:spcAft>
                <a:spcPts val="0"/>
              </a:spcAft>
              <a:buClr>
                <a:schemeClr val="dk1"/>
              </a:buClr>
              <a:buSzPts val="1000"/>
              <a:buFont typeface="Arial"/>
              <a:buNone/>
            </a:pPr>
            <a:r>
              <a:rPr lang="en-US" sz="1000" u="sng">
                <a:latin typeface="Arial"/>
                <a:ea typeface="Arial"/>
                <a:cs typeface="Arial"/>
                <a:sym typeface="Arial"/>
              </a:rPr>
              <a:t>Lĩnh vực</a:t>
            </a:r>
            <a:endParaRPr/>
          </a:p>
          <a:p>
            <a:pPr indent="-171450" lvl="0" marL="171450" rtl="0" algn="l">
              <a:spcBef>
                <a:spcPts val="0"/>
              </a:spcBef>
              <a:spcAft>
                <a:spcPts val="0"/>
              </a:spcAft>
              <a:buClr>
                <a:schemeClr val="dk1"/>
              </a:buClr>
              <a:buSzPts val="1000"/>
              <a:buFont typeface="Arial"/>
              <a:buChar char="•"/>
            </a:pPr>
            <a:r>
              <a:rPr lang="en-US" sz="1000">
                <a:latin typeface="Arial"/>
                <a:ea typeface="Arial"/>
                <a:cs typeface="Arial"/>
                <a:sym typeface="Arial"/>
              </a:rPr>
              <a:t>Ngoài ra, các trường như độ dài tiêu đề, nhận dạng, cờ, v.v. đều có sẵn trong tiêu đề IPv4. Tuy nhiên, chúng không có trong tiêu đề IPv6.</a:t>
            </a:r>
            <a:endParaRPr/>
          </a:p>
          <a:p>
            <a:pPr indent="0" lvl="0" marL="0" rtl="0" algn="l">
              <a:spcBef>
                <a:spcPts val="0"/>
              </a:spcBef>
              <a:spcAft>
                <a:spcPts val="0"/>
              </a:spcAft>
              <a:buClr>
                <a:schemeClr val="dk1"/>
              </a:buClr>
              <a:buSzPts val="1000"/>
              <a:buFont typeface="Arial"/>
              <a:buNone/>
            </a:pPr>
            <a:r>
              <a:rPr lang="en-US" sz="1000" u="sng">
                <a:latin typeface="Arial"/>
                <a:ea typeface="Arial"/>
                <a:cs typeface="Arial"/>
                <a:sym typeface="Arial"/>
              </a:rPr>
              <a:t>Trường tùy chọn</a:t>
            </a:r>
            <a:endParaRPr/>
          </a:p>
          <a:p>
            <a:pPr indent="-171450" lvl="0" marL="171450" rtl="0" algn="l">
              <a:spcBef>
                <a:spcPts val="0"/>
              </a:spcBef>
              <a:spcAft>
                <a:spcPts val="0"/>
              </a:spcAft>
              <a:buClr>
                <a:schemeClr val="dk1"/>
              </a:buClr>
              <a:buSzPts val="1000"/>
              <a:buFont typeface="Arial"/>
              <a:buChar char="•"/>
            </a:pPr>
            <a:r>
              <a:rPr lang="en-US" sz="1000">
                <a:latin typeface="Arial"/>
                <a:ea typeface="Arial"/>
                <a:cs typeface="Arial"/>
                <a:sym typeface="Arial"/>
              </a:rPr>
              <a:t>IPv4 chứa một trường cho các tùy chọn trong khi IPv6 chứa một trường được gọi là tiêu đề tiếp theo cho các tiện ích mở rộng. Do đó, đây là một sự khác biệt khác giữa Tiêu đề IPv4 và IPv6.</a:t>
            </a:r>
            <a:endParaRPr/>
          </a:p>
          <a:p>
            <a:pPr indent="0" lvl="0" marL="0" rtl="0" algn="l">
              <a:spcBef>
                <a:spcPts val="0"/>
              </a:spcBef>
              <a:spcAft>
                <a:spcPts val="0"/>
              </a:spcAft>
              <a:buClr>
                <a:schemeClr val="dk1"/>
              </a:buClr>
              <a:buSzPts val="1000"/>
              <a:buFont typeface="Arial"/>
              <a:buNone/>
            </a:pPr>
            <a:r>
              <a:rPr lang="en-US" sz="1000" u="sng">
                <a:latin typeface="Arial"/>
                <a:ea typeface="Arial"/>
                <a:cs typeface="Arial"/>
                <a:sym typeface="Arial"/>
              </a:rPr>
              <a:t>Địa chỉ nguồn</a:t>
            </a:r>
            <a:endParaRPr/>
          </a:p>
          <a:p>
            <a:pPr indent="-171450" lvl="0" marL="171450" rtl="0" algn="l">
              <a:spcBef>
                <a:spcPts val="0"/>
              </a:spcBef>
              <a:spcAft>
                <a:spcPts val="0"/>
              </a:spcAft>
              <a:buClr>
                <a:schemeClr val="dk1"/>
              </a:buClr>
              <a:buSzPts val="1000"/>
              <a:buFont typeface="Arial"/>
              <a:buChar char="•"/>
            </a:pPr>
            <a:r>
              <a:rPr lang="en-US" sz="1000">
                <a:latin typeface="Arial"/>
                <a:ea typeface="Arial"/>
                <a:cs typeface="Arial"/>
                <a:sym typeface="Arial"/>
              </a:rPr>
              <a:t>Địa chỉ nguồn cũng là một điểm khác biệt chính giữa IPv4 và IPv6 Header. Địa chỉ nguồn của tiêu đề IPv4 là 32 bit trong khi địa chỉ nguồn của tiêu đề IPv6 là 128 bit.</a:t>
            </a:r>
            <a:endParaRPr/>
          </a:p>
          <a:p>
            <a:pPr indent="0" lvl="0" marL="0" rtl="0" algn="l">
              <a:spcBef>
                <a:spcPts val="0"/>
              </a:spcBef>
              <a:spcAft>
                <a:spcPts val="0"/>
              </a:spcAft>
              <a:buClr>
                <a:schemeClr val="dk1"/>
              </a:buClr>
              <a:buSzPts val="1000"/>
              <a:buFont typeface="Arial"/>
              <a:buNone/>
            </a:pPr>
            <a:r>
              <a:rPr lang="en-US" sz="1000" u="sng">
                <a:latin typeface="Arial"/>
                <a:ea typeface="Arial"/>
                <a:cs typeface="Arial"/>
                <a:sym typeface="Arial"/>
              </a:rPr>
              <a:t>Địa chỉ điểm đến</a:t>
            </a:r>
            <a:endParaRPr/>
          </a:p>
          <a:p>
            <a:pPr indent="-171450" lvl="0" marL="171450" rtl="0" algn="l">
              <a:spcBef>
                <a:spcPts val="0"/>
              </a:spcBef>
              <a:spcAft>
                <a:spcPts val="0"/>
              </a:spcAft>
              <a:buClr>
                <a:schemeClr val="dk1"/>
              </a:buClr>
              <a:buSzPts val="1000"/>
              <a:buFont typeface="Arial"/>
              <a:buChar char="•"/>
            </a:pPr>
            <a:r>
              <a:rPr lang="en-US" sz="1000">
                <a:latin typeface="Arial"/>
                <a:ea typeface="Arial"/>
                <a:cs typeface="Arial"/>
                <a:sym typeface="Arial"/>
              </a:rPr>
              <a:t>Hơn nữa, địa chỉ đích của tiêu đề IPv4 là 32 bit trong khi địa chỉ đích của tiêu đề IPv6 là 128 bit.</a:t>
            </a:r>
            <a:endParaRPr/>
          </a:p>
          <a:p>
            <a:pPr indent="0" lvl="0" marL="0" rtl="0" algn="l">
              <a:spcBef>
                <a:spcPts val="0"/>
              </a:spcBef>
              <a:spcAft>
                <a:spcPts val="0"/>
              </a:spcAft>
              <a:buClr>
                <a:schemeClr val="dk1"/>
              </a:buClr>
              <a:buSzPts val="1000"/>
              <a:buFont typeface="Arial"/>
              <a:buNone/>
            </a:pPr>
            <a:r>
              <a:rPr lang="en-US" sz="1000" u="sng">
                <a:latin typeface="Arial"/>
                <a:ea typeface="Arial"/>
                <a:cs typeface="Arial"/>
                <a:sym typeface="Arial"/>
              </a:rPr>
              <a:t>Số bước nhảy tối đa</a:t>
            </a:r>
            <a:endParaRPr/>
          </a:p>
          <a:p>
            <a:pPr indent="-171450" lvl="0" marL="171450" rtl="0" algn="l">
              <a:spcBef>
                <a:spcPts val="0"/>
              </a:spcBef>
              <a:spcAft>
                <a:spcPts val="0"/>
              </a:spcAft>
              <a:buClr>
                <a:schemeClr val="dk1"/>
              </a:buClr>
              <a:buSzPts val="1000"/>
              <a:buFont typeface="Arial"/>
              <a:buChar char="•"/>
            </a:pPr>
            <a:r>
              <a:rPr lang="en-US" sz="1000">
                <a:latin typeface="Arial"/>
                <a:ea typeface="Arial"/>
                <a:cs typeface="Arial"/>
                <a:sym typeface="Arial"/>
              </a:rPr>
              <a:t>Tiêu đề IPv4 có một trường được gọi là TTL để biểu thị số lượng bước nhảy trong khi tiêu đề IPv6 đã gửi được gọi là giới hạn hop để chỉ ra số lượng bước nhảy. Đây cũng là điểm khác biệt giữa IPv4 và IPv6 Header</a:t>
            </a:r>
            <a:endParaRPr/>
          </a:p>
          <a:p>
            <a:pPr indent="0" lvl="0" marL="0" rtl="0" algn="l">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000"/>
              <a:buFont typeface="Arial"/>
              <a:buNone/>
            </a:pPr>
            <a:r>
              <a:rPr b="1" lang="en-US" sz="1000" u="sng">
                <a:latin typeface="Arial"/>
                <a:ea typeface="Arial"/>
                <a:cs typeface="Arial"/>
                <a:sym typeface="Arial"/>
              </a:rPr>
              <a:t>Phần kết luận</a:t>
            </a:r>
            <a:endParaRPr/>
          </a:p>
          <a:p>
            <a:pPr indent="-171450" lvl="0" marL="171450" rtl="0" algn="l">
              <a:spcBef>
                <a:spcPts val="0"/>
              </a:spcBef>
              <a:spcAft>
                <a:spcPts val="0"/>
              </a:spcAft>
              <a:buClr>
                <a:schemeClr val="dk1"/>
              </a:buClr>
              <a:buSzPts val="1000"/>
              <a:buFont typeface="Arial"/>
              <a:buChar char="•"/>
            </a:pPr>
            <a:r>
              <a:rPr lang="en-US" sz="1000">
                <a:latin typeface="Arial"/>
                <a:ea typeface="Arial"/>
                <a:cs typeface="Arial"/>
                <a:sym typeface="Arial"/>
              </a:rPr>
              <a:t>Khi truyền dữ liệu, dữ liệu gốc được thêm thông tin bổ sung. Gói mới đó được gọi là tiêu đề. Tiêu đề có thể là IPv4 hoặc IPv6 tùy thuộc vào Giao thức Internet của mạng. Sự khác biệt chính giữa IPv4 và IPv6 Header là địa chỉ nguồn và đích của IPv4 header dài 32 bit trong khi địa chỉ nguồn và đích của IPv6 header dài 128 bit.</a:t>
            </a:r>
            <a:endParaRPr sz="1000">
              <a:latin typeface="Arial"/>
              <a:ea typeface="Arial"/>
              <a:cs typeface="Arial"/>
              <a:sym typeface="Arial"/>
            </a:endParaRPr>
          </a:p>
        </p:txBody>
      </p:sp>
      <p:sp>
        <p:nvSpPr>
          <p:cNvPr id="3555" name="Google Shape;3555;p1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3" name="Shape 3563"/>
        <p:cNvGrpSpPr/>
        <p:nvPr/>
      </p:nvGrpSpPr>
      <p:grpSpPr>
        <a:xfrm>
          <a:off x="0" y="0"/>
          <a:ext cx="0" cy="0"/>
          <a:chOff x="0" y="0"/>
          <a:chExt cx="0" cy="0"/>
        </a:xfrm>
      </p:grpSpPr>
      <p:sp>
        <p:nvSpPr>
          <p:cNvPr id="3564" name="Google Shape;3564;p1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5" name="Google Shape;3565;p1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566" name="Google Shape;3566;p1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p1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4" name="Google Shape;3584;p1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585" name="Google Shape;3585;p1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p1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7" name="Google Shape;3607;p1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WiFi tuân thủ các tiêu chuẩn IEEE 802.11b, IEEE 802.11g và IEEE 802.11n, đồng thời sử dụng băng tần ISM 2,4 GHz hoặc 5 GHz. Gần đây, các tiêu chuẩn sử dụng dải 3,6㎓ hoặc 60㎓ cũng đang được phát triển.</a:t>
            </a:r>
            <a:endParaRPr>
              <a:latin typeface="Arial"/>
              <a:ea typeface="Arial"/>
              <a:cs typeface="Arial"/>
              <a:sym typeface="Arial"/>
            </a:endParaRPr>
          </a:p>
        </p:txBody>
      </p:sp>
      <p:sp>
        <p:nvSpPr>
          <p:cNvPr id="3608" name="Google Shape;3608;p1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1" name="Shape 3621"/>
        <p:cNvGrpSpPr/>
        <p:nvPr/>
      </p:nvGrpSpPr>
      <p:grpSpPr>
        <a:xfrm>
          <a:off x="0" y="0"/>
          <a:ext cx="0" cy="0"/>
          <a:chOff x="0" y="0"/>
          <a:chExt cx="0" cy="0"/>
        </a:xfrm>
      </p:grpSpPr>
      <p:sp>
        <p:nvSpPr>
          <p:cNvPr id="3622" name="Google Shape;3622;p1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3" name="Google Shape;3623;p1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624" name="Google Shape;3624;p1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1" name="Shape 3651"/>
        <p:cNvGrpSpPr/>
        <p:nvPr/>
      </p:nvGrpSpPr>
      <p:grpSpPr>
        <a:xfrm>
          <a:off x="0" y="0"/>
          <a:ext cx="0" cy="0"/>
          <a:chOff x="0" y="0"/>
          <a:chExt cx="0" cy="0"/>
        </a:xfrm>
      </p:grpSpPr>
      <p:sp>
        <p:nvSpPr>
          <p:cNvPr id="3652" name="Google Shape;3652;p1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3" name="Google Shape;3653;p1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spcBef>
                <a:spcPts val="0"/>
              </a:spcBef>
              <a:spcAft>
                <a:spcPts val="0"/>
              </a:spcAft>
              <a:buClr>
                <a:schemeClr val="dk1"/>
              </a:buClr>
              <a:buSzPts val="1200"/>
              <a:buFont typeface="Arial"/>
              <a:buNone/>
            </a:pPr>
            <a:r>
              <a:rPr lang="en-US" sz="1200">
                <a:latin typeface="Arial"/>
                <a:ea typeface="Arial"/>
                <a:cs typeface="Arial"/>
                <a:sym typeface="Arial"/>
              </a:rPr>
              <a:t>Kết nối WiFi có các chế độ sau.</a:t>
            </a:r>
            <a:endParaRPr/>
          </a:p>
          <a:p>
            <a:pPr indent="0" lvl="0" marL="0" marR="0" rtl="0" algn="l">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rPr lang="en-US" sz="1200" u="sng">
                <a:latin typeface="Arial"/>
                <a:ea typeface="Arial"/>
                <a:cs typeface="Arial"/>
                <a:sym typeface="Arial"/>
              </a:rPr>
              <a:t>Chế độ cơ sở hạ tầng</a:t>
            </a:r>
            <a:endParaRPr/>
          </a:p>
          <a:p>
            <a:pPr indent="-171450" lvl="0" marL="171450" marR="0" rtl="0" algn="l">
              <a:spcBef>
                <a:spcPts val="0"/>
              </a:spcBef>
              <a:spcAft>
                <a:spcPts val="0"/>
              </a:spcAft>
              <a:buClr>
                <a:schemeClr val="dk1"/>
              </a:buClr>
              <a:buSzPts val="1200"/>
              <a:buFont typeface="Arial"/>
              <a:buChar char="•"/>
            </a:pPr>
            <a:r>
              <a:rPr lang="en-US" sz="1200">
                <a:latin typeface="Arial"/>
                <a:ea typeface="Arial"/>
                <a:cs typeface="Arial"/>
                <a:sym typeface="Arial"/>
              </a:rPr>
              <a:t>WiFi AP quét 13 kênh và chọn một trong những kênh ít nhiễu nhất.</a:t>
            </a:r>
            <a:endParaRPr/>
          </a:p>
          <a:p>
            <a:pPr indent="-171450" lvl="0" marL="171450" marR="0" rtl="0" algn="l">
              <a:spcBef>
                <a:spcPts val="0"/>
              </a:spcBef>
              <a:spcAft>
                <a:spcPts val="0"/>
              </a:spcAft>
              <a:buClr>
                <a:schemeClr val="dk1"/>
              </a:buClr>
              <a:buSzPts val="1200"/>
              <a:buFont typeface="Arial"/>
              <a:buChar char="•"/>
            </a:pPr>
            <a:r>
              <a:rPr lang="en-US" sz="1200">
                <a:latin typeface="Arial"/>
                <a:ea typeface="Arial"/>
                <a:cs typeface="Arial"/>
                <a:sym typeface="Arial"/>
              </a:rPr>
              <a:t>Nếu có ít tín hiệu WiFi trong vùng lân cận, thường chọn một trong các kênh 1, 6, 11.</a:t>
            </a:r>
            <a:endParaRPr/>
          </a:p>
          <a:p>
            <a:pPr indent="0" lvl="0" marL="0" marR="0" rtl="0" algn="l">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rPr lang="en-US" sz="1200" u="sng">
                <a:latin typeface="Arial"/>
                <a:ea typeface="Arial"/>
                <a:cs typeface="Arial"/>
                <a:sym typeface="Arial"/>
              </a:rPr>
              <a:t>Chế độ Ad-Hoc</a:t>
            </a:r>
            <a:endParaRPr/>
          </a:p>
          <a:p>
            <a:pPr indent="-171450" lvl="0" marL="171450" marR="0" rtl="0" algn="l">
              <a:spcBef>
                <a:spcPts val="0"/>
              </a:spcBef>
              <a:spcAft>
                <a:spcPts val="0"/>
              </a:spcAft>
              <a:buClr>
                <a:schemeClr val="dk1"/>
              </a:buClr>
              <a:buSzPts val="1200"/>
              <a:buFont typeface="Arial"/>
              <a:buChar char="•"/>
            </a:pPr>
            <a:r>
              <a:rPr lang="en-US" sz="1200">
                <a:latin typeface="Arial"/>
                <a:ea typeface="Arial"/>
                <a:cs typeface="Arial"/>
                <a:sym typeface="Arial"/>
              </a:rPr>
              <a:t>Một trong các thiết bị WiFi của bạn được thiết lập để hoạt động như một AP WiFi.</a:t>
            </a:r>
            <a:endParaRPr sz="1200">
              <a:latin typeface="Arial"/>
              <a:ea typeface="Arial"/>
              <a:cs typeface="Arial"/>
              <a:sym typeface="Arial"/>
            </a:endParaRPr>
          </a:p>
          <a:p>
            <a:pPr indent="-95250" lvl="1" marL="62865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0" lvl="1" marL="45720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654" name="Google Shape;3654;p1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p1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5" name="Google Shape;3675;p1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Malgun Gothic"/>
              <a:buNone/>
            </a:pPr>
            <a:r>
              <a:rPr lang="en-US"/>
              <a:t>- 802.11a </a:t>
            </a:r>
            <a:endParaRPr/>
          </a:p>
          <a:p>
            <a:pPr indent="0" lvl="0" marL="0" rtl="0" algn="l">
              <a:spcBef>
                <a:spcPts val="0"/>
              </a:spcBef>
              <a:spcAft>
                <a:spcPts val="0"/>
              </a:spcAft>
              <a:buClr>
                <a:schemeClr val="dk1"/>
              </a:buClr>
              <a:buSzPts val="1200"/>
              <a:buFont typeface="Malgun Gothic"/>
              <a:buNone/>
            </a:pPr>
            <a:r>
              <a:rPr lang="en-US"/>
              <a:t>802.11a, chuẩn đầu tiên kể từ khi chuẩn 802.11 được phê duyệt vào tháng 6 năm 1997, hoạt động ở băng tần 5 GHz với tốc độ dữ liệu lên tới 54 Mbps. 802.11a ra đời muộn hơn 802.11b, điều này gây ra sự nhầm lẫn vì mọi người mong đợi tiêu chuẩn với 'b' tương thích với 'a’.</a:t>
            </a:r>
            <a:endParaRPr/>
          </a:p>
          <a:p>
            <a:pPr indent="0" lvl="0" marL="0" rtl="0" algn="l">
              <a:spcBef>
                <a:spcPts val="0"/>
              </a:spcBef>
              <a:spcAft>
                <a:spcPts val="0"/>
              </a:spcAft>
              <a:buClr>
                <a:schemeClr val="dk1"/>
              </a:buClr>
              <a:buSzPts val="1200"/>
              <a:buFont typeface="Malgun Gothic"/>
              <a:buNone/>
            </a:pPr>
            <a:r>
              <a:t/>
            </a:r>
            <a:endParaRPr/>
          </a:p>
          <a:p>
            <a:pPr indent="0" lvl="0" marL="0" rtl="0" algn="l">
              <a:spcBef>
                <a:spcPts val="0"/>
              </a:spcBef>
              <a:spcAft>
                <a:spcPts val="0"/>
              </a:spcAft>
              <a:buClr>
                <a:schemeClr val="dk1"/>
              </a:buClr>
              <a:buSzPts val="1200"/>
              <a:buFont typeface="Malgun Gothic"/>
              <a:buNone/>
            </a:pPr>
            <a:r>
              <a:rPr lang="en-US"/>
              <a:t>- 802.11g</a:t>
            </a:r>
            <a:endParaRPr/>
          </a:p>
          <a:p>
            <a:pPr indent="0" lvl="0" marL="0" rtl="0" algn="l">
              <a:spcBef>
                <a:spcPts val="0"/>
              </a:spcBef>
              <a:spcAft>
                <a:spcPts val="0"/>
              </a:spcAft>
              <a:buClr>
                <a:schemeClr val="dk1"/>
              </a:buClr>
              <a:buSzPts val="1200"/>
              <a:buFont typeface="Malgun Gothic"/>
              <a:buNone/>
            </a:pPr>
            <a:r>
              <a:rPr lang="en-US"/>
              <a:t> Được phê duyệt vào tháng 6 năm 2003, 802.11g là tiêu chuẩn tiếp theo 802.11b, hỗ trợ tốc độ lên tới 54 Mbps ở dải tần 2,4 GHz và đạt được tốc độ tương tự như 802.11a ở dải tần số thấp hơn.</a:t>
            </a:r>
            <a:endParaRPr/>
          </a:p>
          <a:p>
            <a:pPr indent="0" lvl="0" marL="0" rtl="0" algn="l">
              <a:spcBef>
                <a:spcPts val="0"/>
              </a:spcBef>
              <a:spcAft>
                <a:spcPts val="0"/>
              </a:spcAft>
              <a:buClr>
                <a:schemeClr val="dk1"/>
              </a:buClr>
              <a:buSzPts val="1200"/>
              <a:buFont typeface="Malgun Gothic"/>
              <a:buNone/>
            </a:pPr>
            <a:r>
              <a:t/>
            </a:r>
            <a:endParaRPr/>
          </a:p>
          <a:p>
            <a:pPr indent="0" lvl="0" marL="0" rtl="0" algn="l">
              <a:spcBef>
                <a:spcPts val="0"/>
              </a:spcBef>
              <a:spcAft>
                <a:spcPts val="0"/>
              </a:spcAft>
              <a:buClr>
                <a:schemeClr val="dk1"/>
              </a:buClr>
              <a:buSzPts val="1200"/>
              <a:buFont typeface="Malgun Gothic"/>
              <a:buNone/>
            </a:pPr>
            <a:r>
              <a:rPr lang="en-US"/>
              <a:t>- 802.11n(Wi-Fi 4) </a:t>
            </a:r>
            <a:endParaRPr/>
          </a:p>
          <a:p>
            <a:pPr indent="0" lvl="0" marL="0" rtl="0" algn="l">
              <a:spcBef>
                <a:spcPts val="0"/>
              </a:spcBef>
              <a:spcAft>
                <a:spcPts val="0"/>
              </a:spcAft>
              <a:buClr>
                <a:schemeClr val="dk1"/>
              </a:buClr>
              <a:buSzPts val="1200"/>
              <a:buFont typeface="Malgun Gothic"/>
              <a:buNone/>
            </a:pPr>
            <a:r>
              <a:rPr lang="en-US"/>
              <a:t>Chuẩn MIMO đầu tiên, 802.11n, được phê duyệt vào tháng 10 năm 2009 và sử dụng hai tần số, 2,4 GHz và 5 GHz, và tốc độ tối đa là 600 Mbps. Thuật ngữ "băng tần kép" thường được các công ty mạng LAN không dây sử dụng có nghĩa là dữ liệu có thể được truyền ở hai tần số này.</a:t>
            </a:r>
            <a:endParaRPr/>
          </a:p>
        </p:txBody>
      </p:sp>
      <p:sp>
        <p:nvSpPr>
          <p:cNvPr id="3676" name="Google Shape;3676;p1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3" name="Shape 3683"/>
        <p:cNvGrpSpPr/>
        <p:nvPr/>
      </p:nvGrpSpPr>
      <p:grpSpPr>
        <a:xfrm>
          <a:off x="0" y="0"/>
          <a:ext cx="0" cy="0"/>
          <a:chOff x="0" y="0"/>
          <a:chExt cx="0" cy="0"/>
        </a:xfrm>
      </p:grpSpPr>
      <p:sp>
        <p:nvSpPr>
          <p:cNvPr id="3684" name="Google Shape;3684;p1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5" name="Google Shape;3685;p1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000000"/>
              </a:buClr>
              <a:buSzPts val="1200"/>
              <a:buFont typeface="Noto Sans"/>
              <a:buChar char="-"/>
            </a:pPr>
            <a:r>
              <a:rPr b="0" i="0" lang="en-US">
                <a:solidFill>
                  <a:srgbClr val="000000"/>
                </a:solidFill>
                <a:latin typeface="Noto Sans"/>
                <a:ea typeface="Noto Sans"/>
                <a:cs typeface="Noto Sans"/>
                <a:sym typeface="Noto Sans"/>
              </a:rPr>
              <a:t>802.11ac(Wi-Fi 5)</a:t>
            </a:r>
            <a:endParaRPr b="0" i="0">
              <a:solidFill>
                <a:srgbClr val="000000"/>
              </a:solidFill>
              <a:latin typeface="Noto Sans"/>
              <a:ea typeface="Noto Sans"/>
              <a:cs typeface="Noto Sans"/>
              <a:sym typeface="Noto Sans"/>
            </a:endParaRPr>
          </a:p>
          <a:p>
            <a:pPr indent="0" lvl="0" marL="0" rtl="0" algn="l">
              <a:spcBef>
                <a:spcPts val="0"/>
              </a:spcBef>
              <a:spcAft>
                <a:spcPts val="0"/>
              </a:spcAft>
              <a:buClr>
                <a:schemeClr val="dk1"/>
              </a:buClr>
              <a:buSzPts val="1200"/>
              <a:buFont typeface="Malgun Gothic"/>
              <a:buNone/>
            </a:pPr>
            <a:r>
              <a:rPr lang="en-US"/>
              <a:t>Các bộ định tuyến không dây gia đình hiện tại thường tuân thủ 802.11ac và hoạt động trong miền tần số 5 GHz. Đó là một tiêu chuẩn áp dụng phương pháp Đa đầu vào, Đa đầu ra (MIMO) và hỗ trợ tốc độ truyền dữ liệu lên tới 3,46Gbps. MIMO là công nghệ sử dụng nhiều ăng-ten trong các thiết bị phát và thu để giảm lỗi và tăng tốc độ. Một số sản phẩm bộ định tuyến cũng hỗ trợ tần số 2,4 GHz đến 802.11n. Bằng cách này, các thiết bị khách cũ hơn sử dụng thiết bị 802.11b/g/n được hỗ trợ và tốc độ truyền dữ liệu cũng được tăng lên với băng thông bổ sung.</a:t>
            </a:r>
            <a:endParaRPr/>
          </a:p>
          <a:p>
            <a:pPr indent="0" lvl="0" marL="0" rtl="0" algn="l">
              <a:spcBef>
                <a:spcPts val="0"/>
              </a:spcBef>
              <a:spcAft>
                <a:spcPts val="0"/>
              </a:spcAft>
              <a:buClr>
                <a:schemeClr val="dk1"/>
              </a:buClr>
              <a:buSzPts val="1200"/>
              <a:buFont typeface="Malgun Gothic"/>
              <a:buNone/>
            </a:pPr>
            <a:r>
              <a:t/>
            </a:r>
            <a:endParaRPr/>
          </a:p>
          <a:p>
            <a:pPr indent="-171450" lvl="0" marL="171450" rtl="0" algn="l">
              <a:spcBef>
                <a:spcPts val="0"/>
              </a:spcBef>
              <a:spcAft>
                <a:spcPts val="0"/>
              </a:spcAft>
              <a:buClr>
                <a:schemeClr val="dk1"/>
              </a:buClr>
              <a:buSzPts val="1200"/>
              <a:buFont typeface="Malgun Gothic"/>
              <a:buChar char="-"/>
            </a:pPr>
            <a:r>
              <a:rPr lang="en-US"/>
              <a:t>802.11ad </a:t>
            </a:r>
            <a:endParaRPr/>
          </a:p>
          <a:p>
            <a:pPr indent="0" lvl="0" marL="0" rtl="0" algn="l">
              <a:spcBef>
                <a:spcPts val="0"/>
              </a:spcBef>
              <a:spcAft>
                <a:spcPts val="0"/>
              </a:spcAft>
              <a:buClr>
                <a:schemeClr val="dk1"/>
              </a:buClr>
              <a:buSzPts val="1200"/>
              <a:buFont typeface="Malgun Gothic"/>
              <a:buNone/>
            </a:pPr>
            <a:r>
              <a:rPr lang="en-US"/>
              <a:t>Được phê duyệt vào tháng 12 năm 2012, 802.11ad là một tiêu chuẩn rất nhanh, có thể cung cấp tốc độ truyền dữ liệu lên tới 6,7 Gbps ở tần số 60 GHz, nhưng bù lại, khoảng cách truyền ngắn. Tốc độ này chỉ có thể đạt được nếu thiết bị khách được đặt cách AP trong vòng 3,3 mét.</a:t>
            </a:r>
            <a:endParaRPr/>
          </a:p>
        </p:txBody>
      </p:sp>
      <p:sp>
        <p:nvSpPr>
          <p:cNvPr id="3686" name="Google Shape;3686;p1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3A3838"/>
              </a:buClr>
              <a:buSzPts val="1050"/>
              <a:buFont typeface="Arial"/>
              <a:buNone/>
            </a:pPr>
            <a:r>
              <a:rPr lang="en-US" sz="1050">
                <a:solidFill>
                  <a:srgbClr val="3A3838"/>
                </a:solidFill>
                <a:latin typeface="Arial"/>
                <a:ea typeface="Arial"/>
                <a:cs typeface="Arial"/>
                <a:sym typeface="Arial"/>
              </a:rPr>
              <a:t>IoT sử dụng công nghệ truyền thông thông tin đã tồn tại hoặc sẽ xuất hiện sau này và có thể tương tác được</a:t>
            </a:r>
            <a:endParaRPr/>
          </a:p>
          <a:p>
            <a:pPr indent="-104775" lvl="0" marL="171450" marR="0" rtl="0" algn="l">
              <a:lnSpc>
                <a:spcPct val="100000"/>
              </a:lnSpc>
              <a:spcBef>
                <a:spcPts val="0"/>
              </a:spcBef>
              <a:spcAft>
                <a:spcPts val="0"/>
              </a:spcAft>
              <a:buClr>
                <a:schemeClr val="dk1"/>
              </a:buClr>
              <a:buSzPts val="1050"/>
              <a:buFont typeface="Arial"/>
              <a:buNone/>
            </a:pPr>
            <a:r>
              <a:t/>
            </a:r>
            <a:endParaRPr sz="1050">
              <a:solidFill>
                <a:srgbClr val="3A3838"/>
              </a:solidFill>
              <a:latin typeface="Arial"/>
              <a:ea typeface="Arial"/>
              <a:cs typeface="Arial"/>
              <a:sym typeface="Arial"/>
            </a:endParaRPr>
          </a:p>
          <a:p>
            <a:pPr indent="0" lvl="0" marL="0" marR="0" rtl="0" algn="l">
              <a:lnSpc>
                <a:spcPct val="100000"/>
              </a:lnSpc>
              <a:spcBef>
                <a:spcPts val="0"/>
              </a:spcBef>
              <a:spcAft>
                <a:spcPts val="0"/>
              </a:spcAft>
              <a:buClr>
                <a:srgbClr val="3A3838"/>
              </a:buClr>
              <a:buSzPts val="1050"/>
              <a:buFont typeface="Arial"/>
              <a:buNone/>
            </a:pPr>
            <a:r>
              <a:rPr lang="en-US" sz="1050">
                <a:solidFill>
                  <a:srgbClr val="3A3838"/>
                </a:solidFill>
                <a:latin typeface="Arial"/>
                <a:ea typeface="Arial"/>
                <a:cs typeface="Arial"/>
                <a:sym typeface="Arial"/>
              </a:rPr>
              <a:t>Các công nghệ được sử dụng bởi IoT</a:t>
            </a:r>
            <a:endParaRPr/>
          </a:p>
          <a:p>
            <a:pPr indent="-171450" lvl="0" marL="171450" marR="0" rtl="0" algn="l">
              <a:lnSpc>
                <a:spcPct val="100000"/>
              </a:lnSpc>
              <a:spcBef>
                <a:spcPts val="0"/>
              </a:spcBef>
              <a:spcAft>
                <a:spcPts val="0"/>
              </a:spcAft>
              <a:buClr>
                <a:srgbClr val="3A3838"/>
              </a:buClr>
              <a:buSzPts val="1050"/>
              <a:buFont typeface="Arial"/>
              <a:buChar char="•"/>
            </a:pPr>
            <a:r>
              <a:rPr lang="en-US" sz="1050">
                <a:solidFill>
                  <a:srgbClr val="3A3838"/>
                </a:solidFill>
                <a:latin typeface="Arial"/>
                <a:ea typeface="Arial"/>
                <a:cs typeface="Arial"/>
                <a:sym typeface="Arial"/>
              </a:rPr>
              <a:t>Công nghệ cảm biến - nhận dạng</a:t>
            </a:r>
            <a:endParaRPr/>
          </a:p>
          <a:p>
            <a:pPr indent="-171450" lvl="0" marL="171450" marR="0" rtl="0" algn="l">
              <a:lnSpc>
                <a:spcPct val="100000"/>
              </a:lnSpc>
              <a:spcBef>
                <a:spcPts val="0"/>
              </a:spcBef>
              <a:spcAft>
                <a:spcPts val="0"/>
              </a:spcAft>
              <a:buClr>
                <a:srgbClr val="3A3838"/>
              </a:buClr>
              <a:buSzPts val="1050"/>
              <a:buFont typeface="Arial"/>
              <a:buChar char="•"/>
            </a:pPr>
            <a:r>
              <a:rPr lang="en-US" sz="1050">
                <a:solidFill>
                  <a:srgbClr val="3A3838"/>
                </a:solidFill>
                <a:latin typeface="Arial"/>
                <a:ea typeface="Arial"/>
                <a:cs typeface="Arial"/>
                <a:sym typeface="Arial"/>
              </a:rPr>
              <a:t>Truyền thông, Công nghệ mạng, Công nghệ thiết bị chip, Công nghệ mạng nhúng nhẹ</a:t>
            </a:r>
            <a:endParaRPr/>
          </a:p>
          <a:p>
            <a:pPr indent="-171450" lvl="0" marL="171450" marR="0" rtl="0" algn="l">
              <a:lnSpc>
                <a:spcPct val="100000"/>
              </a:lnSpc>
              <a:spcBef>
                <a:spcPts val="0"/>
              </a:spcBef>
              <a:spcAft>
                <a:spcPts val="0"/>
              </a:spcAft>
              <a:buClr>
                <a:srgbClr val="3A3838"/>
              </a:buClr>
              <a:buSzPts val="1050"/>
              <a:buFont typeface="Arial"/>
              <a:buChar char="•"/>
            </a:pPr>
            <a:r>
              <a:rPr lang="en-US" sz="1050">
                <a:solidFill>
                  <a:srgbClr val="3A3838"/>
                </a:solidFill>
                <a:latin typeface="Arial"/>
                <a:ea typeface="Arial"/>
                <a:cs typeface="Arial"/>
                <a:sym typeface="Arial"/>
              </a:rPr>
              <a:t>Tự trị, Công nghệ nền tảng trí tuệ, Công nghệ dữ liệu lớn xử lý lượng dữ liệu lớn, Công nghệ khai thác dữ liệu, Công nghệ dịch vụ ứng dụng, Công nghệ dịch vụ web</a:t>
            </a:r>
            <a:endParaRPr/>
          </a:p>
          <a:p>
            <a:pPr indent="-171450" lvl="0" marL="171450" marR="0" rtl="0" algn="l">
              <a:lnSpc>
                <a:spcPct val="100000"/>
              </a:lnSpc>
              <a:spcBef>
                <a:spcPts val="0"/>
              </a:spcBef>
              <a:spcAft>
                <a:spcPts val="0"/>
              </a:spcAft>
              <a:buClr>
                <a:srgbClr val="3A3838"/>
              </a:buClr>
              <a:buSzPts val="1050"/>
              <a:buFont typeface="Arial"/>
              <a:buChar char="•"/>
            </a:pPr>
            <a:r>
              <a:rPr lang="en-US" sz="1050">
                <a:solidFill>
                  <a:srgbClr val="3A3838"/>
                </a:solidFill>
                <a:latin typeface="Arial"/>
                <a:ea typeface="Arial"/>
                <a:cs typeface="Arial"/>
                <a:sym typeface="Arial"/>
              </a:rPr>
              <a:t>Bảo mật, Công nghệ bảo vệ quyền riêng tư, v.v.</a:t>
            </a:r>
            <a:endParaRPr sz="1050">
              <a:solidFill>
                <a:srgbClr val="3A3838"/>
              </a:solidFill>
              <a:latin typeface="Arial"/>
              <a:ea typeface="Arial"/>
              <a:cs typeface="Arial"/>
              <a:sym typeface="Arial"/>
            </a:endParaRPr>
          </a:p>
        </p:txBody>
      </p:sp>
      <p:sp>
        <p:nvSpPr>
          <p:cNvPr id="418" name="Google Shape;418;p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3" name="Shape 3693"/>
        <p:cNvGrpSpPr/>
        <p:nvPr/>
      </p:nvGrpSpPr>
      <p:grpSpPr>
        <a:xfrm>
          <a:off x="0" y="0"/>
          <a:ext cx="0" cy="0"/>
          <a:chOff x="0" y="0"/>
          <a:chExt cx="0" cy="0"/>
        </a:xfrm>
      </p:grpSpPr>
      <p:sp>
        <p:nvSpPr>
          <p:cNvPr id="3694" name="Google Shape;3694;p1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5" name="Google Shape;3695;p16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Lớp liên kết dữ liệu, hay lớp 2, là lớp thứ hai của mô hình lớp OSI 7 của mạng máy tính. Lớp này là lớp giao thức truyền dữ liệu giữa các nút mạng liền kề trong mạng diện rộng (WAN) hoặc giữa các nút trên cùng một phân đoạn mạng cục bộ (LAN). Lớp liên kết dữ liệu cung cấp các phương tiện chức năng và thủ tục để truyền dữ liệu giữa các thực thể mạng và có thể cung cấp các phương tiện để phát hiện và có thể sửa các lỗi có thể xảy ra trong lớp vật lý.</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Trong mô hình lớp OSI 7 của mạng máy tính, lớp vật lý hoặc lớp 1 là lớp đầu tiên và thấp nhất.</a:t>
            </a:r>
            <a:endParaRPr/>
          </a:p>
          <a:p>
            <a:pPr indent="0" lvl="0" marL="0" rtl="0" algn="l">
              <a:spcBef>
                <a:spcPts val="0"/>
              </a:spcBef>
              <a:spcAft>
                <a:spcPts val="0"/>
              </a:spcAft>
              <a:buNone/>
            </a:pPr>
            <a:r>
              <a:rPr lang="en-US">
                <a:latin typeface="Arial"/>
                <a:ea typeface="Arial"/>
                <a:cs typeface="Arial"/>
                <a:sym typeface="Arial"/>
              </a:rPr>
              <a:t>Lớp vật lý bao gồm các công nghệ truyền mạch điện tử của mạng. Nó là lớp cơ bản nằm bên dưới các chức năng cấp cao hơn trong mạng và có thể được triển khai thông qua một số lượng lớn các công nghệ phần cứng khác nhau với các đặc điểm rất khác nhau.</a:t>
            </a:r>
            <a:endParaRPr>
              <a:latin typeface="Arial"/>
              <a:ea typeface="Arial"/>
              <a:cs typeface="Arial"/>
              <a:sym typeface="Arial"/>
            </a:endParaRPr>
          </a:p>
        </p:txBody>
      </p:sp>
      <p:sp>
        <p:nvSpPr>
          <p:cNvPr id="3696" name="Google Shape;3696;p16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p1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6" name="Google Shape;3736;p1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737" name="Google Shape;3737;p1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2" name="Shape 3752"/>
        <p:cNvGrpSpPr/>
        <p:nvPr/>
      </p:nvGrpSpPr>
      <p:grpSpPr>
        <a:xfrm>
          <a:off x="0" y="0"/>
          <a:ext cx="0" cy="0"/>
          <a:chOff x="0" y="0"/>
          <a:chExt cx="0" cy="0"/>
        </a:xfrm>
      </p:grpSpPr>
      <p:sp>
        <p:nvSpPr>
          <p:cNvPr id="3753" name="Google Shape;3753;p1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4" name="Google Shape;3754;p16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Trong mô hình tham chiếu IEEE 802 của mạng máy tính, lớp Điều khiển liên kết logic (LLC) là lớp con trên của lớp liên kết dữ liệu (lớp 2) của mô hình lớp OSI 7. Lớp con LLC cung cấp các cơ chế ghép kênh giúp một số giao thức mạng có thể cùng tồn tại trong một mạng đa điểm và được vận chuyển trên cùng một phương tiện mạng.</a:t>
            </a:r>
            <a:endParaRPr>
              <a:latin typeface="Arial"/>
              <a:ea typeface="Arial"/>
              <a:cs typeface="Arial"/>
              <a:sym typeface="Arial"/>
            </a:endParaRPr>
          </a:p>
        </p:txBody>
      </p:sp>
      <p:sp>
        <p:nvSpPr>
          <p:cNvPr id="3755" name="Google Shape;3755;p1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0" name="Shape 3780"/>
        <p:cNvGrpSpPr/>
        <p:nvPr/>
      </p:nvGrpSpPr>
      <p:grpSpPr>
        <a:xfrm>
          <a:off x="0" y="0"/>
          <a:ext cx="0" cy="0"/>
          <a:chOff x="0" y="0"/>
          <a:chExt cx="0" cy="0"/>
        </a:xfrm>
      </p:grpSpPr>
      <p:sp>
        <p:nvSpPr>
          <p:cNvPr id="3781" name="Google Shape;3781;p1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2" name="Google Shape;3782;p1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Trong các tiêu chuẩn IEEE 802 LAN/MAN, lớp con kiểm soát truy cập phương tiện (MAC) là lớp kiểm soát phần cứng chịu trách nhiệm tương tác với phương tiện truyền dẫn có dây, quang học hoặc không dây.</a:t>
            </a:r>
            <a:endParaRPr>
              <a:latin typeface="Arial"/>
              <a:ea typeface="Arial"/>
              <a:cs typeface="Arial"/>
              <a:sym typeface="Arial"/>
            </a:endParaRPr>
          </a:p>
        </p:txBody>
      </p:sp>
      <p:sp>
        <p:nvSpPr>
          <p:cNvPr id="3783" name="Google Shape;3783;p1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0" name="Shape 3800"/>
        <p:cNvGrpSpPr/>
        <p:nvPr/>
      </p:nvGrpSpPr>
      <p:grpSpPr>
        <a:xfrm>
          <a:off x="0" y="0"/>
          <a:ext cx="0" cy="0"/>
          <a:chOff x="0" y="0"/>
          <a:chExt cx="0" cy="0"/>
        </a:xfrm>
      </p:grpSpPr>
      <p:sp>
        <p:nvSpPr>
          <p:cNvPr id="3801" name="Google Shape;3801;p1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2" name="Google Shape;3802;p1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180975" marR="0" rtl="0" algn="l">
              <a:spcBef>
                <a:spcPts val="0"/>
              </a:spcBef>
              <a:spcAft>
                <a:spcPts val="0"/>
              </a:spcAft>
              <a:buClr>
                <a:schemeClr val="dk1"/>
              </a:buClr>
              <a:buSzPts val="1050"/>
              <a:buFont typeface="Arial"/>
              <a:buNone/>
            </a:pPr>
            <a:r>
              <a:rPr b="0" i="0" lang="en-US" sz="1050" u="sng" cap="none" strike="noStrike">
                <a:latin typeface="Arial"/>
                <a:ea typeface="Arial"/>
                <a:cs typeface="Arial"/>
                <a:sym typeface="Arial"/>
              </a:rPr>
              <a:t>Kiểm soát khung</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Loại: Loại khung (khung quản lý, khung điều khiển, khung dữ liệu)</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Tiểu loại: Cài đặt loại khung chi tiết cho khung quản lý</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ToDS &amp; FromDS: Xác định hướng truyền cho khung</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Thêm các chi tiết: Cho biết khung hình có bị chia nhỏ hay không</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Thử lại: Hiển thị xem khung có được gửi lại hay không và xác định việc truyền trùng lặp.</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Quản lý điện: Xác định chế độ tiết kiệm điện và chế độ hoạt động của thiết bị đầu cuối</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Dữ liệu khác: Cho biết rằng có nhiều khung hơn sẽ được AP gửi đến thiết bị đầu cuối.</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Được bảo vệ: Cho biết liệu khung có được mã hóa bằng phương pháp mã hóa hay không.</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Order: Yêu cầu xử lý theo thứ tự khi ghép lại các frame đã chia</a:t>
            </a:r>
            <a:endParaRPr/>
          </a:p>
          <a:p>
            <a:pPr indent="0" lvl="0" marL="180975" marR="0" rtl="0" algn="l">
              <a:spcBef>
                <a:spcPts val="600"/>
              </a:spcBef>
              <a:spcAft>
                <a:spcPts val="0"/>
              </a:spcAft>
              <a:buClr>
                <a:schemeClr val="dk1"/>
              </a:buClr>
              <a:buSzPts val="1050"/>
              <a:buFont typeface="Arial"/>
              <a:buNone/>
            </a:pPr>
            <a:r>
              <a:t/>
            </a:r>
            <a:endParaRPr b="0" i="0" sz="1050" u="none" cap="none" strike="noStrike">
              <a:latin typeface="Arial"/>
              <a:ea typeface="Arial"/>
              <a:cs typeface="Arial"/>
              <a:sym typeface="Arial"/>
            </a:endParaRPr>
          </a:p>
          <a:p>
            <a:pPr indent="0" lvl="0" marL="180975" marR="0" rtl="0" algn="l">
              <a:spcBef>
                <a:spcPts val="600"/>
              </a:spcBef>
              <a:spcAft>
                <a:spcPts val="0"/>
              </a:spcAft>
              <a:buClr>
                <a:schemeClr val="dk1"/>
              </a:buClr>
              <a:buSzPts val="1050"/>
              <a:buFont typeface="Arial"/>
              <a:buNone/>
            </a:pPr>
            <a:r>
              <a:rPr b="0" i="0" lang="en-US" sz="1050" u="sng" cap="none" strike="noStrike">
                <a:latin typeface="Arial"/>
                <a:ea typeface="Arial"/>
                <a:cs typeface="Arial"/>
                <a:sym typeface="Arial"/>
              </a:rPr>
              <a:t>Thời lượng / ID</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Thời lượng: Thiết lập NAV bằng cách đặt trước việc sử dụng liên kết không dây.</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HỖ TRỢ: UE ở chế độ tiết kiệm năng lượng thức dậy định kỳ và yêu cầu khung</a:t>
            </a:r>
            <a:endParaRPr/>
          </a:p>
          <a:p>
            <a:pPr indent="0" lvl="0" marL="180975" marR="0" rtl="0" algn="l">
              <a:spcBef>
                <a:spcPts val="600"/>
              </a:spcBef>
              <a:spcAft>
                <a:spcPts val="0"/>
              </a:spcAft>
              <a:buClr>
                <a:schemeClr val="dk1"/>
              </a:buClr>
              <a:buSzPts val="1050"/>
              <a:buFont typeface="Arial"/>
              <a:buNone/>
            </a:pPr>
            <a:r>
              <a:t/>
            </a:r>
            <a:endParaRPr b="0" i="0" sz="1050" u="none" cap="none" strike="noStrike">
              <a:latin typeface="Arial"/>
              <a:ea typeface="Arial"/>
              <a:cs typeface="Arial"/>
              <a:sym typeface="Arial"/>
            </a:endParaRPr>
          </a:p>
          <a:p>
            <a:pPr indent="0" lvl="0" marL="180975" marR="0" rtl="0" algn="l">
              <a:spcBef>
                <a:spcPts val="600"/>
              </a:spcBef>
              <a:spcAft>
                <a:spcPts val="0"/>
              </a:spcAft>
              <a:buClr>
                <a:schemeClr val="dk1"/>
              </a:buClr>
              <a:buSzPts val="1050"/>
              <a:buFont typeface="Arial"/>
              <a:buNone/>
            </a:pPr>
            <a:r>
              <a:rPr b="0" i="0" lang="en-US" sz="1050" u="sng" cap="none" strike="noStrike">
                <a:latin typeface="Arial"/>
                <a:ea typeface="Arial"/>
                <a:cs typeface="Arial"/>
                <a:sym typeface="Arial"/>
              </a:rPr>
              <a:t>Địa chỉ 1, 2, 3, 4 (A1, A2, A3, A4)</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Từ các trường ToDS và FromDS, mỗi trường địa chỉ được đặt khác nhau cho từng khung.</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Bốn địa chỉ được sử dụng trong trường được phân loại thành địa chỉ đích cuối cùng, địa chỉ người gửi ban đầu, địa chỉ AP chuyển qua và địa chỉ MAC của AP.</a:t>
            </a:r>
            <a:endParaRPr/>
          </a:p>
          <a:p>
            <a:pPr indent="0" lvl="0" marL="180975" marR="0" rtl="0" algn="l">
              <a:spcBef>
                <a:spcPts val="600"/>
              </a:spcBef>
              <a:spcAft>
                <a:spcPts val="0"/>
              </a:spcAft>
              <a:buClr>
                <a:schemeClr val="dk1"/>
              </a:buClr>
              <a:buSzPts val="1050"/>
              <a:buFont typeface="Arial"/>
              <a:buNone/>
            </a:pPr>
            <a:r>
              <a:t/>
            </a:r>
            <a:endParaRPr b="0" i="0" sz="1050" u="none" cap="none" strike="noStrike">
              <a:latin typeface="Arial"/>
              <a:ea typeface="Arial"/>
              <a:cs typeface="Arial"/>
              <a:sym typeface="Arial"/>
            </a:endParaRPr>
          </a:p>
          <a:p>
            <a:pPr indent="0" lvl="0" marL="180975" marR="0" rtl="0" algn="l">
              <a:spcBef>
                <a:spcPts val="600"/>
              </a:spcBef>
              <a:spcAft>
                <a:spcPts val="0"/>
              </a:spcAft>
              <a:buClr>
                <a:schemeClr val="dk1"/>
              </a:buClr>
              <a:buSzPts val="1050"/>
              <a:buFont typeface="Arial"/>
              <a:buNone/>
            </a:pPr>
            <a:r>
              <a:rPr b="0" i="0" lang="en-US" sz="1050" u="sng" cap="none" strike="noStrike">
                <a:latin typeface="Arial"/>
                <a:ea typeface="Arial"/>
                <a:cs typeface="Arial"/>
                <a:sym typeface="Arial"/>
              </a:rPr>
              <a:t>Kiểm soát trình tự</a:t>
            </a:r>
            <a:endParaRPr/>
          </a:p>
          <a:p>
            <a:pPr indent="-171450" lvl="0" marL="352425" marR="0" rtl="0" algn="l">
              <a:spcBef>
                <a:spcPts val="600"/>
              </a:spcBef>
              <a:spcAft>
                <a:spcPts val="0"/>
              </a:spcAft>
              <a:buClr>
                <a:schemeClr val="dk1"/>
              </a:buClr>
              <a:buSzPts val="1050"/>
              <a:buFont typeface="Arial"/>
              <a:buChar char="•"/>
            </a:pPr>
            <a:r>
              <a:rPr b="0" i="0" lang="en-US" sz="1050" u="none" cap="none" strike="noStrike">
                <a:latin typeface="Arial"/>
                <a:ea typeface="Arial"/>
                <a:cs typeface="Arial"/>
                <a:sym typeface="Arial"/>
              </a:rPr>
              <a:t>Thứ tự số theo khung và thứ tự theo khung chia</a:t>
            </a:r>
            <a:endParaRPr/>
          </a:p>
          <a:p>
            <a:pPr indent="0" lvl="1" marL="368550" marR="0" rtl="0" algn="l">
              <a:spcBef>
                <a:spcPts val="600"/>
              </a:spcBef>
              <a:spcAft>
                <a:spcPts val="0"/>
              </a:spcAft>
              <a:buClr>
                <a:schemeClr val="dk1"/>
              </a:buClr>
              <a:buSzPts val="1050"/>
              <a:buFont typeface="Arial"/>
              <a:buNone/>
            </a:pPr>
            <a:r>
              <a:t/>
            </a:r>
            <a:endParaRPr sz="1050" u="none">
              <a:latin typeface="Arial"/>
              <a:ea typeface="Arial"/>
              <a:cs typeface="Arial"/>
              <a:sym typeface="Arial"/>
            </a:endParaRPr>
          </a:p>
        </p:txBody>
      </p:sp>
      <p:sp>
        <p:nvSpPr>
          <p:cNvPr id="3803" name="Google Shape;3803;p1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6" name="Shape 3816"/>
        <p:cNvGrpSpPr/>
        <p:nvPr/>
      </p:nvGrpSpPr>
      <p:grpSpPr>
        <a:xfrm>
          <a:off x="0" y="0"/>
          <a:ext cx="0" cy="0"/>
          <a:chOff x="0" y="0"/>
          <a:chExt cx="0" cy="0"/>
        </a:xfrm>
      </p:grpSpPr>
      <p:sp>
        <p:nvSpPr>
          <p:cNvPr id="3817" name="Google Shape;3817;p1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8" name="Google Shape;3818;p1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000000"/>
              </a:buClr>
              <a:buSzPts val="1200"/>
              <a:buFont typeface="Noto Sans Symbols"/>
              <a:buNone/>
            </a:pPr>
            <a:r>
              <a:rPr lang="en-US">
                <a:solidFill>
                  <a:srgbClr val="000000"/>
                </a:solidFill>
                <a:latin typeface="Arial"/>
                <a:ea typeface="Arial"/>
                <a:cs typeface="Arial"/>
                <a:sym typeface="Arial"/>
              </a:rPr>
              <a:t>khu vực mở đầu</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Đồng bộ hóa: mẫu bit để đồng bộ hóa</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SFD: thông báo bắt đầu khung thực tế</a:t>
            </a:r>
            <a:endParaRPr/>
          </a:p>
          <a:p>
            <a:pPr indent="0" lvl="0" marL="0" rtl="0" algn="l">
              <a:spcBef>
                <a:spcPts val="0"/>
              </a:spcBef>
              <a:spcAft>
                <a:spcPts val="0"/>
              </a:spcAft>
              <a:buClr>
                <a:schemeClr val="dk1"/>
              </a:buClr>
              <a:buSzPts val="1200"/>
              <a:buFont typeface="Noto Sans Symbols"/>
              <a:buNone/>
            </a:pPr>
            <a:r>
              <a:t/>
            </a:r>
            <a:endParaRPr>
              <a:solidFill>
                <a:srgbClr val="000000"/>
              </a:solidFill>
              <a:latin typeface="Arial"/>
              <a:ea typeface="Arial"/>
              <a:cs typeface="Arial"/>
              <a:sym typeface="Arial"/>
            </a:endParaRPr>
          </a:p>
          <a:p>
            <a:pPr indent="0" lvl="0" marL="0" rtl="0" algn="l">
              <a:spcBef>
                <a:spcPts val="0"/>
              </a:spcBef>
              <a:spcAft>
                <a:spcPts val="0"/>
              </a:spcAft>
              <a:buClr>
                <a:srgbClr val="000000"/>
              </a:buClr>
              <a:buSzPts val="1200"/>
              <a:buFont typeface="Noto Sans Symbols"/>
              <a:buNone/>
            </a:pPr>
            <a:r>
              <a:rPr lang="en-US">
                <a:solidFill>
                  <a:srgbClr val="000000"/>
                </a:solidFill>
                <a:latin typeface="Arial"/>
                <a:ea typeface="Arial"/>
                <a:cs typeface="Arial"/>
                <a:sym typeface="Arial"/>
              </a:rPr>
              <a:t>Cấu trúc tiêu đề PLCP</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Tín hiệu: tốc độ truyền tải trọng</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Dịch vụ: cho biết đồng hồ cố định và phương pháp điều chế</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Độ dài: thời gian cần thiết để truyền MPDU</a:t>
            </a:r>
            <a:endParaRPr/>
          </a:p>
          <a:p>
            <a:pPr indent="-171450" lvl="0" marL="171450" rtl="0" algn="l">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CRC: phát hiện lỗi của tiêu đề PLCP</a:t>
            </a:r>
            <a:endParaRPr/>
          </a:p>
          <a:p>
            <a:pPr indent="0" lvl="1" marL="368550" rtl="0" algn="l">
              <a:spcBef>
                <a:spcPts val="0"/>
              </a:spcBef>
              <a:spcAft>
                <a:spcPts val="0"/>
              </a:spcAft>
              <a:buClr>
                <a:schemeClr val="dk1"/>
              </a:buClr>
              <a:buSzPts val="1200"/>
              <a:buFont typeface="Arial"/>
              <a:buNone/>
            </a:pPr>
            <a:r>
              <a:t/>
            </a:r>
            <a:endParaRPr>
              <a:solidFill>
                <a:srgbClr val="000000"/>
              </a:solidFill>
              <a:latin typeface="Arial"/>
              <a:ea typeface="Arial"/>
              <a:cs typeface="Arial"/>
              <a:sym typeface="Arial"/>
            </a:endParaRPr>
          </a:p>
        </p:txBody>
      </p:sp>
      <p:sp>
        <p:nvSpPr>
          <p:cNvPr id="3819" name="Google Shape;3819;p1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4" name="Shape 3844"/>
        <p:cNvGrpSpPr/>
        <p:nvPr/>
      </p:nvGrpSpPr>
      <p:grpSpPr>
        <a:xfrm>
          <a:off x="0" y="0"/>
          <a:ext cx="0" cy="0"/>
          <a:chOff x="0" y="0"/>
          <a:chExt cx="0" cy="0"/>
        </a:xfrm>
      </p:grpSpPr>
      <p:sp>
        <p:nvSpPr>
          <p:cNvPr id="3845" name="Google Shape;3845;p1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6" name="Google Shape;3846;p16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000000"/>
              </a:buClr>
              <a:buSzPts val="1000"/>
              <a:buFont typeface="Noto Sans Symbols"/>
              <a:buNone/>
            </a:pPr>
            <a:r>
              <a:rPr lang="en-US" sz="1000" u="sng">
                <a:solidFill>
                  <a:srgbClr val="000000"/>
                </a:solidFill>
                <a:latin typeface="Arial"/>
                <a:ea typeface="Arial"/>
                <a:cs typeface="Arial"/>
                <a:sym typeface="Arial"/>
              </a:rPr>
              <a:t>Tính năng các bước cụ thể</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Khám phá: Quá trình tìm kiếm một AP sử dụng tín hiệu báo hiệu hoặc tin nhắn thăm dò</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THAM GIA: Quá trình chọn AP phù hợp trong số các AP được tìm kiếm và trích xuất giá trị hoạt động</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Xác thực: Xác định phương thức mã hóa và quy trình xác thực để truy cập AP.</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Kết hợp: Quá trình thiết lập kết nối có thể nhận dạng giữa AP và thiết bị đầu cuối</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Tái tổ hợp: Một quá trình trong đó UE thiết lập liên kết mới với một AP khác</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Đồng bộ: AP và UE đặt cùng thời gian bằng cách tham khảo thông báo đèn hiệu</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Quản lý năng lượng: Khi thiết bị đầu cuối ở chế độ ngủ, AP tạm thời lưu trữ khung của thiết bị đầu cuối.</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MIB (Management Information Base): Lưu trữ các biến hoạt động và giá trị cài đặt trong lớp vật lý và lớp MAC</a:t>
            </a:r>
            <a:endParaRPr/>
          </a:p>
          <a:p>
            <a:pPr indent="0" lvl="0" marL="0" rtl="0" algn="l">
              <a:spcBef>
                <a:spcPts val="0"/>
              </a:spcBef>
              <a:spcAft>
                <a:spcPts val="0"/>
              </a:spcAft>
              <a:buClr>
                <a:schemeClr val="dk1"/>
              </a:buClr>
              <a:buSzPts val="1000"/>
              <a:buFont typeface="Noto Sans Symbols"/>
              <a:buNone/>
            </a:pPr>
            <a:r>
              <a:t/>
            </a:r>
            <a:endParaRPr sz="1000" u="none">
              <a:solidFill>
                <a:srgbClr val="000000"/>
              </a:solidFill>
              <a:latin typeface="Arial"/>
              <a:ea typeface="Arial"/>
              <a:cs typeface="Arial"/>
              <a:sym typeface="Arial"/>
            </a:endParaRPr>
          </a:p>
          <a:p>
            <a:pPr indent="0" lvl="0" marL="0" rtl="0" algn="l">
              <a:spcBef>
                <a:spcPts val="0"/>
              </a:spcBef>
              <a:spcAft>
                <a:spcPts val="0"/>
              </a:spcAft>
              <a:buClr>
                <a:srgbClr val="000000"/>
              </a:buClr>
              <a:buSzPts val="1000"/>
              <a:buFont typeface="Noto Sans Symbols"/>
              <a:buNone/>
            </a:pPr>
            <a:r>
              <a:rPr lang="en-US" sz="1000" u="sng">
                <a:solidFill>
                  <a:srgbClr val="000000"/>
                </a:solidFill>
                <a:latin typeface="Arial"/>
                <a:ea typeface="Arial"/>
                <a:cs typeface="Arial"/>
                <a:sym typeface="Arial"/>
              </a:rPr>
              <a:t>Giai đoạn Khám phá và Tương tác</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Gửi tín hiệu Beacon từ AP</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Gửi yêu cầu thăm dò từ thiết bị đầu cuối</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Gửi phản hồi thăm dò từ AP</a:t>
            </a:r>
            <a:endParaRPr/>
          </a:p>
          <a:p>
            <a:pPr indent="0" lvl="0" marL="0" rtl="0" algn="l">
              <a:spcBef>
                <a:spcPts val="0"/>
              </a:spcBef>
              <a:spcAft>
                <a:spcPts val="0"/>
              </a:spcAft>
              <a:buClr>
                <a:schemeClr val="dk1"/>
              </a:buClr>
              <a:buSzPts val="1000"/>
              <a:buFont typeface="Noto Sans Symbols"/>
              <a:buNone/>
            </a:pPr>
            <a:r>
              <a:t/>
            </a:r>
            <a:endParaRPr sz="1000" u="none">
              <a:solidFill>
                <a:srgbClr val="000000"/>
              </a:solidFill>
              <a:latin typeface="Arial"/>
              <a:ea typeface="Arial"/>
              <a:cs typeface="Arial"/>
              <a:sym typeface="Arial"/>
            </a:endParaRPr>
          </a:p>
          <a:p>
            <a:pPr indent="0" lvl="0" marL="0" rtl="0" algn="l">
              <a:spcBef>
                <a:spcPts val="0"/>
              </a:spcBef>
              <a:spcAft>
                <a:spcPts val="0"/>
              </a:spcAft>
              <a:buClr>
                <a:srgbClr val="000000"/>
              </a:buClr>
              <a:buSzPts val="1000"/>
              <a:buFont typeface="Noto Sans Symbols"/>
              <a:buNone/>
            </a:pPr>
            <a:r>
              <a:rPr lang="en-US" sz="1000" u="sng">
                <a:solidFill>
                  <a:srgbClr val="000000"/>
                </a:solidFill>
                <a:latin typeface="Arial"/>
                <a:ea typeface="Arial"/>
                <a:cs typeface="Arial"/>
                <a:sym typeface="Arial"/>
              </a:rPr>
              <a:t>bước chứng nhận</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Gửi tin nhắn yêu cầu xác thực của thiết bị đầu cuối</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Gửi tin nhắn phản hồi xác thực từ AP</a:t>
            </a:r>
            <a:endParaRPr/>
          </a:p>
          <a:p>
            <a:pPr indent="0" lvl="0" marL="0" rtl="0" algn="l">
              <a:spcBef>
                <a:spcPts val="0"/>
              </a:spcBef>
              <a:spcAft>
                <a:spcPts val="0"/>
              </a:spcAft>
              <a:buClr>
                <a:schemeClr val="dk1"/>
              </a:buClr>
              <a:buSzPts val="1000"/>
              <a:buFont typeface="Noto Sans Symbols"/>
              <a:buNone/>
            </a:pPr>
            <a:r>
              <a:t/>
            </a:r>
            <a:endParaRPr sz="1000" u="none">
              <a:solidFill>
                <a:srgbClr val="000000"/>
              </a:solidFill>
              <a:latin typeface="Arial"/>
              <a:ea typeface="Arial"/>
              <a:cs typeface="Arial"/>
              <a:sym typeface="Arial"/>
            </a:endParaRPr>
          </a:p>
          <a:p>
            <a:pPr indent="0" lvl="0" marL="0" rtl="0" algn="l">
              <a:spcBef>
                <a:spcPts val="0"/>
              </a:spcBef>
              <a:spcAft>
                <a:spcPts val="0"/>
              </a:spcAft>
              <a:buClr>
                <a:srgbClr val="000000"/>
              </a:buClr>
              <a:buSzPts val="1000"/>
              <a:buFont typeface="Noto Sans Symbols"/>
              <a:buNone/>
            </a:pPr>
            <a:r>
              <a:rPr lang="en-US" sz="1000" u="sng">
                <a:solidFill>
                  <a:srgbClr val="000000"/>
                </a:solidFill>
                <a:latin typeface="Arial"/>
                <a:ea typeface="Arial"/>
                <a:cs typeface="Arial"/>
                <a:sym typeface="Arial"/>
              </a:rPr>
              <a:t>bước tham gia</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Gửi tin nhắn yêu cầu kết nối của thiết bị đầu cuối</a:t>
            </a:r>
            <a:endParaRPr/>
          </a:p>
          <a:p>
            <a:pPr indent="-171450" lvl="0" marL="171450" rtl="0" algn="l">
              <a:spcBef>
                <a:spcPts val="0"/>
              </a:spcBef>
              <a:spcAft>
                <a:spcPts val="0"/>
              </a:spcAft>
              <a:buClr>
                <a:srgbClr val="000000"/>
              </a:buClr>
              <a:buSzPts val="1000"/>
              <a:buFont typeface="Arial"/>
              <a:buChar char="•"/>
            </a:pPr>
            <a:r>
              <a:rPr lang="en-US" sz="1000" u="none">
                <a:solidFill>
                  <a:srgbClr val="000000"/>
                </a:solidFill>
                <a:latin typeface="Arial"/>
                <a:ea typeface="Arial"/>
                <a:cs typeface="Arial"/>
                <a:sym typeface="Arial"/>
              </a:rPr>
              <a:t>Gửi tin nhắn phản hồi kết nối từ AP</a:t>
            </a:r>
            <a:endParaRPr/>
          </a:p>
          <a:p>
            <a:pPr indent="0" lvl="1" marL="368550" rtl="0" algn="l">
              <a:spcBef>
                <a:spcPts val="0"/>
              </a:spcBef>
              <a:spcAft>
                <a:spcPts val="0"/>
              </a:spcAft>
              <a:buClr>
                <a:schemeClr val="dk1"/>
              </a:buClr>
              <a:buSzPts val="1000"/>
              <a:buFont typeface="Arial"/>
              <a:buNone/>
            </a:pPr>
            <a:r>
              <a:t/>
            </a:r>
            <a:endParaRPr b="0" i="0" sz="1000" u="none" cap="none" strike="noStrike">
              <a:solidFill>
                <a:srgbClr val="6E6E6E"/>
              </a:solidFill>
              <a:latin typeface="Arial"/>
              <a:ea typeface="Arial"/>
              <a:cs typeface="Arial"/>
              <a:sym typeface="Arial"/>
            </a:endParaRPr>
          </a:p>
          <a:p>
            <a:pPr indent="0" lvl="0" marL="0" rtl="0" algn="l">
              <a:spcBef>
                <a:spcPts val="0"/>
              </a:spcBef>
              <a:spcAft>
                <a:spcPts val="0"/>
              </a:spcAft>
              <a:buNone/>
            </a:pPr>
            <a:r>
              <a:t/>
            </a:r>
            <a:endParaRPr sz="1000" u="none">
              <a:latin typeface="Arial"/>
              <a:ea typeface="Arial"/>
              <a:cs typeface="Arial"/>
              <a:sym typeface="Arial"/>
            </a:endParaRPr>
          </a:p>
        </p:txBody>
      </p:sp>
      <p:sp>
        <p:nvSpPr>
          <p:cNvPr id="3847" name="Google Shape;3847;p16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2" name="Shape 3892"/>
        <p:cNvGrpSpPr/>
        <p:nvPr/>
      </p:nvGrpSpPr>
      <p:grpSpPr>
        <a:xfrm>
          <a:off x="0" y="0"/>
          <a:ext cx="0" cy="0"/>
          <a:chOff x="0" y="0"/>
          <a:chExt cx="0" cy="0"/>
        </a:xfrm>
      </p:grpSpPr>
      <p:sp>
        <p:nvSpPr>
          <p:cNvPr id="3893" name="Google Shape;3893;p1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4" name="Google Shape;3894;p1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Nếu kênh đang bận, nó sẽ đợi cho đến khi không hoạt động, sau đó trì hoãn truyền trong khoảng thời gian DIFS (Không gian liên khung chức năng phối hợp phân tán) bổ sung và khoảng thời gian dự phòng và truyền nếu kênh vẫn không hoạt động.</a:t>
            </a:r>
            <a:endParaRPr b="0" i="0" sz="800" u="none" cap="none" strike="noStrike">
              <a:solidFill>
                <a:srgbClr val="6E6E6E"/>
              </a:solidFill>
              <a:latin typeface="Arial"/>
              <a:ea typeface="Arial"/>
              <a:cs typeface="Arial"/>
              <a:sym typeface="Arial"/>
            </a:endParaRPr>
          </a:p>
        </p:txBody>
      </p:sp>
      <p:sp>
        <p:nvSpPr>
          <p:cNvPr id="3895" name="Google Shape;3895;p1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3" name="Shape 3983"/>
        <p:cNvGrpSpPr/>
        <p:nvPr/>
      </p:nvGrpSpPr>
      <p:grpSpPr>
        <a:xfrm>
          <a:off x="0" y="0"/>
          <a:ext cx="0" cy="0"/>
          <a:chOff x="0" y="0"/>
          <a:chExt cx="0" cy="0"/>
        </a:xfrm>
      </p:grpSpPr>
      <p:sp>
        <p:nvSpPr>
          <p:cNvPr id="3984" name="Google Shape;3984;p1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5" name="Google Shape;3985;p1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986" name="Google Shape;3986;p1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3" name="Shape 4003"/>
        <p:cNvGrpSpPr/>
        <p:nvPr/>
      </p:nvGrpSpPr>
      <p:grpSpPr>
        <a:xfrm>
          <a:off x="0" y="0"/>
          <a:ext cx="0" cy="0"/>
          <a:chOff x="0" y="0"/>
          <a:chExt cx="0" cy="0"/>
        </a:xfrm>
      </p:grpSpPr>
      <p:sp>
        <p:nvSpPr>
          <p:cNvPr id="4004" name="Google Shape;4004;p1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5" name="Google Shape;4005;p1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u="sng">
                <a:solidFill>
                  <a:srgbClr val="000000"/>
                </a:solidFill>
                <a:latin typeface="Arial"/>
                <a:ea typeface="Arial"/>
                <a:cs typeface="Arial"/>
                <a:sym typeface="Arial"/>
              </a:rPr>
              <a:t>Liên kết không dây</a:t>
            </a:r>
            <a:endParaRPr/>
          </a:p>
          <a:p>
            <a:pPr indent="0" lvl="0" marL="0" rtl="0" algn="l">
              <a:spcBef>
                <a:spcPts val="0"/>
              </a:spcBef>
              <a:spcAft>
                <a:spcPts val="0"/>
              </a:spcAft>
              <a:buNone/>
            </a:pPr>
            <a:r>
              <a:rPr lang="en-US" u="none">
                <a:solidFill>
                  <a:srgbClr val="000000"/>
                </a:solidFill>
                <a:latin typeface="Arial"/>
                <a:ea typeface="Arial"/>
                <a:cs typeface="Arial"/>
                <a:sym typeface="Arial"/>
              </a:rPr>
              <a:t>Công nghệ IEEE 802.11 sử dụng băng tần Khoa học Y tế Công nghiệp (ISM)</a:t>
            </a:r>
            <a:endParaRPr/>
          </a:p>
          <a:p>
            <a:pPr indent="0" lvl="0" marL="0" rtl="0" algn="l">
              <a:spcBef>
                <a:spcPts val="0"/>
              </a:spcBef>
              <a:spcAft>
                <a:spcPts val="0"/>
              </a:spcAft>
              <a:buNone/>
            </a:pPr>
            <a:r>
              <a:t/>
            </a:r>
            <a:endParaRPr u="none">
              <a:solidFill>
                <a:srgbClr val="000000"/>
              </a:solidFill>
              <a:latin typeface="Arial"/>
              <a:ea typeface="Arial"/>
              <a:cs typeface="Arial"/>
              <a:sym typeface="Arial"/>
            </a:endParaRPr>
          </a:p>
          <a:p>
            <a:pPr indent="0" lvl="0" marL="0" rtl="0" algn="l">
              <a:spcBef>
                <a:spcPts val="0"/>
              </a:spcBef>
              <a:spcAft>
                <a:spcPts val="0"/>
              </a:spcAft>
              <a:buNone/>
            </a:pPr>
            <a:r>
              <a:rPr lang="en-US" u="sng">
                <a:solidFill>
                  <a:srgbClr val="000000"/>
                </a:solidFill>
                <a:latin typeface="Arial"/>
                <a:ea typeface="Arial"/>
                <a:cs typeface="Arial"/>
                <a:sym typeface="Arial"/>
              </a:rPr>
              <a:t>Điểm truy cập</a:t>
            </a:r>
            <a:endParaRPr/>
          </a:p>
          <a:p>
            <a:pPr indent="0" lvl="0" marL="0" rtl="0" algn="l">
              <a:spcBef>
                <a:spcPts val="0"/>
              </a:spcBef>
              <a:spcAft>
                <a:spcPts val="0"/>
              </a:spcAft>
              <a:buNone/>
            </a:pPr>
            <a:r>
              <a:rPr lang="en-US" u="none">
                <a:solidFill>
                  <a:srgbClr val="000000"/>
                </a:solidFill>
                <a:latin typeface="Arial"/>
                <a:ea typeface="Arial"/>
                <a:cs typeface="Arial"/>
                <a:sym typeface="Arial"/>
              </a:rPr>
              <a:t>Cung cấp điểm truy cập đồng thời đóng vai trò là trạm cơ sở và chức năng cầu nối liên kết có dây/không dây</a:t>
            </a:r>
            <a:endParaRPr/>
          </a:p>
          <a:p>
            <a:pPr indent="0" lvl="0" marL="0" rtl="0" algn="l">
              <a:spcBef>
                <a:spcPts val="0"/>
              </a:spcBef>
              <a:spcAft>
                <a:spcPts val="0"/>
              </a:spcAft>
              <a:buNone/>
            </a:pPr>
            <a:r>
              <a:t/>
            </a:r>
            <a:endParaRPr u="none">
              <a:solidFill>
                <a:srgbClr val="000000"/>
              </a:solidFill>
              <a:latin typeface="Arial"/>
              <a:ea typeface="Arial"/>
              <a:cs typeface="Arial"/>
              <a:sym typeface="Arial"/>
            </a:endParaRPr>
          </a:p>
          <a:p>
            <a:pPr indent="0" lvl="0" marL="0" rtl="0" algn="l">
              <a:spcBef>
                <a:spcPts val="0"/>
              </a:spcBef>
              <a:spcAft>
                <a:spcPts val="0"/>
              </a:spcAft>
              <a:buNone/>
            </a:pPr>
            <a:r>
              <a:rPr lang="en-US" u="sng">
                <a:solidFill>
                  <a:srgbClr val="000000"/>
                </a:solidFill>
                <a:latin typeface="Arial"/>
                <a:ea typeface="Arial"/>
                <a:cs typeface="Arial"/>
                <a:sym typeface="Arial"/>
              </a:rPr>
              <a:t>Nhà ga (STA)</a:t>
            </a:r>
            <a:endParaRPr/>
          </a:p>
          <a:p>
            <a:pPr indent="0" lvl="0" marL="0" rtl="0" algn="l">
              <a:spcBef>
                <a:spcPts val="0"/>
              </a:spcBef>
              <a:spcAft>
                <a:spcPts val="0"/>
              </a:spcAft>
              <a:buNone/>
            </a:pPr>
            <a:r>
              <a:rPr lang="en-US" u="none">
                <a:solidFill>
                  <a:srgbClr val="000000"/>
                </a:solidFill>
                <a:latin typeface="Arial"/>
                <a:ea typeface="Arial"/>
                <a:cs typeface="Arial"/>
                <a:sym typeface="Arial"/>
              </a:rPr>
              <a:t>Thiết bị hoạt động với MAC và lớp vật lý theo chuẩn IEEE 802.11</a:t>
            </a:r>
            <a:endParaRPr/>
          </a:p>
          <a:p>
            <a:pPr indent="0" lvl="0" marL="0" rtl="0" algn="l">
              <a:spcBef>
                <a:spcPts val="0"/>
              </a:spcBef>
              <a:spcAft>
                <a:spcPts val="0"/>
              </a:spcAft>
              <a:buNone/>
            </a:pPr>
            <a:r>
              <a:t/>
            </a:r>
            <a:endParaRPr u="none">
              <a:solidFill>
                <a:srgbClr val="000000"/>
              </a:solidFill>
              <a:latin typeface="Arial"/>
              <a:ea typeface="Arial"/>
              <a:cs typeface="Arial"/>
              <a:sym typeface="Arial"/>
            </a:endParaRPr>
          </a:p>
          <a:p>
            <a:pPr indent="0" lvl="0" marL="0" rtl="0" algn="l">
              <a:spcBef>
                <a:spcPts val="0"/>
              </a:spcBef>
              <a:spcAft>
                <a:spcPts val="0"/>
              </a:spcAft>
              <a:buNone/>
            </a:pPr>
            <a:r>
              <a:rPr lang="en-US" u="sng">
                <a:solidFill>
                  <a:srgbClr val="000000"/>
                </a:solidFill>
                <a:latin typeface="Arial"/>
                <a:ea typeface="Arial"/>
                <a:cs typeface="Arial"/>
                <a:sym typeface="Arial"/>
              </a:rPr>
              <a:t>Hệ thống phân phối</a:t>
            </a:r>
            <a:endParaRPr/>
          </a:p>
          <a:p>
            <a:pPr indent="0" lvl="0" marL="0" rtl="0" algn="l">
              <a:spcBef>
                <a:spcPts val="0"/>
              </a:spcBef>
              <a:spcAft>
                <a:spcPts val="0"/>
              </a:spcAft>
              <a:buNone/>
            </a:pPr>
            <a:r>
              <a:rPr lang="en-US" u="none">
                <a:solidFill>
                  <a:srgbClr val="000000"/>
                </a:solidFill>
                <a:latin typeface="Arial"/>
                <a:ea typeface="Arial"/>
                <a:cs typeface="Arial"/>
                <a:sym typeface="Arial"/>
              </a:rPr>
              <a:t>Mạng đường trục kết nối nhiều Aps</a:t>
            </a:r>
            <a:endParaRPr/>
          </a:p>
          <a:p>
            <a:pPr indent="0" lvl="0" marL="0" rtl="0" algn="l">
              <a:spcBef>
                <a:spcPts val="0"/>
              </a:spcBef>
              <a:spcAft>
                <a:spcPts val="0"/>
              </a:spcAft>
              <a:buNone/>
            </a:pPr>
            <a:r>
              <a:t/>
            </a:r>
            <a:endParaRPr u="none">
              <a:solidFill>
                <a:srgbClr val="000000"/>
              </a:solidFill>
              <a:latin typeface="Arial"/>
              <a:ea typeface="Arial"/>
              <a:cs typeface="Arial"/>
              <a:sym typeface="Arial"/>
            </a:endParaRPr>
          </a:p>
          <a:p>
            <a:pPr indent="0" lvl="0" marL="0" rtl="0" algn="l">
              <a:spcBef>
                <a:spcPts val="0"/>
              </a:spcBef>
              <a:spcAft>
                <a:spcPts val="0"/>
              </a:spcAft>
              <a:buNone/>
            </a:pPr>
            <a:r>
              <a:rPr lang="en-US" u="sng">
                <a:solidFill>
                  <a:srgbClr val="000000"/>
                </a:solidFill>
                <a:latin typeface="Arial"/>
                <a:ea typeface="Arial"/>
                <a:cs typeface="Arial"/>
                <a:sym typeface="Arial"/>
              </a:rPr>
              <a:t>Bộ dịch vụ cơ bản</a:t>
            </a:r>
            <a:endParaRPr/>
          </a:p>
          <a:p>
            <a:pPr indent="0" lvl="0" marL="0" rtl="0" algn="l">
              <a:spcBef>
                <a:spcPts val="0"/>
              </a:spcBef>
              <a:spcAft>
                <a:spcPts val="0"/>
              </a:spcAft>
              <a:buNone/>
            </a:pPr>
            <a:r>
              <a:rPr lang="en-US" u="none">
                <a:solidFill>
                  <a:srgbClr val="000000"/>
                </a:solidFill>
                <a:latin typeface="Arial"/>
                <a:ea typeface="Arial"/>
                <a:cs typeface="Arial"/>
                <a:sym typeface="Arial"/>
              </a:rPr>
              <a:t>Nhóm bao gồm một AP và một thiết bị đầu cuối (STA) được kết nối với AP</a:t>
            </a:r>
            <a:endParaRPr/>
          </a:p>
          <a:p>
            <a:pPr indent="0" lvl="0" marL="0" rtl="0" algn="l">
              <a:spcBef>
                <a:spcPts val="0"/>
              </a:spcBef>
              <a:spcAft>
                <a:spcPts val="0"/>
              </a:spcAft>
              <a:buNone/>
            </a:pPr>
            <a:r>
              <a:t/>
            </a:r>
            <a:endParaRPr u="none">
              <a:solidFill>
                <a:srgbClr val="000000"/>
              </a:solidFill>
              <a:latin typeface="Arial"/>
              <a:ea typeface="Arial"/>
              <a:cs typeface="Arial"/>
              <a:sym typeface="Arial"/>
            </a:endParaRPr>
          </a:p>
          <a:p>
            <a:pPr indent="0" lvl="0" marL="0" rtl="0" algn="l">
              <a:spcBef>
                <a:spcPts val="0"/>
              </a:spcBef>
              <a:spcAft>
                <a:spcPts val="0"/>
              </a:spcAft>
              <a:buNone/>
            </a:pPr>
            <a:r>
              <a:rPr lang="en-US" u="sng">
                <a:solidFill>
                  <a:srgbClr val="000000"/>
                </a:solidFill>
                <a:latin typeface="Arial"/>
                <a:ea typeface="Arial"/>
                <a:cs typeface="Arial"/>
                <a:sym typeface="Arial"/>
              </a:rPr>
              <a:t>Bộ dịch vụ mở rộng</a:t>
            </a:r>
            <a:endParaRPr/>
          </a:p>
          <a:p>
            <a:pPr indent="0" lvl="0" marL="0" rtl="0" algn="l">
              <a:spcBef>
                <a:spcPts val="0"/>
              </a:spcBef>
              <a:spcAft>
                <a:spcPts val="0"/>
              </a:spcAft>
              <a:buNone/>
            </a:pPr>
            <a:r>
              <a:rPr lang="en-US" u="none">
                <a:solidFill>
                  <a:srgbClr val="000000"/>
                </a:solidFill>
                <a:latin typeface="Arial"/>
                <a:ea typeface="Arial"/>
                <a:cs typeface="Arial"/>
                <a:sym typeface="Arial"/>
              </a:rPr>
              <a:t>Một hệ thống tạo ra một bộ dịch vụ mở rộng bằng cách kết nối một số BSS và mạng LAN và cung cấp dịch vụ truyền thông báo giữa các BSS khác nhau</a:t>
            </a:r>
            <a:endParaRPr b="0" i="0" u="none" cap="none" strike="noStrike">
              <a:solidFill>
                <a:srgbClr val="000000"/>
              </a:solidFill>
              <a:latin typeface="Arial"/>
              <a:ea typeface="Arial"/>
              <a:cs typeface="Arial"/>
              <a:sym typeface="Arial"/>
            </a:endParaRPr>
          </a:p>
        </p:txBody>
      </p:sp>
      <p:sp>
        <p:nvSpPr>
          <p:cNvPr id="4006" name="Google Shape;4006;p1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36" name="Google Shape;436;p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p1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4" name="Google Shape;4094;p1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lnSpc>
                <a:spcPct val="130000"/>
              </a:lnSpc>
              <a:spcBef>
                <a:spcPts val="0"/>
              </a:spcBef>
              <a:spcAft>
                <a:spcPts val="0"/>
              </a:spcAft>
              <a:buNone/>
            </a:pPr>
            <a:r>
              <a:rPr b="1" lang="en-US" sz="1200">
                <a:latin typeface="Arial"/>
                <a:ea typeface="Arial"/>
                <a:cs typeface="Arial"/>
                <a:sym typeface="Arial"/>
              </a:rPr>
              <a:t>Bluetooth là công nghệ không dây (2.4GHz) dùng để trao đổi dữ liệu, thoại và video ở cự ly gần. Nó được phát triển bởi Ericsson vào năm 1994 và được sử dụng rộng rãi trong điện thoại thông minh, máy tính xách tay, thiết bị ngoại vi PC và tai nghe. Cùng với sự phát triển của công nghệ Bluetooth Smart năng lượng thấp, nó đang thu hút sự chú ý như một công nghệ truyền thông phù hợp với Internet of Things.</a:t>
            </a:r>
            <a:endParaRPr b="1" u="sng">
              <a:latin typeface="Arial"/>
              <a:ea typeface="Arial"/>
              <a:cs typeface="Arial"/>
              <a:sym typeface="Arial"/>
            </a:endParaRPr>
          </a:p>
        </p:txBody>
      </p:sp>
      <p:sp>
        <p:nvSpPr>
          <p:cNvPr id="4095" name="Google Shape;4095;p1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3" name="Shape 4123"/>
        <p:cNvGrpSpPr/>
        <p:nvPr/>
      </p:nvGrpSpPr>
      <p:grpSpPr>
        <a:xfrm>
          <a:off x="0" y="0"/>
          <a:ext cx="0" cy="0"/>
          <a:chOff x="0" y="0"/>
          <a:chExt cx="0" cy="0"/>
        </a:xfrm>
      </p:grpSpPr>
      <p:sp>
        <p:nvSpPr>
          <p:cNvPr id="4124" name="Google Shape;4124;p1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5" name="Google Shape;4125;p1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26" name="Google Shape;4126;p1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0" name="Shape 4150"/>
        <p:cNvGrpSpPr/>
        <p:nvPr/>
      </p:nvGrpSpPr>
      <p:grpSpPr>
        <a:xfrm>
          <a:off x="0" y="0"/>
          <a:ext cx="0" cy="0"/>
          <a:chOff x="0" y="0"/>
          <a:chExt cx="0" cy="0"/>
        </a:xfrm>
      </p:grpSpPr>
      <p:sp>
        <p:nvSpPr>
          <p:cNvPr id="4151" name="Google Shape;4151;p1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2" name="Google Shape;4152;p1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153" name="Google Shape;4153;p1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0" name="Shape 4160"/>
        <p:cNvGrpSpPr/>
        <p:nvPr/>
      </p:nvGrpSpPr>
      <p:grpSpPr>
        <a:xfrm>
          <a:off x="0" y="0"/>
          <a:ext cx="0" cy="0"/>
          <a:chOff x="0" y="0"/>
          <a:chExt cx="0" cy="0"/>
        </a:xfrm>
      </p:grpSpPr>
      <p:sp>
        <p:nvSpPr>
          <p:cNvPr id="4161" name="Google Shape;4161;p1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2" name="Google Shape;4162;p17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lnSpc>
                <a:spcPct val="130000"/>
              </a:lnSpc>
              <a:spcBef>
                <a:spcPts val="0"/>
              </a:spcBef>
              <a:spcAft>
                <a:spcPts val="0"/>
              </a:spcAft>
              <a:buClr>
                <a:schemeClr val="dk1"/>
              </a:buClr>
              <a:buSzPts val="1200"/>
              <a:buFont typeface="Arial"/>
              <a:buNone/>
            </a:pPr>
            <a:r>
              <a:rPr lang="en-US">
                <a:latin typeface="Arial"/>
                <a:ea typeface="Arial"/>
                <a:cs typeface="Arial"/>
                <a:sym typeface="Arial"/>
              </a:rPr>
              <a:t>Bluetooth, sử dụng các phương thức chính và phụ hiện có, được gọi là Bluetooth Classic. Trong nỗ lực giảm trọng lượng, Bluetooth 4.0 đã được phát triển.</a:t>
            </a:r>
            <a:endParaRPr/>
          </a:p>
          <a:p>
            <a:pPr indent="0" lvl="0" marL="0" rtl="0" algn="just">
              <a:lnSpc>
                <a:spcPct val="130000"/>
              </a:lnSpc>
              <a:spcBef>
                <a:spcPts val="600"/>
              </a:spcBef>
              <a:spcAft>
                <a:spcPts val="0"/>
              </a:spcAft>
              <a:buClr>
                <a:schemeClr val="dk1"/>
              </a:buClr>
              <a:buSzPts val="1200"/>
              <a:buFont typeface="Arial"/>
              <a:buNone/>
            </a:pPr>
            <a:r>
              <a:rPr lang="en-US">
                <a:latin typeface="Arial"/>
                <a:ea typeface="Arial"/>
                <a:cs typeface="Arial"/>
                <a:sym typeface="Arial"/>
              </a:rPr>
              <a:t>Hạn chế lớn nhất của Bluetooth Classic là hao pin quá mức và một tiêu chuẩn mới đã được áp dụng để giải quyết vấn đề này: Bluetooth 4.0.</a:t>
            </a:r>
            <a:endParaRPr>
              <a:latin typeface="Arial"/>
              <a:ea typeface="Arial"/>
              <a:cs typeface="Arial"/>
              <a:sym typeface="Arial"/>
            </a:endParaRPr>
          </a:p>
        </p:txBody>
      </p:sp>
      <p:sp>
        <p:nvSpPr>
          <p:cNvPr id="4163" name="Google Shape;4163;p17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7" name="Shape 4177"/>
        <p:cNvGrpSpPr/>
        <p:nvPr/>
      </p:nvGrpSpPr>
      <p:grpSpPr>
        <a:xfrm>
          <a:off x="0" y="0"/>
          <a:ext cx="0" cy="0"/>
          <a:chOff x="0" y="0"/>
          <a:chExt cx="0" cy="0"/>
        </a:xfrm>
      </p:grpSpPr>
      <p:sp>
        <p:nvSpPr>
          <p:cNvPr id="4178" name="Google Shape;4178;p1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9" name="Google Shape;4179;p17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80" name="Google Shape;4180;p17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7" name="Shape 4207"/>
        <p:cNvGrpSpPr/>
        <p:nvPr/>
      </p:nvGrpSpPr>
      <p:grpSpPr>
        <a:xfrm>
          <a:off x="0" y="0"/>
          <a:ext cx="0" cy="0"/>
          <a:chOff x="0" y="0"/>
          <a:chExt cx="0" cy="0"/>
        </a:xfrm>
      </p:grpSpPr>
      <p:sp>
        <p:nvSpPr>
          <p:cNvPr id="4208" name="Google Shape;4208;p1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9" name="Google Shape;4209;p17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Theo cách tương tự chính-phụ cổ điển, các thiết bị Bluetooth Smart Ready đóng vai trò là thiết bị “chính” thường nhận và bổ sung ý nghĩa cho dữ liệu mà thiết bị nhận được. Thiết bị Bluetooth Smart thường là thiết bị thu thập một số dữ liệu cảm biến hữu ích (trong kịch bản IoT) và truyền dữ liệu đó trở lại Thiết bị Bluetooth Smart Ready “chính”.</a:t>
            </a:r>
            <a:endParaRPr>
              <a:latin typeface="Arial"/>
              <a:ea typeface="Arial"/>
              <a:cs typeface="Arial"/>
              <a:sym typeface="Arial"/>
            </a:endParaRPr>
          </a:p>
        </p:txBody>
      </p:sp>
      <p:sp>
        <p:nvSpPr>
          <p:cNvPr id="4210" name="Google Shape;4210;p17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1" name="Shape 4231"/>
        <p:cNvGrpSpPr/>
        <p:nvPr/>
      </p:nvGrpSpPr>
      <p:grpSpPr>
        <a:xfrm>
          <a:off x="0" y="0"/>
          <a:ext cx="0" cy="0"/>
          <a:chOff x="0" y="0"/>
          <a:chExt cx="0" cy="0"/>
        </a:xfrm>
      </p:grpSpPr>
      <p:sp>
        <p:nvSpPr>
          <p:cNvPr id="4232" name="Google Shape;4232;p1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3" name="Google Shape;4233;p17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Theo cách tương tự chính-phụ cổ điển, các thiết bị Bluetooth Smart Ready đóng vai trò là thiết bị “chính” thường nhận và bổ sung ý nghĩa cho dữ liệu mà thiết bị nhận được. Thiết bị Bluetooth Smart thường là thiết bị thu thập một số dữ liệu cảm biến hữu ích (trong kịch bản IoT) và truyền dữ liệu đó trở lại Thiết bị Bluetooth Smart Ready “chính”.</a:t>
            </a:r>
            <a:endParaRPr>
              <a:latin typeface="Arial"/>
              <a:ea typeface="Arial"/>
              <a:cs typeface="Arial"/>
              <a:sym typeface="Arial"/>
            </a:endParaRPr>
          </a:p>
        </p:txBody>
      </p:sp>
      <p:sp>
        <p:nvSpPr>
          <p:cNvPr id="4234" name="Google Shape;4234;p17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4" name="Shape 4244"/>
        <p:cNvGrpSpPr/>
        <p:nvPr/>
      </p:nvGrpSpPr>
      <p:grpSpPr>
        <a:xfrm>
          <a:off x="0" y="0"/>
          <a:ext cx="0" cy="0"/>
          <a:chOff x="0" y="0"/>
          <a:chExt cx="0" cy="0"/>
        </a:xfrm>
      </p:grpSpPr>
      <p:sp>
        <p:nvSpPr>
          <p:cNvPr id="4245" name="Google Shape;4245;p1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6" name="Google Shape;4246;p17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spcBef>
                <a:spcPts val="0"/>
              </a:spcBef>
              <a:spcAft>
                <a:spcPts val="0"/>
              </a:spcAft>
              <a:buClr>
                <a:schemeClr val="dk1"/>
              </a:buClr>
              <a:buSzPts val="1200"/>
              <a:buFont typeface="Arial"/>
              <a:buNone/>
            </a:pPr>
            <a:r>
              <a:rPr lang="en-US" u="none">
                <a:latin typeface="Arial"/>
                <a:ea typeface="Arial"/>
                <a:cs typeface="Arial"/>
                <a:sym typeface="Arial"/>
              </a:rPr>
              <a:t>Các tính năng chính của Bluetooth 4.2</a:t>
            </a:r>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Nhanh hơn 2,5 lần so với Bluetooth 4.0</a:t>
            </a:r>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Tăng gấp 10 lần dung lượng gói truyền</a:t>
            </a:r>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Giảm lỗi truyền và tiêu thụ pin trong quá trình truyền</a:t>
            </a:r>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Hỗ trợ Giao thức Internet (IP)</a:t>
            </a:r>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Hồ sơ hỗ trợ giao thức Internet (IPSP)</a:t>
            </a:r>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Cảm biến hoặc thiết bị hỗ trợ Bluetooth có thể truy cập trực tiếp vào Internet</a:t>
            </a:r>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Hỗ trợ IPv6 cho phép giám sát thiết bị và cảm biến riêng lẻ</a:t>
            </a:r>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Tăng cường bảo mật nhờ áp dụng công nghệ mã hóa AES 128bit tương tự WiFi</a:t>
            </a:r>
            <a:endParaRPr/>
          </a:p>
          <a:p>
            <a:pPr indent="0" lvl="0" marL="0" marR="0" rtl="0" algn="l">
              <a:spcBef>
                <a:spcPts val="0"/>
              </a:spcBef>
              <a:spcAft>
                <a:spcPts val="0"/>
              </a:spcAft>
              <a:buClr>
                <a:schemeClr val="dk1"/>
              </a:buClr>
              <a:buSzPts val="1200"/>
              <a:buFont typeface="Arial"/>
              <a:buNone/>
            </a:pPr>
            <a:r>
              <a:rPr lang="en-US">
                <a:latin typeface="Arial"/>
                <a:ea typeface="Arial"/>
                <a:cs typeface="Arial"/>
                <a:sym typeface="Arial"/>
              </a:rPr>
              <a:t>LỖ HỔNG</a:t>
            </a:r>
            <a:endParaRPr/>
          </a:p>
          <a:p>
            <a:pPr indent="-171450" lvl="0" marL="171450" marR="0" rtl="0" algn="l">
              <a:spcBef>
                <a:spcPts val="0"/>
              </a:spcBef>
              <a:spcAft>
                <a:spcPts val="0"/>
              </a:spcAft>
              <a:buClr>
                <a:schemeClr val="dk1"/>
              </a:buClr>
              <a:buSzPts val="1200"/>
              <a:buFont typeface="Arial"/>
              <a:buChar char="•"/>
            </a:pPr>
            <a:r>
              <a:rPr lang="en-US">
                <a:latin typeface="Arial"/>
                <a:ea typeface="Arial"/>
                <a:cs typeface="Arial"/>
                <a:sym typeface="Arial"/>
              </a:rPr>
              <a:t>Xác định vai trò, chế độ, quy trình, bảo mật, định dạng dữ liệu GAP bổ sung cho giao tiếp BLE.</a:t>
            </a:r>
            <a:endParaRPr/>
          </a:p>
          <a:p>
            <a:pPr indent="0" lvl="1" marL="368550" rtl="0" algn="l">
              <a:spcBef>
                <a:spcPts val="0"/>
              </a:spcBef>
              <a:spcAft>
                <a:spcPts val="0"/>
              </a:spcAft>
              <a:buClr>
                <a:schemeClr val="dk1"/>
              </a:buClr>
              <a:buSzPts val="1200"/>
              <a:buFont typeface="Arial"/>
              <a:buNone/>
            </a:pPr>
            <a:r>
              <a:t/>
            </a:r>
            <a:endParaRPr b="0" i="0" u="none" cap="none" strike="noStrike">
              <a:solidFill>
                <a:srgbClr val="000000"/>
              </a:solidFill>
              <a:latin typeface="Arial"/>
              <a:ea typeface="Arial"/>
              <a:cs typeface="Arial"/>
              <a:sym typeface="Arial"/>
            </a:endParaRPr>
          </a:p>
          <a:p>
            <a:pPr indent="0" lvl="1" marL="368550" rtl="0" algn="l">
              <a:spcBef>
                <a:spcPts val="600"/>
              </a:spcBef>
              <a:spcAft>
                <a:spcPts val="0"/>
              </a:spcAft>
              <a:buClr>
                <a:schemeClr val="dk1"/>
              </a:buClr>
              <a:buSzPts val="1200"/>
              <a:buFont typeface="Arial"/>
              <a:buNone/>
            </a:pPr>
            <a:r>
              <a:t/>
            </a:r>
            <a:endParaRPr b="0" i="0" u="none" cap="none" strike="noStrike">
              <a:solidFill>
                <a:srgbClr val="000000"/>
              </a:solidFill>
              <a:latin typeface="Arial"/>
              <a:ea typeface="Arial"/>
              <a:cs typeface="Arial"/>
              <a:sym typeface="Arial"/>
            </a:endParaRPr>
          </a:p>
          <a:p>
            <a:pPr indent="0" lvl="0" marL="0" rtl="0" algn="l">
              <a:spcBef>
                <a:spcPts val="600"/>
              </a:spcBef>
              <a:spcAft>
                <a:spcPts val="0"/>
              </a:spcAft>
              <a:buNone/>
            </a:pPr>
            <a:r>
              <a:t/>
            </a:r>
            <a:endParaRPr>
              <a:latin typeface="Arial"/>
              <a:ea typeface="Arial"/>
              <a:cs typeface="Arial"/>
              <a:sym typeface="Arial"/>
            </a:endParaRPr>
          </a:p>
        </p:txBody>
      </p:sp>
      <p:sp>
        <p:nvSpPr>
          <p:cNvPr id="4247" name="Google Shape;4247;p17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5" name="Shape 4265"/>
        <p:cNvGrpSpPr/>
        <p:nvPr/>
      </p:nvGrpSpPr>
      <p:grpSpPr>
        <a:xfrm>
          <a:off x="0" y="0"/>
          <a:ext cx="0" cy="0"/>
          <a:chOff x="0" y="0"/>
          <a:chExt cx="0" cy="0"/>
        </a:xfrm>
      </p:grpSpPr>
      <p:sp>
        <p:nvSpPr>
          <p:cNvPr id="4266" name="Google Shape;4266;p17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7" name="Google Shape;4267;p17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000000"/>
              </a:buClr>
              <a:buSzPts val="1200"/>
              <a:buFont typeface="Arial"/>
              <a:buNone/>
            </a:pPr>
            <a:r>
              <a:rPr b="0" i="0" lang="en-US" u="sng" cap="none" strike="noStrike">
                <a:solidFill>
                  <a:srgbClr val="000000"/>
                </a:solidFill>
                <a:latin typeface="Arial"/>
                <a:ea typeface="Arial"/>
                <a:cs typeface="Arial"/>
                <a:sym typeface="Arial"/>
              </a:rPr>
              <a:t>Chế độ kết nối</a:t>
            </a:r>
            <a:endParaRPr/>
          </a:p>
          <a:p>
            <a:pPr indent="-171450" lvl="0" marL="17145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Trung ương (Chuyên gia)</a:t>
            </a:r>
            <a:endParaRPr/>
          </a:p>
          <a:p>
            <a:pPr indent="0" lvl="0" marL="0" rtl="0" algn="l">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 Thiết bị có đủ năng lượng và tài nguyên</a:t>
            </a:r>
            <a:endParaRPr/>
          </a:p>
          <a:p>
            <a:pPr indent="0" lvl="0" marL="0" rtl="0" algn="l">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 Quét định kỳ Tín hiệu quảng cáo có thể kết nối</a:t>
            </a:r>
            <a:endParaRPr/>
          </a:p>
          <a:p>
            <a:pPr indent="-171450" lvl="0" marL="17145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Ngoại vi (Nghe lệnh)</a:t>
            </a:r>
            <a:endParaRPr/>
          </a:p>
          <a:p>
            <a:pPr indent="0" lvl="0" marL="0" rtl="0" algn="l">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 Công suất thấp, thiết bị hạn chế tài nguyên</a:t>
            </a:r>
            <a:endParaRPr/>
          </a:p>
          <a:p>
            <a:pPr indent="0" lvl="0" marL="0" rtl="0" algn="l">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 Role kết nối và tác động lên thiết bị trung tâm</a:t>
            </a:r>
            <a:endParaRPr/>
          </a:p>
          <a:p>
            <a:pPr indent="0" lvl="0" marL="0" rtl="0" algn="l">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 Định kỳ gửi tín hiệu quảng cáo có thể kết nối</a:t>
            </a:r>
            <a:endParaRPr/>
          </a:p>
          <a:p>
            <a:pPr indent="0" lvl="0" marL="0" rtl="0" algn="l">
              <a:spcBef>
                <a:spcPts val="0"/>
              </a:spcBef>
              <a:spcAft>
                <a:spcPts val="0"/>
              </a:spcAft>
              <a:buClr>
                <a:schemeClr val="dk1"/>
              </a:buClr>
              <a:buSzPts val="1200"/>
              <a:buFont typeface="Arial"/>
              <a:buNone/>
            </a:pPr>
            <a:r>
              <a:t/>
            </a:r>
            <a:endParaRPr b="0" i="0" u="sng" cap="none" strike="noStrike">
              <a:solidFill>
                <a:srgbClr val="000000"/>
              </a:solidFill>
              <a:latin typeface="Arial"/>
              <a:ea typeface="Arial"/>
              <a:cs typeface="Arial"/>
              <a:sym typeface="Arial"/>
            </a:endParaRPr>
          </a:p>
          <a:p>
            <a:pPr indent="0" lvl="0" marL="0" rtl="0" algn="l">
              <a:spcBef>
                <a:spcPts val="0"/>
              </a:spcBef>
              <a:spcAft>
                <a:spcPts val="0"/>
              </a:spcAft>
              <a:buClr>
                <a:srgbClr val="000000"/>
              </a:buClr>
              <a:buSzPts val="1200"/>
              <a:buFont typeface="Arial"/>
              <a:buNone/>
            </a:pPr>
            <a:r>
              <a:rPr b="0" i="0" lang="en-US" u="sng" cap="none" strike="noStrike">
                <a:solidFill>
                  <a:srgbClr val="000000"/>
                </a:solidFill>
                <a:latin typeface="Arial"/>
                <a:ea typeface="Arial"/>
                <a:cs typeface="Arial"/>
                <a:sym typeface="Arial"/>
              </a:rPr>
              <a:t>Chế độ quảng cáo (= Chế độ phát sóng)</a:t>
            </a:r>
            <a:endParaRPr/>
          </a:p>
          <a:p>
            <a:pPr indent="-171450" lvl="0" marL="17145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nhà quảng cáo</a:t>
            </a:r>
            <a:endParaRPr/>
          </a:p>
          <a:p>
            <a:pPr indent="0" lvl="0" marL="0" rtl="0" algn="l">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 Thiết bị định kỳ gửi Gói quảng cáo không thể kết nối</a:t>
            </a:r>
            <a:endParaRPr/>
          </a:p>
          <a:p>
            <a:pPr indent="-171450" lvl="0" marL="17145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người quan sát</a:t>
            </a:r>
            <a:endParaRPr/>
          </a:p>
          <a:p>
            <a:pPr indent="0" lvl="0" marL="0" rtl="0" algn="l">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 Thiết bị quét định kỳ để nghe các Gói quảng cáo không thể kết nối do Nhà quảng cáo gửi</a:t>
            </a:r>
            <a:endParaRPr/>
          </a:p>
        </p:txBody>
      </p:sp>
      <p:sp>
        <p:nvSpPr>
          <p:cNvPr id="4268" name="Google Shape;4268;p17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4" name="Shape 4284"/>
        <p:cNvGrpSpPr/>
        <p:nvPr/>
      </p:nvGrpSpPr>
      <p:grpSpPr>
        <a:xfrm>
          <a:off x="0" y="0"/>
          <a:ext cx="0" cy="0"/>
          <a:chOff x="0" y="0"/>
          <a:chExt cx="0" cy="0"/>
        </a:xfrm>
      </p:grpSpPr>
      <p:sp>
        <p:nvSpPr>
          <p:cNvPr id="4285" name="Google Shape;4285;p17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6" name="Google Shape;4286;p17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spcBef>
                <a:spcPts val="0"/>
              </a:spcBef>
              <a:spcAft>
                <a:spcPts val="0"/>
              </a:spcAft>
              <a:buClr>
                <a:srgbClr val="000000"/>
              </a:buClr>
              <a:buSzPts val="1200"/>
              <a:buFont typeface="Arial"/>
              <a:buNone/>
            </a:pPr>
            <a:r>
              <a:rPr b="0" i="0" lang="en-US" u="sng" cap="none" strike="noStrike">
                <a:solidFill>
                  <a:srgbClr val="000000"/>
                </a:solidFill>
                <a:latin typeface="Arial"/>
                <a:ea typeface="Arial"/>
                <a:cs typeface="Arial"/>
                <a:sym typeface="Arial"/>
              </a:rPr>
              <a:t>Hồ sơ</a:t>
            </a:r>
            <a:endParaRPr/>
          </a:p>
          <a:p>
            <a:pPr indent="-171450" lvl="0" marL="171450" marR="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Các gói dịch vụ được xác định trước bởi thiết bị cảm biến.</a:t>
            </a:r>
            <a:endParaRPr/>
          </a:p>
          <a:p>
            <a:pPr indent="0" lvl="0" marL="0" marR="0" rtl="0" algn="l">
              <a:spcBef>
                <a:spcPts val="0"/>
              </a:spcBef>
              <a:spcAft>
                <a:spcPts val="0"/>
              </a:spcAft>
              <a:buClr>
                <a:schemeClr val="dk1"/>
              </a:buClr>
              <a:buSzPts val="1200"/>
              <a:buFont typeface="Arial"/>
              <a:buNone/>
            </a:pPr>
            <a:r>
              <a:t/>
            </a:r>
            <a:endParaRPr b="0" i="0" u="none" cap="none" strike="noStrike">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1200"/>
              <a:buFont typeface="Arial"/>
              <a:buNone/>
            </a:pPr>
            <a:r>
              <a:rPr b="0" i="0" lang="en-US" u="sng" cap="none" strike="noStrike">
                <a:solidFill>
                  <a:srgbClr val="000000"/>
                </a:solidFill>
                <a:latin typeface="Arial"/>
                <a:ea typeface="Arial"/>
                <a:cs typeface="Arial"/>
                <a:sym typeface="Arial"/>
              </a:rPr>
              <a:t>Dịch vụ</a:t>
            </a:r>
            <a:endParaRPr/>
          </a:p>
          <a:p>
            <a:pPr indent="-171450" lvl="0" marL="171450" marR="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Vai trò chia dữ liệu thành các BÀI logic</a:t>
            </a:r>
            <a:endParaRPr/>
          </a:p>
          <a:p>
            <a:pPr indent="-171450" lvl="0" marL="171450" marR="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Có một hoặc nhiều đặc điểm</a:t>
            </a:r>
            <a:endParaRPr/>
          </a:p>
          <a:p>
            <a:pPr indent="-171450" lvl="0" marL="171450" marR="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Nó có bộ tách 16/128 bit được gọi là UUID</a:t>
            </a:r>
            <a:endParaRPr/>
          </a:p>
          <a:p>
            <a:pPr indent="-171450" lvl="0" marL="171450" marR="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Có các đặc điểm (Đo nhịp tim, Vị trí cảm biến cơ thể, Điểm kiểm soát nhịp tim)</a:t>
            </a:r>
            <a:endParaRPr/>
          </a:p>
          <a:p>
            <a:pPr indent="0" lvl="0" marL="0" marR="0" rtl="0" algn="l">
              <a:spcBef>
                <a:spcPts val="0"/>
              </a:spcBef>
              <a:spcAft>
                <a:spcPts val="0"/>
              </a:spcAft>
              <a:buClr>
                <a:schemeClr val="dk1"/>
              </a:buClr>
              <a:buSzPts val="1200"/>
              <a:buFont typeface="Arial"/>
              <a:buNone/>
            </a:pPr>
            <a:r>
              <a:t/>
            </a:r>
            <a:endParaRPr b="0" i="0" u="none" cap="none" strike="noStrike">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1200"/>
              <a:buFont typeface="Arial"/>
              <a:buNone/>
            </a:pPr>
            <a:r>
              <a:rPr b="0" i="0" lang="en-US" u="sng" cap="none" strike="noStrike">
                <a:solidFill>
                  <a:srgbClr val="000000"/>
                </a:solidFill>
                <a:latin typeface="Arial"/>
                <a:ea typeface="Arial"/>
                <a:cs typeface="Arial"/>
                <a:sym typeface="Arial"/>
              </a:rPr>
              <a:t>Đặc trưng</a:t>
            </a:r>
            <a:endParaRPr/>
          </a:p>
          <a:p>
            <a:pPr indent="-171450" lvl="0" marL="171450" marR="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Có một dữ liệu</a:t>
            </a:r>
            <a:endParaRPr/>
          </a:p>
          <a:p>
            <a:pPr indent="-171450" lvl="0" marL="171450" marR="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Đặc điểm BẢNG thấp nhất</a:t>
            </a:r>
            <a:endParaRPr/>
          </a:p>
          <a:p>
            <a:pPr indent="-171450" lvl="0" marL="171450" marR="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Nó có bộ tách 16/128 bit được gọi là UUID</a:t>
            </a:r>
            <a:endParaRPr/>
          </a:p>
          <a:p>
            <a:pPr indent="-171450" lvl="0" marL="171450" marR="0" rtl="0" algn="l">
              <a:spcBef>
                <a:spcPts val="0"/>
              </a:spcBef>
              <a:spcAft>
                <a:spcPts val="0"/>
              </a:spcAft>
              <a:buClr>
                <a:srgbClr val="000000"/>
              </a:buClr>
              <a:buSzPts val="1200"/>
              <a:buFont typeface="Arial"/>
              <a:buChar char="•"/>
            </a:pPr>
            <a:r>
              <a:rPr b="0" i="0" lang="en-US" u="none" cap="none" strike="noStrike">
                <a:solidFill>
                  <a:srgbClr val="000000"/>
                </a:solidFill>
                <a:latin typeface="Arial"/>
                <a:ea typeface="Arial"/>
                <a:cs typeface="Arial"/>
                <a:sym typeface="Arial"/>
              </a:rPr>
              <a:t>Có các đặc điểm (Đo nhịp tim, Vị trí cảm biến cơ thể, Điểm kiểm soát nhịp tim)</a:t>
            </a:r>
            <a:endParaRPr/>
          </a:p>
        </p:txBody>
      </p:sp>
      <p:sp>
        <p:nvSpPr>
          <p:cNvPr id="4287" name="Google Shape;4287;p17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Arial"/>
              <a:buNone/>
            </a:pPr>
            <a:r>
              <a:rPr lang="en-US" sz="1200">
                <a:latin typeface="Arial"/>
                <a:ea typeface="Arial"/>
                <a:cs typeface="Arial"/>
                <a:sym typeface="Arial"/>
              </a:rPr>
              <a:t>Nó có nghĩa là một giao tiếp truyền tải dữ liệu như vị trí, ngày tháng và thời tiết được gửi, thu thập và tinh chỉnh bằng cảm biến đến thiết bị và máy móc khác.</a:t>
            </a:r>
            <a:endParaRPr/>
          </a:p>
          <a:p>
            <a:pPr indent="0" lvl="0" marL="0" rtl="0" algn="just">
              <a:spcBef>
                <a:spcPts val="600"/>
              </a:spcBef>
              <a:spcAft>
                <a:spcPts val="0"/>
              </a:spcAft>
              <a:buClr>
                <a:schemeClr val="dk1"/>
              </a:buClr>
              <a:buSzPts val="1200"/>
              <a:buFont typeface="Arial"/>
              <a:buNone/>
            </a:pPr>
            <a:r>
              <a:rPr lang="en-US" sz="1200">
                <a:latin typeface="Arial"/>
                <a:ea typeface="Arial"/>
                <a:cs typeface="Arial"/>
                <a:sym typeface="Arial"/>
              </a:rPr>
              <a:t>Nói chung, điều khiển từ xa và kiểm tra liên tục các vật phẩm nguy hiểm trong khu vực mà con người khó có thể tiếp cận yêu cầu thông tin trạng thái về khu vực của USN rộng. Mặt khác, mục đích cơ bản của M2M là cung cấp kết nối giữa các thiết bị riêng lẻ.</a:t>
            </a:r>
            <a:endParaRPr b="1">
              <a:latin typeface="Arial"/>
              <a:ea typeface="Arial"/>
              <a:cs typeface="Arial"/>
              <a:sym typeface="Arial"/>
            </a:endParaRPr>
          </a:p>
        </p:txBody>
      </p:sp>
      <p:sp>
        <p:nvSpPr>
          <p:cNvPr id="444" name="Google Shape;444;p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2" name="Shape 4302"/>
        <p:cNvGrpSpPr/>
        <p:nvPr/>
      </p:nvGrpSpPr>
      <p:grpSpPr>
        <a:xfrm>
          <a:off x="0" y="0"/>
          <a:ext cx="0" cy="0"/>
          <a:chOff x="0" y="0"/>
          <a:chExt cx="0" cy="0"/>
        </a:xfrm>
      </p:grpSpPr>
      <p:sp>
        <p:nvSpPr>
          <p:cNvPr id="4303" name="Google Shape;4303;p18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4" name="Google Shape;4304;p18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sz="1200" u="sng">
                <a:latin typeface="Arial"/>
                <a:ea typeface="Arial"/>
                <a:cs typeface="Arial"/>
                <a:sym typeface="Arial"/>
              </a:rPr>
              <a:t>Công nghệ mạng lưới</a:t>
            </a:r>
            <a:endParaRPr/>
          </a:p>
          <a:p>
            <a:pPr indent="-171450" lvl="0" marL="171450" rtl="0" algn="l">
              <a:spcBef>
                <a:spcPts val="0"/>
              </a:spcBef>
              <a:spcAft>
                <a:spcPts val="0"/>
              </a:spcAft>
              <a:buClr>
                <a:schemeClr val="dk1"/>
              </a:buClr>
              <a:buSzPts val="1200"/>
              <a:buFont typeface="Arial"/>
              <a:buChar char="•"/>
            </a:pPr>
            <a:r>
              <a:rPr lang="en-US" sz="1200" u="none">
                <a:latin typeface="Arial"/>
                <a:ea typeface="Arial"/>
                <a:cs typeface="Arial"/>
                <a:sym typeface="Arial"/>
              </a:rPr>
              <a:t>Việc đưa một nút lưới vào một thiết bị cho phép mỗi nút đọc dữ liệu và phân phối không dây cho nhau, cho phép nó di chuyển tự do và mở rộng mạng bằng cách kết nối các nút và nút. Điều này làm cho nó phù hợp với các ứng dụng kết nối nhiều thiết bị cùng một lúc.</a:t>
            </a:r>
            <a:endParaRPr/>
          </a:p>
          <a:p>
            <a:pPr indent="0" lvl="0" marL="0" rtl="0" algn="l">
              <a:spcBef>
                <a:spcPts val="0"/>
              </a:spcBef>
              <a:spcAft>
                <a:spcPts val="0"/>
              </a:spcAft>
              <a:buClr>
                <a:schemeClr val="dk1"/>
              </a:buClr>
              <a:buSzPts val="1200"/>
              <a:buFont typeface="Arial"/>
              <a:buNone/>
            </a:pPr>
            <a:r>
              <a:t/>
            </a:r>
            <a:endParaRPr sz="1200" u="none">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sz="1200" u="sng">
                <a:latin typeface="Arial"/>
                <a:ea typeface="Arial"/>
                <a:cs typeface="Arial"/>
                <a:sym typeface="Arial"/>
              </a:rPr>
              <a:t>Mạng Bluetooth ‘Hub and speak’</a:t>
            </a:r>
            <a:endParaRPr/>
          </a:p>
          <a:p>
            <a:pPr indent="-171450" lvl="0" marL="171450" rtl="0" algn="l">
              <a:spcBef>
                <a:spcPts val="0"/>
              </a:spcBef>
              <a:spcAft>
                <a:spcPts val="0"/>
              </a:spcAft>
              <a:buClr>
                <a:schemeClr val="dk1"/>
              </a:buClr>
              <a:buSzPts val="1200"/>
              <a:buFont typeface="Arial"/>
              <a:buChar char="•"/>
            </a:pPr>
            <a:r>
              <a:rPr lang="en-US" sz="1200" u="none">
                <a:latin typeface="Arial"/>
                <a:ea typeface="Arial"/>
                <a:cs typeface="Arial"/>
                <a:sym typeface="Arial"/>
              </a:rPr>
              <a:t>Bluetooth có một số đặc điểm giúp nó phù hợp với Internet vạn vật, nhưng vẫn tồn tại các vấn đề về vùng phủ sóng dịch vụ</a:t>
            </a:r>
            <a:endParaRPr sz="500" u="none">
              <a:latin typeface="Arial"/>
              <a:ea typeface="Arial"/>
              <a:cs typeface="Arial"/>
              <a:sym typeface="Arial"/>
            </a:endParaRPr>
          </a:p>
        </p:txBody>
      </p:sp>
      <p:sp>
        <p:nvSpPr>
          <p:cNvPr id="4305" name="Google Shape;4305;p18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4" name="Shape 4324"/>
        <p:cNvGrpSpPr/>
        <p:nvPr/>
      </p:nvGrpSpPr>
      <p:grpSpPr>
        <a:xfrm>
          <a:off x="0" y="0"/>
          <a:ext cx="0" cy="0"/>
          <a:chOff x="0" y="0"/>
          <a:chExt cx="0" cy="0"/>
        </a:xfrm>
      </p:grpSpPr>
      <p:sp>
        <p:nvSpPr>
          <p:cNvPr id="4325" name="Google Shape;4325;p18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6" name="Google Shape;4326;p18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sz="1200">
                <a:latin typeface="Arial"/>
                <a:ea typeface="Arial"/>
                <a:cs typeface="Arial"/>
                <a:sym typeface="Arial"/>
              </a:rPr>
              <a:t>Sự khác biệt từ RFID hoặc NFC:</a:t>
            </a:r>
            <a:endParaRPr/>
          </a:p>
          <a:p>
            <a:pPr indent="-171450" lvl="0" marL="171450" rtl="0" algn="l">
              <a:spcBef>
                <a:spcPts val="0"/>
              </a:spcBef>
              <a:spcAft>
                <a:spcPts val="0"/>
              </a:spcAft>
              <a:buClr>
                <a:schemeClr val="dk1"/>
              </a:buClr>
              <a:buSzPts val="1200"/>
              <a:buFont typeface="Arial"/>
              <a:buChar char="•"/>
            </a:pPr>
            <a:r>
              <a:rPr lang="en-US" sz="1200">
                <a:latin typeface="Arial"/>
                <a:ea typeface="Arial"/>
                <a:cs typeface="Arial"/>
                <a:sym typeface="Arial"/>
              </a:rPr>
              <a:t>Khu vực dịch vụ rộng hơn nhiều và dễ dàng cung cấp các dịch vụ theo tầng.</a:t>
            </a:r>
            <a:endParaRPr/>
          </a:p>
          <a:p>
            <a:pPr indent="-171450" lvl="0" marL="171450" rtl="0" algn="l">
              <a:spcBef>
                <a:spcPts val="0"/>
              </a:spcBef>
              <a:spcAft>
                <a:spcPts val="0"/>
              </a:spcAft>
              <a:buClr>
                <a:schemeClr val="dk1"/>
              </a:buClr>
              <a:buSzPts val="1200"/>
              <a:buFont typeface="Arial"/>
              <a:buChar char="•"/>
            </a:pPr>
            <a:r>
              <a:rPr lang="en-US" sz="1200">
                <a:latin typeface="Arial"/>
                <a:ea typeface="Arial"/>
                <a:cs typeface="Arial"/>
                <a:sym typeface="Arial"/>
              </a:rPr>
              <a:t>Có thể cung cấp dịch vụ theo lớp bằng cách sử dụng UUID, giá trị chính, giá trị phụ hoặc cường độ của tín hiệu nhận được.</a:t>
            </a:r>
            <a:endParaRPr/>
          </a:p>
          <a:p>
            <a:pPr indent="-171450" lvl="0" marL="171450" rtl="0" algn="l">
              <a:spcBef>
                <a:spcPts val="0"/>
              </a:spcBef>
              <a:spcAft>
                <a:spcPts val="0"/>
              </a:spcAft>
              <a:buClr>
                <a:schemeClr val="dk1"/>
              </a:buClr>
              <a:buSzPts val="1200"/>
              <a:buFont typeface="Arial"/>
              <a:buChar char="•"/>
            </a:pPr>
            <a:r>
              <a:rPr lang="en-US" sz="1200">
                <a:latin typeface="Arial"/>
                <a:ea typeface="Arial"/>
                <a:cs typeface="Arial"/>
                <a:sym typeface="Arial"/>
              </a:rPr>
              <a:t>iBeacon của Apple có tiền tố trước UUID. (Sự khác biệt với đèn hiệu BLE bình thường)</a:t>
            </a:r>
            <a:endParaRPr>
              <a:latin typeface="Arial"/>
              <a:ea typeface="Arial"/>
              <a:cs typeface="Arial"/>
              <a:sym typeface="Arial"/>
            </a:endParaRPr>
          </a:p>
        </p:txBody>
      </p:sp>
      <p:sp>
        <p:nvSpPr>
          <p:cNvPr id="4327" name="Google Shape;4327;p18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9" name="Shape 4349"/>
        <p:cNvGrpSpPr/>
        <p:nvPr/>
      </p:nvGrpSpPr>
      <p:grpSpPr>
        <a:xfrm>
          <a:off x="0" y="0"/>
          <a:ext cx="0" cy="0"/>
          <a:chOff x="0" y="0"/>
          <a:chExt cx="0" cy="0"/>
        </a:xfrm>
      </p:grpSpPr>
      <p:sp>
        <p:nvSpPr>
          <p:cNvPr id="4350" name="Google Shape;4350;p1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1" name="Google Shape;4351;p18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Hệ thống RFID bao gồm đầu đọc, thẻ và phần mềm trung gian. Nó được chia thành thụ động, bán chủ động và chủ động theo phương pháp nắm giữ và sử dụng năng lượng. Loại bán chủ động sử dụng pin riêng để truyền dữ liệu, giúp tăng khoảng cách truyền dữ liệu. Loại hoạt động có pin tích hợp, có thể tự cảm nhận và có thể chủ động truyền dữ liệu mà không cần yêu cầu nhận dữ liệu.</a:t>
            </a:r>
            <a:endParaRPr>
              <a:latin typeface="Arial"/>
              <a:ea typeface="Arial"/>
              <a:cs typeface="Arial"/>
              <a:sym typeface="Arial"/>
            </a:endParaRPr>
          </a:p>
        </p:txBody>
      </p:sp>
      <p:sp>
        <p:nvSpPr>
          <p:cNvPr id="4352" name="Google Shape;4352;p18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9" name="Shape 4369"/>
        <p:cNvGrpSpPr/>
        <p:nvPr/>
      </p:nvGrpSpPr>
      <p:grpSpPr>
        <a:xfrm>
          <a:off x="0" y="0"/>
          <a:ext cx="0" cy="0"/>
          <a:chOff x="0" y="0"/>
          <a:chExt cx="0" cy="0"/>
        </a:xfrm>
      </p:grpSpPr>
      <p:sp>
        <p:nvSpPr>
          <p:cNvPr id="4370" name="Google Shape;4370;p18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1" name="Google Shape;4371;p18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lnSpc>
                <a:spcPct val="130000"/>
              </a:lnSpc>
              <a:spcBef>
                <a:spcPts val="0"/>
              </a:spcBef>
              <a:spcAft>
                <a:spcPts val="0"/>
              </a:spcAft>
              <a:buClr>
                <a:schemeClr val="dk1"/>
              </a:buClr>
              <a:buSzPts val="1200"/>
              <a:buFont typeface="Arial"/>
              <a:buNone/>
            </a:pPr>
            <a:r>
              <a:rPr lang="en-US" sz="1200">
                <a:latin typeface="Arial"/>
                <a:ea typeface="Arial"/>
                <a:cs typeface="Arial"/>
                <a:sym typeface="Arial"/>
              </a:rPr>
              <a:t>Cả đọc và viết đều có thể thực hiện được và có thể giao tiếp ở khoảng cách ngắn trong vòng 10cm mà không cần thực hiện thêm bất kỳ thao tác nào. Năm 2002, Sony và Nhật Bản đồng phát triển NXP Semiconductors. Sau khi Diễn đàn NFC được thành lập vào năm 2004, việc phát triển và thương mại hóa công nghệ đã bắt đầu một cách nghiêm túc. (Nó đã trở nên phổ biến với NFC trên điện thoại thông minh)</a:t>
            </a:r>
            <a:endParaRPr>
              <a:latin typeface="Arial"/>
              <a:ea typeface="Arial"/>
              <a:cs typeface="Arial"/>
              <a:sym typeface="Arial"/>
            </a:endParaRPr>
          </a:p>
        </p:txBody>
      </p:sp>
      <p:sp>
        <p:nvSpPr>
          <p:cNvPr id="4372" name="Google Shape;4372;p18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0" name="Shape 4410"/>
        <p:cNvGrpSpPr/>
        <p:nvPr/>
      </p:nvGrpSpPr>
      <p:grpSpPr>
        <a:xfrm>
          <a:off x="0" y="0"/>
          <a:ext cx="0" cy="0"/>
          <a:chOff x="0" y="0"/>
          <a:chExt cx="0" cy="0"/>
        </a:xfrm>
      </p:grpSpPr>
      <p:sp>
        <p:nvSpPr>
          <p:cNvPr id="4411" name="Google Shape;4411;p18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2" name="Google Shape;4412;p18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rgbClr val="262626"/>
              </a:buClr>
              <a:buSzPts val="1200"/>
              <a:buFont typeface="Arial"/>
              <a:buNone/>
            </a:pPr>
            <a:r>
              <a:rPr lang="en-US">
                <a:solidFill>
                  <a:srgbClr val="262626"/>
                </a:solidFill>
                <a:latin typeface="Arial"/>
                <a:ea typeface="Arial"/>
                <a:cs typeface="Arial"/>
                <a:sym typeface="Arial"/>
              </a:rPr>
              <a:t>Có các chức năng khác có sẵn như sau:</a:t>
            </a:r>
            <a:endParaRPr/>
          </a:p>
          <a:p>
            <a:pPr indent="0" lvl="0" marL="0" rtl="0" algn="just">
              <a:spcBef>
                <a:spcPts val="0"/>
              </a:spcBef>
              <a:spcAft>
                <a:spcPts val="0"/>
              </a:spcAft>
              <a:buClr>
                <a:srgbClr val="262626"/>
              </a:buClr>
              <a:buSzPts val="1200"/>
              <a:buFont typeface="Arial"/>
              <a:buNone/>
            </a:pPr>
            <a:r>
              <a:rPr lang="en-US">
                <a:solidFill>
                  <a:srgbClr val="262626"/>
                </a:solidFill>
                <a:latin typeface="Arial"/>
                <a:ea typeface="Arial"/>
                <a:cs typeface="Arial"/>
                <a:sym typeface="Arial"/>
              </a:rPr>
              <a:t>Cổng kết nối thiết bị với đám mây Internet: Kiến trúc cổng Bluetooth cung cấp khả năng kết nối trực tiếp các thiết bị Bluetooth với đám mây để điều khiển từ xa các thiết bị Internet vạn vật (IoT) mà không cần điện thoại thông minh hoặc máy tính bảng.</a:t>
            </a:r>
            <a:endParaRPr/>
          </a:p>
          <a:p>
            <a:pPr indent="0" lvl="0" marL="0" rtl="0" algn="just">
              <a:spcBef>
                <a:spcPts val="0"/>
              </a:spcBef>
              <a:spcAft>
                <a:spcPts val="0"/>
              </a:spcAft>
              <a:buClr>
                <a:srgbClr val="262626"/>
              </a:buClr>
              <a:buSzPts val="1200"/>
              <a:buFont typeface="Arial"/>
              <a:buNone/>
            </a:pPr>
            <a:r>
              <a:rPr lang="en-US">
                <a:solidFill>
                  <a:srgbClr val="262626"/>
                </a:solidFill>
                <a:latin typeface="Arial"/>
                <a:ea typeface="Arial"/>
                <a:cs typeface="Arial"/>
                <a:sym typeface="Arial"/>
              </a:rPr>
              <a:t>Chỉ cung cấp Năng lượng thấp, Bluetooth 5 tương thích ngược với Bluetooth 4.x (4.0, 4.1, 4.2) và có khả năng phát hiện và ngăn nhiễu ở ranh giới băng thông ISM 2,4 GHz và băng thông LTE xung quanh.</a:t>
            </a:r>
            <a:endParaRPr>
              <a:solidFill>
                <a:srgbClr val="262626"/>
              </a:solidFill>
              <a:latin typeface="Arial"/>
              <a:ea typeface="Arial"/>
              <a:cs typeface="Arial"/>
              <a:sym typeface="Arial"/>
            </a:endParaRPr>
          </a:p>
        </p:txBody>
      </p:sp>
      <p:sp>
        <p:nvSpPr>
          <p:cNvPr id="4413" name="Google Shape;4413;p18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0" name="Shape 4430"/>
        <p:cNvGrpSpPr/>
        <p:nvPr/>
      </p:nvGrpSpPr>
      <p:grpSpPr>
        <a:xfrm>
          <a:off x="0" y="0"/>
          <a:ext cx="0" cy="0"/>
          <a:chOff x="0" y="0"/>
          <a:chExt cx="0" cy="0"/>
        </a:xfrm>
      </p:grpSpPr>
      <p:sp>
        <p:nvSpPr>
          <p:cNvPr id="4431" name="Google Shape;4431;p18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2" name="Google Shape;4432;p18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433" name="Google Shape;4433;p18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4" name="Shape 4444"/>
        <p:cNvGrpSpPr/>
        <p:nvPr/>
      </p:nvGrpSpPr>
      <p:grpSpPr>
        <a:xfrm>
          <a:off x="0" y="0"/>
          <a:ext cx="0" cy="0"/>
          <a:chOff x="0" y="0"/>
          <a:chExt cx="0" cy="0"/>
        </a:xfrm>
      </p:grpSpPr>
      <p:sp>
        <p:nvSpPr>
          <p:cNvPr id="4445" name="Google Shape;4445;p18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6" name="Google Shape;4446;p18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u="sng">
                <a:latin typeface="Arial"/>
                <a:ea typeface="Arial"/>
                <a:cs typeface="Arial"/>
                <a:sym typeface="Arial"/>
              </a:rPr>
              <a:t>UWB có các tính năng sau:</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Công nghệ truyền thông không dây tốc độ cao công suất thấp có thể truyền lên tới 400 ~ 500Mbit mỗi giây</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Cung cấp dữ liệu ở dạng tín hiệu vô tuyến công suất cực thấp với các xung dữ liệu rất ngắn</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Đầu ra cực thấp trong khi sử dụng băng tần siêu rộng</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Dải tần 3.1~4.8㎓, 722~10.2㎓, ngõ ra cho phép -41.3dBm/㎒</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Còn được gọi là đài phát thanh Impulse, miền thời gian, nhà cung cấp dịch vụ miễn phí</a:t>
            </a:r>
            <a:endParaRPr>
              <a:latin typeface="Arial"/>
              <a:ea typeface="Arial"/>
              <a:cs typeface="Arial"/>
              <a:sym typeface="Arial"/>
            </a:endParaRPr>
          </a:p>
        </p:txBody>
      </p:sp>
      <p:sp>
        <p:nvSpPr>
          <p:cNvPr id="4447" name="Google Shape;4447;p18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1" name="Shape 4461"/>
        <p:cNvGrpSpPr/>
        <p:nvPr/>
      </p:nvGrpSpPr>
      <p:grpSpPr>
        <a:xfrm>
          <a:off x="0" y="0"/>
          <a:ext cx="0" cy="0"/>
          <a:chOff x="0" y="0"/>
          <a:chExt cx="0" cy="0"/>
        </a:xfrm>
      </p:grpSpPr>
      <p:sp>
        <p:nvSpPr>
          <p:cNvPr id="4462" name="Google Shape;4462;p18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3" name="Google Shape;4463;p18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lnSpc>
                <a:spcPct val="130000"/>
              </a:lnSpc>
              <a:spcBef>
                <a:spcPts val="0"/>
              </a:spcBef>
              <a:spcAft>
                <a:spcPts val="0"/>
              </a:spcAft>
              <a:buClr>
                <a:schemeClr val="dk1"/>
              </a:buClr>
              <a:buSzPts val="1200"/>
              <a:buFont typeface="Arial"/>
              <a:buNone/>
            </a:pPr>
            <a:r>
              <a:rPr lang="en-US" sz="1200">
                <a:latin typeface="Arial"/>
                <a:ea typeface="Arial"/>
                <a:cs typeface="Arial"/>
                <a:sym typeface="Arial"/>
              </a:rPr>
              <a:t>Năm 2000, một tiêu chuẩn cho các mạng nhỏ, công suất thấp, chi phí thấp đã được đề xuất cho nhóm làm việc IEEE 802.15 cho các lớp liên kết vật lý và dữ liệu. Motorola, Honeywell, v.v., tập trung vào phát triển công nghệ từ năm 1998 và Liên minh ZigBee được thành lập năm 2002. Tiêu chuẩn ZigBee 1.0 hoàn thành năm 2005 (IEEE802.15.4-2006)</a:t>
            </a:r>
            <a:endParaRPr>
              <a:latin typeface="Arial"/>
              <a:ea typeface="Arial"/>
              <a:cs typeface="Arial"/>
              <a:sym typeface="Arial"/>
            </a:endParaRPr>
          </a:p>
        </p:txBody>
      </p:sp>
      <p:sp>
        <p:nvSpPr>
          <p:cNvPr id="4464" name="Google Shape;4464;p18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7" name="Shape 4477"/>
        <p:cNvGrpSpPr/>
        <p:nvPr/>
      </p:nvGrpSpPr>
      <p:grpSpPr>
        <a:xfrm>
          <a:off x="0" y="0"/>
          <a:ext cx="0" cy="0"/>
          <a:chOff x="0" y="0"/>
          <a:chExt cx="0" cy="0"/>
        </a:xfrm>
      </p:grpSpPr>
      <p:sp>
        <p:nvSpPr>
          <p:cNvPr id="4478" name="Google Shape;4478;p18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9" name="Google Shape;4479;p18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ZigBee được xây dựng trên lớp Vật lý (PHY) và lớp phụ Kiểm soát truy cập trung bình (MAC) được xác định trong tiêu chuẩn IEEE 802.15.4. Các lớp này xử lý các hoạt động mạng cấp thấp như đánh địa chỉ và truyền/nhận tin nhắn.</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Đặc tả ZigBee xác định lớp Mạng (NWK) và khung cho lớp ứng dụng (APL). Lớp Mạng đảm nhiệm cấu trúc mạng, định tuyến và bảo mật. Khung lớp ứng dụng bao gồm lớp con Hỗ trợ ứng dụng (APS), các đối tượng thiết bị ZigBee (ZDO) và các ứng dụng do người dùng xác định cung cấp cho thiết bị chức năng cụ thể của nó.</a:t>
            </a:r>
            <a:endParaRPr>
              <a:latin typeface="Arial"/>
              <a:ea typeface="Arial"/>
              <a:cs typeface="Arial"/>
              <a:sym typeface="Arial"/>
            </a:endParaRPr>
          </a:p>
        </p:txBody>
      </p:sp>
      <p:sp>
        <p:nvSpPr>
          <p:cNvPr id="4480" name="Google Shape;4480;p18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8" name="Shape 4508"/>
        <p:cNvGrpSpPr/>
        <p:nvPr/>
      </p:nvGrpSpPr>
      <p:grpSpPr>
        <a:xfrm>
          <a:off x="0" y="0"/>
          <a:ext cx="0" cy="0"/>
          <a:chOff x="0" y="0"/>
          <a:chExt cx="0" cy="0"/>
        </a:xfrm>
      </p:grpSpPr>
      <p:sp>
        <p:nvSpPr>
          <p:cNvPr id="4509" name="Google Shape;4509;p18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0" name="Google Shape;4510;p18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511" name="Google Shape;4511;p18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62" name="Google Shape;462;p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p1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5" name="Google Shape;4525;p19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u="sng">
                <a:latin typeface="Arial"/>
                <a:ea typeface="Arial"/>
                <a:cs typeface="Arial"/>
                <a:sym typeface="Arial"/>
              </a:rPr>
              <a:t>cấu trúc liên kết sao</a:t>
            </a:r>
            <a:endParaRPr/>
          </a:p>
          <a:p>
            <a:pPr indent="0" lvl="0" marL="0" rtl="0" algn="l">
              <a:spcBef>
                <a:spcPts val="0"/>
              </a:spcBef>
              <a:spcAft>
                <a:spcPts val="0"/>
              </a:spcAft>
              <a:buNone/>
            </a:pPr>
            <a:r>
              <a:rPr lang="en-US" u="none">
                <a:latin typeface="Arial"/>
                <a:ea typeface="Arial"/>
                <a:cs typeface="Arial"/>
                <a:sym typeface="Arial"/>
              </a:rPr>
              <a:t>Trong cấu trúc liên kết này, thiết bị đầu cuối chỉ giao tiếp với bộ điều phối. Mọi trao đổi gói giữa các thiết bị đầu cuối phải thông qua bộ điều phối. Nhược điểm của cấu trúc liên kết này là hoạt động của mạng phụ thuộc vào bộ điều phối của mạng và vì tất cả các gói giữa các thiết bị phải đi qua bộ điều phối, bộ điều phối có thể bị tắc nghẽn. Ngoài ra, không có đường dẫn thay thế từ nguồn đến đích. Ưu điểm của cấu trúc liên kết hình sao là nó đơn giản và các gói đi qua tối đa hai bước nhảy để đến đích.</a:t>
            </a:r>
            <a:endParaRPr/>
          </a:p>
          <a:p>
            <a:pPr indent="0" lvl="0" marL="0" rtl="0" algn="l">
              <a:spcBef>
                <a:spcPts val="0"/>
              </a:spcBef>
              <a:spcAft>
                <a:spcPts val="0"/>
              </a:spcAft>
              <a:buNone/>
            </a:pPr>
            <a:r>
              <a:t/>
            </a:r>
            <a:endParaRPr u="none">
              <a:latin typeface="Arial"/>
              <a:ea typeface="Arial"/>
              <a:cs typeface="Arial"/>
              <a:sym typeface="Arial"/>
            </a:endParaRPr>
          </a:p>
          <a:p>
            <a:pPr indent="0" lvl="0" marL="0" rtl="0" algn="l">
              <a:spcBef>
                <a:spcPts val="0"/>
              </a:spcBef>
              <a:spcAft>
                <a:spcPts val="0"/>
              </a:spcAft>
              <a:buNone/>
            </a:pPr>
            <a:r>
              <a:rPr lang="en-US" u="sng">
                <a:latin typeface="Arial"/>
                <a:ea typeface="Arial"/>
                <a:cs typeface="Arial"/>
                <a:sym typeface="Arial"/>
              </a:rPr>
              <a:t>Cấu trúc liên kết cây cụm</a:t>
            </a:r>
            <a:endParaRPr/>
          </a:p>
          <a:p>
            <a:pPr indent="0" lvl="0" marL="0" rtl="0" algn="l">
              <a:spcBef>
                <a:spcPts val="0"/>
              </a:spcBef>
              <a:spcAft>
                <a:spcPts val="0"/>
              </a:spcAft>
              <a:buNone/>
            </a:pPr>
            <a:r>
              <a:rPr lang="en-US" u="none">
                <a:latin typeface="Arial"/>
                <a:ea typeface="Arial"/>
                <a:cs typeface="Arial"/>
                <a:sym typeface="Arial"/>
              </a:rPr>
              <a:t>Một cấu trúc liên kết cây cụm là một trường hợp đặc biệt của cấu trúc liên kết cây trong đó cha và con của nó được gọi là một cụm, như thể hiện trong Hình. Mỗi cụm được xác định bởi một ID cụm. ZigBee không hỗ trợ cấu trúc liên kết cây cụm, nhưng IEEE 802.15.4 hỗ trợ nó.</a:t>
            </a:r>
            <a:endParaRPr/>
          </a:p>
          <a:p>
            <a:pPr indent="0" lvl="0" marL="0" rtl="0" algn="l">
              <a:spcBef>
                <a:spcPts val="0"/>
              </a:spcBef>
              <a:spcAft>
                <a:spcPts val="0"/>
              </a:spcAft>
              <a:buNone/>
            </a:pPr>
            <a:r>
              <a:t/>
            </a:r>
            <a:endParaRPr u="none">
              <a:latin typeface="Arial"/>
              <a:ea typeface="Arial"/>
              <a:cs typeface="Arial"/>
              <a:sym typeface="Arial"/>
            </a:endParaRPr>
          </a:p>
          <a:p>
            <a:pPr indent="0" lvl="0" marL="0" rtl="0" algn="l">
              <a:spcBef>
                <a:spcPts val="0"/>
              </a:spcBef>
              <a:spcAft>
                <a:spcPts val="0"/>
              </a:spcAft>
              <a:buNone/>
            </a:pPr>
            <a:r>
              <a:rPr lang="en-US" u="sng">
                <a:latin typeface="Arial"/>
                <a:ea typeface="Arial"/>
                <a:cs typeface="Arial"/>
                <a:sym typeface="Arial"/>
              </a:rPr>
              <a:t>cấu trúc liên kết lưới</a:t>
            </a:r>
            <a:endParaRPr/>
          </a:p>
          <a:p>
            <a:pPr indent="0" lvl="0" marL="0" rtl="0" algn="l">
              <a:spcBef>
                <a:spcPts val="0"/>
              </a:spcBef>
              <a:spcAft>
                <a:spcPts val="0"/>
              </a:spcAft>
              <a:buNone/>
            </a:pPr>
            <a:r>
              <a:rPr lang="en-US" u="none">
                <a:latin typeface="Arial"/>
                <a:ea typeface="Arial"/>
                <a:cs typeface="Arial"/>
                <a:sym typeface="Arial"/>
              </a:rPr>
              <a:t>Cấu trúc liên kết dạng lưới, còn được gọi là mạng ngang hàng, bao gồm một bộ điều phối, một số bộ định tuyến và thiết bị đầu cuối, như thể hiện trong Hình.</a:t>
            </a:r>
            <a:endParaRPr u="none">
              <a:latin typeface="Arial"/>
              <a:ea typeface="Arial"/>
              <a:cs typeface="Arial"/>
              <a:sym typeface="Arial"/>
            </a:endParaRPr>
          </a:p>
        </p:txBody>
      </p:sp>
      <p:sp>
        <p:nvSpPr>
          <p:cNvPr id="4526" name="Google Shape;4526;p19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5" name="Shape 4605"/>
        <p:cNvGrpSpPr/>
        <p:nvPr/>
      </p:nvGrpSpPr>
      <p:grpSpPr>
        <a:xfrm>
          <a:off x="0" y="0"/>
          <a:ext cx="0" cy="0"/>
          <a:chOff x="0" y="0"/>
          <a:chExt cx="0" cy="0"/>
        </a:xfrm>
      </p:grpSpPr>
      <p:sp>
        <p:nvSpPr>
          <p:cNvPr id="4606" name="Google Shape;4606;p19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7" name="Google Shape;4607;p19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608" name="Google Shape;4608;p19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8" name="Shape 4618"/>
        <p:cNvGrpSpPr/>
        <p:nvPr/>
      </p:nvGrpSpPr>
      <p:grpSpPr>
        <a:xfrm>
          <a:off x="0" y="0"/>
          <a:ext cx="0" cy="0"/>
          <a:chOff x="0" y="0"/>
          <a:chExt cx="0" cy="0"/>
        </a:xfrm>
      </p:grpSpPr>
      <p:sp>
        <p:nvSpPr>
          <p:cNvPr id="4619" name="Google Shape;4619;p19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0" name="Google Shape;4620;p19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Lớp mạng được yêu cầu cung cấp chức năng để đảm bảo hoạt động chính xác của MAC IEEE 802.15.4 và cung cấp giao diện dịch vụ phù hợp cho lớp ứng dụng. Để giao tiếp với lớp ứng dụng, lớp mạng về mặt khái niệm bao gồm hai thực thể dịch vụ cung cấp các chức năng cần thiết. Các thực thể dịch vụ này là dịch vụ dữ liệu và dịch vụ quản lý. NLDE(thực thể dữ liệu lớp mạng) cung cấp dịch vụ truyền dữ liệu qua SAP được liên kết của nó, NLDE-SAP và NLME(thực thể quản lý lớp mạng) cung cấp dịch vụ quản lý thông qua SAP được liên kết của nó, NLME-SAP. NLME sử dụng NLDE để đạt được một số nhiệm vụ quản lý của nó và nó cũng duy trì cơ sở dữ liệu về các đối tượng được quản lý được gọi là NIB.</a:t>
            </a:r>
            <a:endParaRPr>
              <a:latin typeface="Arial"/>
              <a:ea typeface="Arial"/>
              <a:cs typeface="Arial"/>
              <a:sym typeface="Arial"/>
            </a:endParaRPr>
          </a:p>
        </p:txBody>
      </p:sp>
      <p:sp>
        <p:nvSpPr>
          <p:cNvPr id="4621" name="Google Shape;4621;p19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5" name="Shape 4645"/>
        <p:cNvGrpSpPr/>
        <p:nvPr/>
      </p:nvGrpSpPr>
      <p:grpSpPr>
        <a:xfrm>
          <a:off x="0" y="0"/>
          <a:ext cx="0" cy="0"/>
          <a:chOff x="0" y="0"/>
          <a:chExt cx="0" cy="0"/>
        </a:xfrm>
      </p:grpSpPr>
      <p:sp>
        <p:nvSpPr>
          <p:cNvPr id="4646" name="Google Shape;4646;p19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7" name="Google Shape;4647;p19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NLDE (thực thể dữ liệu lớp mạng) cung cấp dịch vụ truyền dữ liệu qua SAP được liên kết của nó, NLDE-SAP và NLME (thực thể quản lý lớp mạng) cung cấp dịch vụ quản lý thông qua SAP được liên kết của nó, NLME-SAP. NLME sử dụng NLDE để đạt được một số nhiệm vụ quản lý của nó và nó cũng duy trì cơ sở dữ liệu về các đối tượng được quản lý được gọi là NIB.</a:t>
            </a:r>
            <a:endParaRPr>
              <a:latin typeface="Arial"/>
              <a:ea typeface="Arial"/>
              <a:cs typeface="Arial"/>
              <a:sym typeface="Arial"/>
            </a:endParaRPr>
          </a:p>
        </p:txBody>
      </p:sp>
      <p:sp>
        <p:nvSpPr>
          <p:cNvPr id="4648" name="Google Shape;4648;p19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9" name="Shape 4659"/>
        <p:cNvGrpSpPr/>
        <p:nvPr/>
      </p:nvGrpSpPr>
      <p:grpSpPr>
        <a:xfrm>
          <a:off x="0" y="0"/>
          <a:ext cx="0" cy="0"/>
          <a:chOff x="0" y="0"/>
          <a:chExt cx="0" cy="0"/>
        </a:xfrm>
      </p:grpSpPr>
      <p:sp>
        <p:nvSpPr>
          <p:cNvPr id="4660" name="Google Shape;4660;p19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1" name="Google Shape;4661;p19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None/>
            </a:pPr>
            <a:r>
              <a:rPr lang="en-US" sz="1200" u="sng">
                <a:solidFill>
                  <a:srgbClr val="000000"/>
                </a:solidFill>
                <a:latin typeface="Arial"/>
                <a:ea typeface="Arial"/>
                <a:cs typeface="Arial"/>
                <a:sym typeface="Arial"/>
              </a:rPr>
              <a:t>Cấu trúc khung NPDU chung</a:t>
            </a:r>
            <a:endParaRPr/>
          </a:p>
          <a:p>
            <a:pPr indent="0" lvl="0" marL="0" marR="0" rtl="0" algn="l">
              <a:lnSpc>
                <a:spcPct val="100000"/>
              </a:lnSpc>
              <a:spcBef>
                <a:spcPts val="0"/>
              </a:spcBef>
              <a:spcAft>
                <a:spcPts val="0"/>
              </a:spcAft>
              <a:buNone/>
            </a:pPr>
            <a:r>
              <a:rPr lang="en-US" sz="1200" u="none">
                <a:solidFill>
                  <a:srgbClr val="000000"/>
                </a:solidFill>
                <a:latin typeface="Arial"/>
                <a:ea typeface="Arial"/>
                <a:cs typeface="Arial"/>
                <a:sym typeface="Arial"/>
              </a:rPr>
              <a:t>Định dạng khung NWK bao gồm tiêu đề NWK và tải trọng NWK. Các trường của tiêu đề NWK xuất hiện theo một thứ tự cố định, tuy nhiên, các trường địa chỉ và thứ tự có thể không được bao gồm trong tất cả các khung.</a:t>
            </a:r>
            <a:endParaRPr/>
          </a:p>
          <a:p>
            <a:pPr indent="0" lvl="0" marL="0" marR="0" rtl="0" algn="l">
              <a:lnSpc>
                <a:spcPct val="100000"/>
              </a:lnSpc>
              <a:spcBef>
                <a:spcPts val="0"/>
              </a:spcBef>
              <a:spcAft>
                <a:spcPts val="0"/>
              </a:spcAft>
              <a:buNone/>
            </a:pPr>
            <a:r>
              <a:t/>
            </a:r>
            <a:endParaRPr sz="1200" u="non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en-US" sz="1200" u="sng">
                <a:solidFill>
                  <a:srgbClr val="000000"/>
                </a:solidFill>
                <a:latin typeface="Arial"/>
                <a:ea typeface="Arial"/>
                <a:cs typeface="Arial"/>
                <a:sym typeface="Arial"/>
              </a:rPr>
              <a:t>Trường điều khiển khung</a:t>
            </a:r>
            <a:endParaRPr/>
          </a:p>
          <a:p>
            <a:pPr indent="0" lvl="0" marL="0" marR="0" rtl="0" algn="l">
              <a:lnSpc>
                <a:spcPct val="100000"/>
              </a:lnSpc>
              <a:spcBef>
                <a:spcPts val="0"/>
              </a:spcBef>
              <a:spcAft>
                <a:spcPts val="0"/>
              </a:spcAft>
              <a:buNone/>
            </a:pPr>
            <a:r>
              <a:rPr lang="en-US" sz="1200" u="none">
                <a:solidFill>
                  <a:srgbClr val="000000"/>
                </a:solidFill>
                <a:latin typeface="Arial"/>
                <a:ea typeface="Arial"/>
                <a:cs typeface="Arial"/>
                <a:sym typeface="Arial"/>
              </a:rPr>
              <a:t>Trường điều khiển khung có độ dài 16 bit và chứa thông tin xác định loại khung, trường đánh địa chỉ và trình tự và các cờ điều khiển khác.</a:t>
            </a:r>
            <a:endParaRPr u="none">
              <a:latin typeface="Arial"/>
              <a:ea typeface="Arial"/>
              <a:cs typeface="Arial"/>
              <a:sym typeface="Arial"/>
            </a:endParaRPr>
          </a:p>
        </p:txBody>
      </p:sp>
      <p:sp>
        <p:nvSpPr>
          <p:cNvPr id="4662" name="Google Shape;4662;p19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5" name="Shape 4675"/>
        <p:cNvGrpSpPr/>
        <p:nvPr/>
      </p:nvGrpSpPr>
      <p:grpSpPr>
        <a:xfrm>
          <a:off x="0" y="0"/>
          <a:ext cx="0" cy="0"/>
          <a:chOff x="0" y="0"/>
          <a:chExt cx="0" cy="0"/>
        </a:xfrm>
      </p:grpSpPr>
      <p:sp>
        <p:nvSpPr>
          <p:cNvPr id="4676" name="Google Shape;4676;p19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7" name="Google Shape;4677;p19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678" name="Google Shape;4678;p19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3" name="Shape 4693"/>
        <p:cNvGrpSpPr/>
        <p:nvPr/>
      </p:nvGrpSpPr>
      <p:grpSpPr>
        <a:xfrm>
          <a:off x="0" y="0"/>
          <a:ext cx="0" cy="0"/>
          <a:chOff x="0" y="0"/>
          <a:chExt cx="0" cy="0"/>
        </a:xfrm>
      </p:grpSpPr>
      <p:sp>
        <p:nvSpPr>
          <p:cNvPr id="4694" name="Google Shape;4694;p19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5" name="Google Shape;4695;p19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696" name="Google Shape;4696;p19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9" name="Shape 4719"/>
        <p:cNvGrpSpPr/>
        <p:nvPr/>
      </p:nvGrpSpPr>
      <p:grpSpPr>
        <a:xfrm>
          <a:off x="0" y="0"/>
          <a:ext cx="0" cy="0"/>
          <a:chOff x="0" y="0"/>
          <a:chExt cx="0" cy="0"/>
        </a:xfrm>
      </p:grpSpPr>
      <p:sp>
        <p:nvSpPr>
          <p:cNvPr id="4720" name="Google Shape;4720;p19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1" name="Google Shape;4721;p19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722" name="Google Shape;4722;p19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9" name="Shape 4729"/>
        <p:cNvGrpSpPr/>
        <p:nvPr/>
      </p:nvGrpSpPr>
      <p:grpSpPr>
        <a:xfrm>
          <a:off x="0" y="0"/>
          <a:ext cx="0" cy="0"/>
          <a:chOff x="0" y="0"/>
          <a:chExt cx="0" cy="0"/>
        </a:xfrm>
      </p:grpSpPr>
      <p:sp>
        <p:nvSpPr>
          <p:cNvPr id="4730" name="Google Shape;4730;p19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1" name="Google Shape;4731;p19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sz="1200">
                <a:latin typeface="Arial"/>
                <a:ea typeface="Arial"/>
                <a:cs typeface="Arial"/>
                <a:sym typeface="Arial"/>
              </a:rPr>
              <a:t>Không bị nhiễu so với công nghệ truyền thông dựa trên tần số 2,4 ㎓ bị tắc nghẽn</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Tốc độ truyền 9600bps ~ 100Kbps</a:t>
            </a:r>
            <a:endParaRPr>
              <a:latin typeface="Arial"/>
              <a:ea typeface="Arial"/>
              <a:cs typeface="Arial"/>
              <a:sym typeface="Arial"/>
            </a:endParaRPr>
          </a:p>
        </p:txBody>
      </p:sp>
      <p:sp>
        <p:nvSpPr>
          <p:cNvPr id="4732" name="Google Shape;4732;p19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8" name="Shape 4768"/>
        <p:cNvGrpSpPr/>
        <p:nvPr/>
      </p:nvGrpSpPr>
      <p:grpSpPr>
        <a:xfrm>
          <a:off x="0" y="0"/>
          <a:ext cx="0" cy="0"/>
          <a:chOff x="0" y="0"/>
          <a:chExt cx="0" cy="0"/>
        </a:xfrm>
      </p:grpSpPr>
      <p:sp>
        <p:nvSpPr>
          <p:cNvPr id="4769" name="Google Shape;4769;p19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0" name="Google Shape;4770;p19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WirelessHART là công nghệ mạng cảm biến không dây dựa trên Giao thức đầu dò từ xa có thể định địa chỉ đường cao tốc (HART). Được phát triển như một tiêu chuẩn không dây có thể tương tác với nhiều nhà cung cấp, WirelessHART được xác định cho các yêu cầu của mạng thiết bị trường xử lý.</a:t>
            </a:r>
            <a:endParaRPr>
              <a:latin typeface="Arial"/>
              <a:ea typeface="Arial"/>
              <a:cs typeface="Arial"/>
              <a:sym typeface="Arial"/>
            </a:endParaRPr>
          </a:p>
        </p:txBody>
      </p:sp>
      <p:sp>
        <p:nvSpPr>
          <p:cNvPr id="4771" name="Google Shape;4771;p19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20:notes"/>
          <p:cNvSpPr txBox="1"/>
          <p:nvPr>
            <p:ph idx="1" type="body"/>
          </p:nvPr>
        </p:nvSpPr>
        <p:spPr>
          <a:xfrm>
            <a:off x="710407" y="5287169"/>
            <a:ext cx="5683250" cy="4548394"/>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None/>
            </a:pPr>
            <a:r>
              <a:rPr b="1" i="0" lang="en-US" sz="1100">
                <a:solidFill>
                  <a:schemeClr val="dk1"/>
                </a:solidFill>
                <a:latin typeface="Arial"/>
                <a:ea typeface="Arial"/>
                <a:cs typeface="Arial"/>
                <a:sym typeface="Arial"/>
              </a:rPr>
              <a:t>Thu nhỏ</a:t>
            </a:r>
            <a:endParaRPr/>
          </a:p>
          <a:p>
            <a:pPr indent="0" lvl="0" marL="0" marR="0" rtl="0" algn="l">
              <a:lnSpc>
                <a:spcPct val="100000"/>
              </a:lnSpc>
              <a:spcBef>
                <a:spcPts val="0"/>
              </a:spcBef>
              <a:spcAft>
                <a:spcPts val="0"/>
              </a:spcAft>
              <a:buNone/>
            </a:pPr>
            <a:r>
              <a:rPr b="0" i="0" lang="en-US" sz="1100">
                <a:solidFill>
                  <a:schemeClr val="dk1"/>
                </a:solidFill>
                <a:latin typeface="Arial"/>
                <a:ea typeface="Arial"/>
                <a:cs typeface="Arial"/>
                <a:sym typeface="Arial"/>
              </a:rPr>
              <a:t>Những tiến bộ trong công nghệ bán dẫn như MEMS và Công nghệ nano đã làm giảm đáng kể kích thước của các thành phần được sử dụng trong thiết bị điện tử.</a:t>
            </a:r>
            <a:endParaRPr/>
          </a:p>
          <a:p>
            <a:pPr indent="0" lvl="0" marL="0" marR="0" rtl="0" algn="l">
              <a:lnSpc>
                <a:spcPct val="100000"/>
              </a:lnSpc>
              <a:spcBef>
                <a:spcPts val="0"/>
              </a:spcBef>
              <a:spcAft>
                <a:spcPts val="0"/>
              </a:spcAft>
              <a:buNone/>
            </a:pPr>
            <a:r>
              <a:rPr b="0" i="0" lang="en-US" sz="1100">
                <a:solidFill>
                  <a:schemeClr val="dk1"/>
                </a:solidFill>
                <a:latin typeface="Arial"/>
                <a:ea typeface="Arial"/>
                <a:cs typeface="Arial"/>
                <a:sym typeface="Arial"/>
              </a:rPr>
              <a:t>Ngoài việc thu nhỏ, tiêu thụ điện năng thấp và giá thấp do sản xuất hàng loạt cũng có ảnh hưởng</a:t>
            </a:r>
            <a:endParaRPr/>
          </a:p>
          <a:p>
            <a:pPr indent="0" lvl="0" marL="0" marR="0" rtl="0" algn="l">
              <a:lnSpc>
                <a:spcPct val="100000"/>
              </a:lnSpc>
              <a:spcBef>
                <a:spcPts val="0"/>
              </a:spcBef>
              <a:spcAft>
                <a:spcPts val="0"/>
              </a:spcAft>
              <a:buNone/>
            </a:pPr>
            <a:r>
              <a:t/>
            </a:r>
            <a:endParaRPr b="0" i="0" sz="11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100">
                <a:solidFill>
                  <a:schemeClr val="dk1"/>
                </a:solidFill>
                <a:latin typeface="Arial"/>
                <a:ea typeface="Arial"/>
                <a:cs typeface="Arial"/>
                <a:sym typeface="Arial"/>
              </a:rPr>
              <a:t>Năng lượng thấp</a:t>
            </a:r>
            <a:endParaRPr/>
          </a:p>
          <a:p>
            <a:pPr indent="0" lvl="0" marL="0" marR="0" rtl="0" algn="l">
              <a:lnSpc>
                <a:spcPct val="100000"/>
              </a:lnSpc>
              <a:spcBef>
                <a:spcPts val="0"/>
              </a:spcBef>
              <a:spcAft>
                <a:spcPts val="0"/>
              </a:spcAft>
              <a:buNone/>
            </a:pPr>
            <a:r>
              <a:rPr b="0" i="0" lang="en-US" sz="1100">
                <a:solidFill>
                  <a:schemeClr val="dk1"/>
                </a:solidFill>
                <a:latin typeface="Arial"/>
                <a:ea typeface="Arial"/>
                <a:cs typeface="Arial"/>
                <a:sym typeface="Arial"/>
              </a:rPr>
              <a:t>Các thiết bị phụ kiện khác nhau sử dụng công nghệ Bluetooth Low Energy (BLE) để giảm thiểu mức tiêu thụ điện năng.</a:t>
            </a:r>
            <a:endParaRPr/>
          </a:p>
          <a:p>
            <a:pPr indent="0" lvl="0" marL="0" marR="0" rtl="0" algn="l">
              <a:lnSpc>
                <a:spcPct val="100000"/>
              </a:lnSpc>
              <a:spcBef>
                <a:spcPts val="0"/>
              </a:spcBef>
              <a:spcAft>
                <a:spcPts val="0"/>
              </a:spcAft>
              <a:buNone/>
            </a:pPr>
            <a:r>
              <a:rPr b="0" i="0" lang="en-US" sz="1100">
                <a:solidFill>
                  <a:schemeClr val="dk1"/>
                </a:solidFill>
                <a:latin typeface="Arial"/>
                <a:ea typeface="Arial"/>
                <a:cs typeface="Arial"/>
                <a:sym typeface="Arial"/>
              </a:rPr>
              <a:t>BLE áp dụng phương thức giao tiếp một chiều, giúp tăng thời gian truyền gói và giảm công suất truyền tối đa. Hơn nữa, nó thực sự tiêu thụ khoảng một phần trăm năng lượng của Wi-Fi.</a:t>
            </a:r>
            <a:endParaRPr/>
          </a:p>
          <a:p>
            <a:pPr indent="0" lvl="0" marL="0" marR="0" rtl="0" algn="l">
              <a:lnSpc>
                <a:spcPct val="100000"/>
              </a:lnSpc>
              <a:spcBef>
                <a:spcPts val="0"/>
              </a:spcBef>
              <a:spcAft>
                <a:spcPts val="0"/>
              </a:spcAft>
              <a:buNone/>
            </a:pPr>
            <a:r>
              <a:t/>
            </a:r>
            <a:endParaRPr b="0" i="0" sz="11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100">
                <a:solidFill>
                  <a:schemeClr val="dk1"/>
                </a:solidFill>
                <a:latin typeface="Arial"/>
                <a:ea typeface="Arial"/>
                <a:cs typeface="Arial"/>
                <a:sym typeface="Arial"/>
              </a:rPr>
              <a:t>Giá thành thấp</a:t>
            </a:r>
            <a:endParaRPr/>
          </a:p>
          <a:p>
            <a:pPr indent="0" lvl="0" marL="0" marR="0" rtl="0" algn="l">
              <a:lnSpc>
                <a:spcPct val="100000"/>
              </a:lnSpc>
              <a:spcBef>
                <a:spcPts val="0"/>
              </a:spcBef>
              <a:spcAft>
                <a:spcPts val="0"/>
              </a:spcAft>
              <a:buNone/>
            </a:pPr>
            <a:r>
              <a:rPr b="0" i="0" lang="en-US" sz="1100">
                <a:solidFill>
                  <a:schemeClr val="dk1"/>
                </a:solidFill>
                <a:latin typeface="Arial"/>
                <a:ea typeface="Arial"/>
                <a:cs typeface="Arial"/>
                <a:sym typeface="Arial"/>
              </a:rPr>
              <a:t>Tính đến tháng 4 năm 2013, giá thẻ RFID đã giảm 40% trong 18 tháng qua và MEMS đã giảm 80-90% trong 5 năm qua. Giá trung bình của mỗi cảm biến đã giảm từ 1,3 đô la năm 2004 xuống còn 0,6 đô la vào năm 2014 và chi phí internet ở tốc độ 1Gbps đã giảm xuống 1/40 so với 10 năm trước.</a:t>
            </a:r>
            <a:endParaRPr/>
          </a:p>
          <a:p>
            <a:pPr indent="0" lvl="0" marL="0" marR="0" rtl="0" algn="l">
              <a:lnSpc>
                <a:spcPct val="100000"/>
              </a:lnSpc>
              <a:spcBef>
                <a:spcPts val="0"/>
              </a:spcBef>
              <a:spcAft>
                <a:spcPts val="0"/>
              </a:spcAft>
              <a:buNone/>
            </a:pPr>
            <a:r>
              <a:t/>
            </a:r>
            <a:endParaRPr b="0" i="0" sz="11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100">
                <a:solidFill>
                  <a:schemeClr val="dk1"/>
                </a:solidFill>
                <a:latin typeface="Arial"/>
                <a:ea typeface="Arial"/>
                <a:cs typeface="Arial"/>
                <a:sym typeface="Arial"/>
              </a:rPr>
              <a:t>Tiêu chuẩn hóa</a:t>
            </a:r>
            <a:endParaRPr/>
          </a:p>
          <a:p>
            <a:pPr indent="0" lvl="0" marL="0" marR="0" rtl="0" algn="l">
              <a:lnSpc>
                <a:spcPct val="100000"/>
              </a:lnSpc>
              <a:spcBef>
                <a:spcPts val="0"/>
              </a:spcBef>
              <a:spcAft>
                <a:spcPts val="0"/>
              </a:spcAft>
              <a:buNone/>
            </a:pPr>
            <a:r>
              <a:rPr b="0" i="0" lang="en-US" sz="1100">
                <a:solidFill>
                  <a:schemeClr val="dk1"/>
                </a:solidFill>
                <a:latin typeface="Arial"/>
                <a:ea typeface="Arial"/>
                <a:cs typeface="Arial"/>
                <a:sym typeface="Arial"/>
              </a:rPr>
              <a:t>Các chipset giao tiếp cũng được tiêu chuẩn hóa bằng cách sử dụng các phương pháp giao tiếp không dây được tiêu chuẩn hóa hoặc giao diện tiêu chuẩn mở và được mô đun hóa để trao đổi dữ liệu với các thiết bị khác.</a:t>
            </a:r>
            <a:endParaRPr/>
          </a:p>
          <a:p>
            <a:pPr indent="0" lvl="0" marL="0" marR="0" rtl="0" algn="l">
              <a:lnSpc>
                <a:spcPct val="100000"/>
              </a:lnSpc>
              <a:spcBef>
                <a:spcPts val="0"/>
              </a:spcBef>
              <a:spcAft>
                <a:spcPts val="0"/>
              </a:spcAft>
              <a:buNone/>
            </a:pPr>
            <a:r>
              <a:rPr b="0" i="0" lang="en-US" sz="1100">
                <a:solidFill>
                  <a:schemeClr val="dk1"/>
                </a:solidFill>
                <a:latin typeface="Arial"/>
                <a:ea typeface="Arial"/>
                <a:cs typeface="Arial"/>
                <a:sym typeface="Arial"/>
              </a:rPr>
              <a:t>Bất kỳ ai cũng có thể dễ dàng tạo thiết bị mới và kết nối chúng với các thiết bị khác thông qua API tiêu chuẩn do nền tảng IoT cung cấp.</a:t>
            </a:r>
            <a:endParaRPr b="0" i="0" sz="1100">
              <a:solidFill>
                <a:schemeClr val="dk1"/>
              </a:solidFill>
              <a:latin typeface="Arial"/>
              <a:ea typeface="Arial"/>
              <a:cs typeface="Arial"/>
              <a:sym typeface="Arial"/>
            </a:endParaRPr>
          </a:p>
        </p:txBody>
      </p:sp>
      <p:sp>
        <p:nvSpPr>
          <p:cNvPr id="470" name="Google Shape;470;p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1" name="Shape 4801"/>
        <p:cNvGrpSpPr/>
        <p:nvPr/>
      </p:nvGrpSpPr>
      <p:grpSpPr>
        <a:xfrm>
          <a:off x="0" y="0"/>
          <a:ext cx="0" cy="0"/>
          <a:chOff x="0" y="0"/>
          <a:chExt cx="0" cy="0"/>
        </a:xfrm>
      </p:grpSpPr>
      <p:sp>
        <p:nvSpPr>
          <p:cNvPr id="4802" name="Google Shape;4802;p20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3" name="Google Shape;4803;p20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ISA100.11a là một tiêu chuẩn công nghệ mạng không dây được phát triển bởi Hiệp hội Tự động hóa Quốc tế (ISA). Mô tả chính thức là "Hệ thống không dây cho tự động hóa công nghiệp: Điều khiển quy trình và các ứng dụng liên quan".</a:t>
            </a:r>
            <a:endParaRPr>
              <a:latin typeface="Arial"/>
              <a:ea typeface="Arial"/>
              <a:cs typeface="Arial"/>
              <a:sym typeface="Arial"/>
            </a:endParaRPr>
          </a:p>
        </p:txBody>
      </p:sp>
      <p:sp>
        <p:nvSpPr>
          <p:cNvPr id="4804" name="Google Shape;4804;p20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4" name="Shape 4824"/>
        <p:cNvGrpSpPr/>
        <p:nvPr/>
      </p:nvGrpSpPr>
      <p:grpSpPr>
        <a:xfrm>
          <a:off x="0" y="0"/>
          <a:ext cx="0" cy="0"/>
          <a:chOff x="0" y="0"/>
          <a:chExt cx="0" cy="0"/>
        </a:xfrm>
      </p:grpSpPr>
      <p:sp>
        <p:nvSpPr>
          <p:cNvPr id="4825" name="Google Shape;4825;p20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6" name="Google Shape;4826;p20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Cả hai thông số kỹ thuật cũng sử dụng các chức năng định tuyến đồ thị, định tuyến nguồn, bảo mật và quản lý mạng tập trung tương tự. Mặc dù cả hai tiêu chuẩn đều có nhiều điểm tương đồng nhưng chúng cũng chứa đựng những điểm khác biệt.</a:t>
            </a:r>
            <a:endParaRPr/>
          </a:p>
          <a:p>
            <a:pPr indent="0" lvl="0" marL="0" rtl="0" algn="l">
              <a:spcBef>
                <a:spcPts val="0"/>
              </a:spcBef>
              <a:spcAft>
                <a:spcPts val="0"/>
              </a:spcAft>
              <a:buNone/>
            </a:pPr>
            <a:r>
              <a:rPr lang="en-US">
                <a:latin typeface="Arial"/>
                <a:ea typeface="Arial"/>
                <a:cs typeface="Arial"/>
                <a:sym typeface="Arial"/>
              </a:rPr>
              <a:t>Những điểm khác biệt khác bao gồm các khe thời gian có thể định cấu hình (ISA100.11a) so với WirelessHART, chỉ xác định khe thời gian 10 mili giây; và các tùy chọn để bật/tắt cài đặt bảo mật trong ISA100.11a so với WirelessHART, quy định rằng bảo mật phải luôn được bật. Các thiết bị trong ISA100.11a không phải hỗ trợ định tuyến so với các thiết bị WirelessHART phải hỗ trợ định tuyến.</a:t>
            </a:r>
            <a:endParaRPr>
              <a:latin typeface="Arial"/>
              <a:ea typeface="Arial"/>
              <a:cs typeface="Arial"/>
              <a:sym typeface="Arial"/>
            </a:endParaRPr>
          </a:p>
        </p:txBody>
      </p:sp>
      <p:sp>
        <p:nvSpPr>
          <p:cNvPr id="4827" name="Google Shape;4827;p20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7" name="Shape 4847"/>
        <p:cNvGrpSpPr/>
        <p:nvPr/>
      </p:nvGrpSpPr>
      <p:grpSpPr>
        <a:xfrm>
          <a:off x="0" y="0"/>
          <a:ext cx="0" cy="0"/>
          <a:chOff x="0" y="0"/>
          <a:chExt cx="0" cy="0"/>
        </a:xfrm>
      </p:grpSpPr>
      <p:sp>
        <p:nvSpPr>
          <p:cNvPr id="4848" name="Google Shape;4848;p20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9" name="Google Shape;4849;p20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850" name="Google Shape;4850;p20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6" name="Shape 4866"/>
        <p:cNvGrpSpPr/>
        <p:nvPr/>
      </p:nvGrpSpPr>
      <p:grpSpPr>
        <a:xfrm>
          <a:off x="0" y="0"/>
          <a:ext cx="0" cy="0"/>
          <a:chOff x="0" y="0"/>
          <a:chExt cx="0" cy="0"/>
        </a:xfrm>
      </p:grpSpPr>
      <p:sp>
        <p:nvSpPr>
          <p:cNvPr id="4867" name="Google Shape;4867;p20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8" name="Google Shape;4868;p20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Công nghệ Low Power Wide Area (LPWA) nổi lên như một thuật ngữ vào năm 2013 không phải là một tiêu chuẩn công nghệ mới, mà là một loại công nghệ không dây rất phù hợp với nhu cầu cụ thể của máy với máy (M2M) và thiết bị IoT. Phần lớn các thiết bị IoT, đặc biệt là các thiết bị trong thành phố thông minh và khu vực công nghiệp, không yêu cầu tốc độ và băng thông giống như các thiết bị di động tiêu dùng. Tuy nhiên, chúng đòi hỏi tuổi thọ của mạng di động LTE truyền thống. Công nghệ LPWA đã trở thành lựa chọn ưu tiên cho các ứng dụng IoT vào năm 2015 khi hiệp hội ngành công nghiệp không dây GSMA xác định một loạt các tiêu chuẩn Mạng LPWA (LPWAN) để giúp các nhà khai thác mạng đáp ứng các nhu cầu cụ thể về chi phí, phạm vi phủ sóng và mức tiêu thụ năng lượng của các ứng dụng IoT. Các tiêu chuẩn này bao gồm LTE-M và NB-IoT. Đồng thời, Liên minh LoRa được thành lập để củng cố một công nghệ LPWAN mới nổi khác, bổ sung thêm một tùy chọn kết nối không dây khác cho các ứng dụng IoT băng thông thấp, độ trễ thấp.</a:t>
            </a:r>
            <a:endParaRPr>
              <a:latin typeface="Arial"/>
              <a:ea typeface="Arial"/>
              <a:cs typeface="Arial"/>
              <a:sym typeface="Arial"/>
            </a:endParaRPr>
          </a:p>
        </p:txBody>
      </p:sp>
      <p:sp>
        <p:nvSpPr>
          <p:cNvPr id="4869" name="Google Shape;4869;p20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6" name="Shape 4896"/>
        <p:cNvGrpSpPr/>
        <p:nvPr/>
      </p:nvGrpSpPr>
      <p:grpSpPr>
        <a:xfrm>
          <a:off x="0" y="0"/>
          <a:ext cx="0" cy="0"/>
          <a:chOff x="0" y="0"/>
          <a:chExt cx="0" cy="0"/>
        </a:xfrm>
      </p:grpSpPr>
      <p:sp>
        <p:nvSpPr>
          <p:cNvPr id="4897" name="Google Shape;4897;p20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8" name="Google Shape;4898;p20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899" name="Google Shape;4899;p20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p20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1" name="Google Shape;4921;p20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LoRa không cần đồng bộ hóa giữa các thiết bị và không cần theo dõi kênh. Ngoài ra, đặc điểm độ nhạy của LoRa tốt nên nhiễu mạnh và phạm vi hoạt động rộng 10km. Mức tiêu thụ điện năng của nó rất thấp và có thể sử dụng đến 10 năm. Nó có thể được áp dụng để đọc đồng hồ từ xa hoặc báo cháy.</a:t>
            </a:r>
            <a:endParaRPr/>
          </a:p>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LoRa có ba loại: A, B và C. Mỗi loại được phân loại theo sự đánh đổi giữa độ trễ và thời lượng pin. Loại A có tuổi thọ pin cao nhất nhưng đường truyền đường lên hạn chế. Lớp C luôn có thể truyền đường lên và đường xuống, nhưng thời lượng pin của thiết bị là ngắn nhất. Lớp B điều chỉnh thời lượng pin và độ trễ dựa trên đường truyền tải xuống.</a:t>
            </a:r>
            <a:endParaRPr>
              <a:latin typeface="Arial"/>
              <a:ea typeface="Arial"/>
              <a:cs typeface="Arial"/>
              <a:sym typeface="Arial"/>
            </a:endParaRPr>
          </a:p>
        </p:txBody>
      </p:sp>
      <p:sp>
        <p:nvSpPr>
          <p:cNvPr id="4922" name="Google Shape;4922;p20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0" name="Shape 4940"/>
        <p:cNvGrpSpPr/>
        <p:nvPr/>
      </p:nvGrpSpPr>
      <p:grpSpPr>
        <a:xfrm>
          <a:off x="0" y="0"/>
          <a:ext cx="0" cy="0"/>
          <a:chOff x="0" y="0"/>
          <a:chExt cx="0" cy="0"/>
        </a:xfrm>
      </p:grpSpPr>
      <p:sp>
        <p:nvSpPr>
          <p:cNvPr id="4941" name="Google Shape;4941;p20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2" name="Google Shape;4942;p20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Loại A, loại B và loại C được phân loại theo chức năng của nút cuối.</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Lớp A quan trọng đối với chức năng gửi dữ liệu.</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Class C hỗ trợ chức năng nhận dữ liệu bất kỳ lúc nào từ máy chủ cùng với chức năng của Class A.</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Lớp B hỗ trợ nhận tín hiệu Beacon từ máy chủ vào thời gian cố định.</a:t>
            </a:r>
            <a:endParaRPr>
              <a:latin typeface="Arial"/>
              <a:ea typeface="Arial"/>
              <a:cs typeface="Arial"/>
              <a:sym typeface="Arial"/>
            </a:endParaRPr>
          </a:p>
        </p:txBody>
      </p:sp>
      <p:sp>
        <p:nvSpPr>
          <p:cNvPr id="4943" name="Google Shape;4943;p20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3" name="Shape 4973"/>
        <p:cNvGrpSpPr/>
        <p:nvPr/>
      </p:nvGrpSpPr>
      <p:grpSpPr>
        <a:xfrm>
          <a:off x="0" y="0"/>
          <a:ext cx="0" cy="0"/>
          <a:chOff x="0" y="0"/>
          <a:chExt cx="0" cy="0"/>
        </a:xfrm>
      </p:grpSpPr>
      <p:sp>
        <p:nvSpPr>
          <p:cNvPr id="4974" name="Google Shape;4974;p20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5" name="Google Shape;4975;p20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976" name="Google Shape;4976;p20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1" name="Shape 5001"/>
        <p:cNvGrpSpPr/>
        <p:nvPr/>
      </p:nvGrpSpPr>
      <p:grpSpPr>
        <a:xfrm>
          <a:off x="0" y="0"/>
          <a:ext cx="0" cy="0"/>
          <a:chOff x="0" y="0"/>
          <a:chExt cx="0" cy="0"/>
        </a:xfrm>
      </p:grpSpPr>
      <p:sp>
        <p:nvSpPr>
          <p:cNvPr id="5002" name="Google Shape;5002;p20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3" name="Google Shape;5003;p20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004" name="Google Shape;5004;p20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5" name="Shape 5045"/>
        <p:cNvGrpSpPr/>
        <p:nvPr/>
      </p:nvGrpSpPr>
      <p:grpSpPr>
        <a:xfrm>
          <a:off x="0" y="0"/>
          <a:ext cx="0" cy="0"/>
          <a:chOff x="0" y="0"/>
          <a:chExt cx="0" cy="0"/>
        </a:xfrm>
      </p:grpSpPr>
      <p:sp>
        <p:nvSpPr>
          <p:cNvPr id="5046" name="Google Shape;5046;p20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7" name="Google Shape;5047;p20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048" name="Google Shape;5048;p20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87" name="Google Shape;487;p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1" name="Shape 5061"/>
        <p:cNvGrpSpPr/>
        <p:nvPr/>
      </p:nvGrpSpPr>
      <p:grpSpPr>
        <a:xfrm>
          <a:off x="0" y="0"/>
          <a:ext cx="0" cy="0"/>
          <a:chOff x="0" y="0"/>
          <a:chExt cx="0" cy="0"/>
        </a:xfrm>
      </p:grpSpPr>
      <p:sp>
        <p:nvSpPr>
          <p:cNvPr id="5062" name="Google Shape;5062;p2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3" name="Google Shape;5063;p2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064" name="Google Shape;5064;p2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9" name="Shape 5089"/>
        <p:cNvGrpSpPr/>
        <p:nvPr/>
      </p:nvGrpSpPr>
      <p:grpSpPr>
        <a:xfrm>
          <a:off x="0" y="0"/>
          <a:ext cx="0" cy="0"/>
          <a:chOff x="0" y="0"/>
          <a:chExt cx="0" cy="0"/>
        </a:xfrm>
      </p:grpSpPr>
      <p:sp>
        <p:nvSpPr>
          <p:cNvPr id="5090" name="Google Shape;5090;p2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1" name="Google Shape;5091;p2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Kích thước tối đa của dữ liệu tải trọng ứng dụng phụ thuộc vào hệ số trải phổ được sử dụng và các hạn chế của khu vực. Nếu ứng dụng sử dụng tải trọng lớn hơn kích thước tối đa cho SF hiện tại (hoặc MAX SF), thì ứng dụng và thiết bị phải xử lý việc phân đoạn và lắp ráp gói.</a:t>
            </a:r>
            <a:endParaRPr>
              <a:latin typeface="Arial"/>
              <a:ea typeface="Arial"/>
              <a:cs typeface="Arial"/>
              <a:sym typeface="Arial"/>
            </a:endParaRPr>
          </a:p>
        </p:txBody>
      </p:sp>
      <p:sp>
        <p:nvSpPr>
          <p:cNvPr id="5092" name="Google Shape;5092;p2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7" name="Shape 5117"/>
        <p:cNvGrpSpPr/>
        <p:nvPr/>
      </p:nvGrpSpPr>
      <p:grpSpPr>
        <a:xfrm>
          <a:off x="0" y="0"/>
          <a:ext cx="0" cy="0"/>
          <a:chOff x="0" y="0"/>
          <a:chExt cx="0" cy="0"/>
        </a:xfrm>
      </p:grpSpPr>
      <p:sp>
        <p:nvSpPr>
          <p:cNvPr id="5118" name="Google Shape;5118;p2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9" name="Google Shape;5119;p2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Sigfox sử dụng khóa dịch pha nhị phân vi sai (DBPSK) và khóa dịch chuyển tần số Gaussian (GFSK) cho phép liên lạc bằng băng tần vô tuyến ISM (Công nghiệp, Khoa học và Y tế) sử dụng 868 MHz ở Châu Âu và 902 MHz ở Hoa Kỳ.</a:t>
            </a:r>
            <a:endParaRPr>
              <a:latin typeface="Arial"/>
              <a:ea typeface="Arial"/>
              <a:cs typeface="Arial"/>
              <a:sym typeface="Arial"/>
            </a:endParaRPr>
          </a:p>
        </p:txBody>
      </p:sp>
      <p:sp>
        <p:nvSpPr>
          <p:cNvPr id="5120" name="Google Shape;5120;p2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5" name="Shape 5145"/>
        <p:cNvGrpSpPr/>
        <p:nvPr/>
      </p:nvGrpSpPr>
      <p:grpSpPr>
        <a:xfrm>
          <a:off x="0" y="0"/>
          <a:ext cx="0" cy="0"/>
          <a:chOff x="0" y="0"/>
          <a:chExt cx="0" cy="0"/>
        </a:xfrm>
      </p:grpSpPr>
      <p:sp>
        <p:nvSpPr>
          <p:cNvPr id="5146" name="Google Shape;5146;p2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7" name="Google Shape;5147;p2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Nó sử dụng tín hiệu có phạm vi rộng truyền tự do qua các vật thể rắn và cần ít năng lượng. Tín hiệu cũng có thể được sử dụng để dễ dàng bao phủ các khu vực rộng lớn và tiếp cận các vật thể dưới lòng đất.</a:t>
            </a:r>
            <a:endParaRPr>
              <a:latin typeface="Arial"/>
              <a:ea typeface="Arial"/>
              <a:cs typeface="Arial"/>
              <a:sym typeface="Arial"/>
            </a:endParaRPr>
          </a:p>
        </p:txBody>
      </p:sp>
      <p:sp>
        <p:nvSpPr>
          <p:cNvPr id="5148" name="Google Shape;5148;p2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8" name="Shape 5168"/>
        <p:cNvGrpSpPr/>
        <p:nvPr/>
      </p:nvGrpSpPr>
      <p:grpSpPr>
        <a:xfrm>
          <a:off x="0" y="0"/>
          <a:ext cx="0" cy="0"/>
          <a:chOff x="0" y="0"/>
          <a:chExt cx="0" cy="0"/>
        </a:xfrm>
      </p:grpSpPr>
      <p:sp>
        <p:nvSpPr>
          <p:cNvPr id="5169" name="Google Shape;5169;p2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0" name="Google Shape;5170;p2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Arial"/>
              <a:buNone/>
            </a:pPr>
            <a:r>
              <a:rPr lang="en-US">
                <a:latin typeface="Arial"/>
                <a:ea typeface="Arial"/>
                <a:cs typeface="Arial"/>
                <a:sym typeface="Arial"/>
              </a:rPr>
              <a:t>NB (Narrow Band) IoT là công nghệ truyền dẫn vô tuyến băng hẹp để hỗ trợ tốc độ truyền dữ liệu từ 150 kbps trở xuống và dịch vụ đường dài hơn 8km sử dụng băng tần hẹp của mạng LTE hiện có.</a:t>
            </a:r>
            <a:endParaRPr/>
          </a:p>
          <a:p>
            <a:pPr indent="0" lvl="0" marL="0" rtl="0" algn="just">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a:latin typeface="Arial"/>
                <a:ea typeface="Arial"/>
                <a:cs typeface="Arial"/>
                <a:sym typeface="Arial"/>
              </a:rPr>
              <a:t>Rel. 13 bao gồm hai tiêu chuẩn: LTE-M và LTE-M băng tần hẹp.</a:t>
            </a:r>
            <a:endParaRPr/>
          </a:p>
          <a:p>
            <a:pPr indent="-171450" lvl="0" marL="171450" rtl="0" algn="just">
              <a:spcBef>
                <a:spcPts val="0"/>
              </a:spcBef>
              <a:spcAft>
                <a:spcPts val="0"/>
              </a:spcAft>
              <a:buClr>
                <a:schemeClr val="dk1"/>
              </a:buClr>
              <a:buSzPts val="1200"/>
              <a:buFont typeface="Arial"/>
              <a:buChar char="•"/>
            </a:pPr>
            <a:r>
              <a:rPr lang="en-US">
                <a:latin typeface="Arial"/>
                <a:ea typeface="Arial"/>
                <a:cs typeface="Arial"/>
                <a:sym typeface="Arial"/>
              </a:rPr>
              <a:t>LTE-M (1.4MHz)</a:t>
            </a:r>
            <a:endParaRPr/>
          </a:p>
          <a:p>
            <a:pPr indent="-171450" lvl="0" marL="171450" rtl="0" algn="just">
              <a:spcBef>
                <a:spcPts val="0"/>
              </a:spcBef>
              <a:spcAft>
                <a:spcPts val="0"/>
              </a:spcAft>
              <a:buClr>
                <a:schemeClr val="dk1"/>
              </a:buClr>
              <a:buSzPts val="1200"/>
              <a:buFont typeface="Arial"/>
              <a:buChar char="•"/>
            </a:pPr>
            <a:r>
              <a:rPr lang="en-US">
                <a:latin typeface="Arial"/>
                <a:ea typeface="Arial"/>
                <a:cs typeface="Arial"/>
                <a:sym typeface="Arial"/>
              </a:rPr>
              <a:t>NB LTE-M (200kHz)</a:t>
            </a:r>
            <a:endParaRPr/>
          </a:p>
          <a:p>
            <a:pPr indent="0" lvl="0" marL="0" rtl="0" algn="just">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a:latin typeface="Arial"/>
                <a:ea typeface="Arial"/>
                <a:cs typeface="Arial"/>
                <a:sym typeface="Arial"/>
              </a:rPr>
              <a:t>Mặc dù chi phí xây dựng của LoRa thấp nhưng không thể so sánh với mạng hiện có và dịch vụ IoT ít ảnh hưởng đến việc xử lý lưu lượng hiện có vì dịch vụ IoT truyền và nhận dữ liệu khối lượng thấp trong thời gian rất ngắn khi sử dụng mạng LTE.</a:t>
            </a:r>
            <a:endParaRPr>
              <a:latin typeface="Arial"/>
              <a:ea typeface="Arial"/>
              <a:cs typeface="Arial"/>
              <a:sym typeface="Arial"/>
            </a:endParaRPr>
          </a:p>
        </p:txBody>
      </p:sp>
      <p:sp>
        <p:nvSpPr>
          <p:cNvPr id="5171" name="Google Shape;5171;p2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9" name="Shape 5189"/>
        <p:cNvGrpSpPr/>
        <p:nvPr/>
      </p:nvGrpSpPr>
      <p:grpSpPr>
        <a:xfrm>
          <a:off x="0" y="0"/>
          <a:ext cx="0" cy="0"/>
          <a:chOff x="0" y="0"/>
          <a:chExt cx="0" cy="0"/>
        </a:xfrm>
      </p:grpSpPr>
      <p:sp>
        <p:nvSpPr>
          <p:cNvPr id="5190" name="Google Shape;5190;p2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1" name="Google Shape;5191;p2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LTE-M (Giao tiếp kiểu máy LTE), bao gồm eMTC (Giao tiếp kiểu máy nâng cao), là một loại tiêu chuẩn công nghệ vô tuyến mạng diện rộng (LPWAN) công suất thấp do 3GPP phát triển để cho phép nhiều loại thiết bị và dịch vụ di động ( cụ thể là cho các ứng dụng giữa máy với máy và Internet vạn vật). Thông số kỹ thuật cho eMTC (LTE Cat-M1) đã bị đóng băng trong Phiên bản 13 của 3GPP (LTE Advanced Pro), vào tháng 6 năm 2016. Các công nghệ IoT khác của 3GPP bao gồm NB-IoT và EC-GSM-IoT.</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Ưu điểm của LTE-M so với NB-IoT là tốc độ dữ liệu, tính di động và thoại qua mạng tương đối cao hơn, nhưng nó yêu cầu nhiều băng thông hơn, tốn kém hơn và hiện không thể đưa vào dải tần bảo vệ.</a:t>
            </a:r>
            <a:endParaRPr>
              <a:latin typeface="Arial"/>
              <a:ea typeface="Arial"/>
              <a:cs typeface="Arial"/>
              <a:sym typeface="Arial"/>
            </a:endParaRPr>
          </a:p>
        </p:txBody>
      </p:sp>
      <p:sp>
        <p:nvSpPr>
          <p:cNvPr id="5192" name="Google Shape;5192;p2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9" name="Shape 5229"/>
        <p:cNvGrpSpPr/>
        <p:nvPr/>
      </p:nvGrpSpPr>
      <p:grpSpPr>
        <a:xfrm>
          <a:off x="0" y="0"/>
          <a:ext cx="0" cy="0"/>
          <a:chOff x="0" y="0"/>
          <a:chExt cx="0" cy="0"/>
        </a:xfrm>
      </p:grpSpPr>
      <p:sp>
        <p:nvSpPr>
          <p:cNvPr id="5230" name="Google Shape;5230;p2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1" name="Google Shape;5231;p2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232" name="Google Shape;5232;p2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3" name="Shape 5283"/>
        <p:cNvGrpSpPr/>
        <p:nvPr/>
      </p:nvGrpSpPr>
      <p:grpSpPr>
        <a:xfrm>
          <a:off x="0" y="0"/>
          <a:ext cx="0" cy="0"/>
          <a:chOff x="0" y="0"/>
          <a:chExt cx="0" cy="0"/>
        </a:xfrm>
      </p:grpSpPr>
      <p:sp>
        <p:nvSpPr>
          <p:cNvPr id="5284" name="Google Shape;5284;p2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5" name="Google Shape;5285;p2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286" name="Google Shape;5286;p2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7" name="Shape 5327"/>
        <p:cNvGrpSpPr/>
        <p:nvPr/>
      </p:nvGrpSpPr>
      <p:grpSpPr>
        <a:xfrm>
          <a:off x="0" y="0"/>
          <a:ext cx="0" cy="0"/>
          <a:chOff x="0" y="0"/>
          <a:chExt cx="0" cy="0"/>
        </a:xfrm>
      </p:grpSpPr>
      <p:sp>
        <p:nvSpPr>
          <p:cNvPr id="5328" name="Google Shape;5328;p2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9" name="Google Shape;5329;p2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330" name="Google Shape;5330;p2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p2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6" name="Google Shape;5356;p2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Cat-M (tên chính thức là LTE Cat-M1) thường được xem là thế hệ chip LTE thứ hai được chế tạo cho các ứng dụng IoT.</a:t>
            </a:r>
            <a:endParaRPr/>
          </a:p>
          <a:p>
            <a:pPr indent="0" lvl="0" marL="0" rtl="0" algn="l">
              <a:spcBef>
                <a:spcPts val="0"/>
              </a:spcBef>
              <a:spcAft>
                <a:spcPts val="0"/>
              </a:spcAft>
              <a:buNone/>
            </a:pPr>
            <a:r>
              <a:rPr lang="en-US">
                <a:latin typeface="Arial"/>
                <a:ea typeface="Arial"/>
                <a:cs typeface="Arial"/>
                <a:sym typeface="Arial"/>
              </a:rPr>
              <a:t>Nhưng lợi thế thực sự của Cat-M so với các tùy chọn khác là khả năng tương thích với mạng LTE hiện có. Đối với các nhà mạng như Verizon và AT&amp;T, đây là một tin tuyệt vời vì họ không phải chi tiền để xây dựng ăng-ten mới, mặc dù việc chia lưới Cat-M vào mạng LTE yêu cầu phải có bản vá phần mềm.</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NB-IoT được biết đến là tùy chọn có khả năng ít tốn kém hơn vì nó loại bỏ nhu cầu về cổng kết nối. Các cơ sở hạ tầng khác thường có các cổng tổng hợp dữ liệu cảm biến, sau đó giao tiếp với máy chủ chính. Tuy nhiên, với NB-IoT, dữ liệu cảm biến được gửi trực tiếp đến máy chủ chính.</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Điểm khác biệt lớn nhất của LoRa là việc sử dụng phổ tần chưa được cấp phép. Đối với một số ứng dụng rất cụ thể, Nó thậm chí có thể là giải pháp thay thế tốt hơn so với các công nghệ được phát triển trong các băng tần được cấp phép.</a:t>
            </a:r>
            <a:endParaRPr/>
          </a:p>
        </p:txBody>
      </p:sp>
      <p:sp>
        <p:nvSpPr>
          <p:cNvPr id="5357" name="Google Shape;5357;p2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Giám sát : Giám sát môi trường trong nhà, Giám sát an toàn ngầm, Giám sát ngầm</a:t>
            </a:r>
            <a:endParaRPr>
              <a:latin typeface="Arial"/>
              <a:ea typeface="Arial"/>
              <a:cs typeface="Arial"/>
              <a:sym typeface="Arial"/>
            </a:endParaRPr>
          </a:p>
        </p:txBody>
      </p:sp>
      <p:sp>
        <p:nvSpPr>
          <p:cNvPr id="497" name="Google Shape;497;p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8" name="Shape 5368"/>
        <p:cNvGrpSpPr/>
        <p:nvPr/>
      </p:nvGrpSpPr>
      <p:grpSpPr>
        <a:xfrm>
          <a:off x="0" y="0"/>
          <a:ext cx="0" cy="0"/>
          <a:chOff x="0" y="0"/>
          <a:chExt cx="0" cy="0"/>
        </a:xfrm>
      </p:grpSpPr>
      <p:sp>
        <p:nvSpPr>
          <p:cNvPr id="5369" name="Google Shape;5369;p2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0" name="Google Shape;5370;p2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371" name="Google Shape;5371;p2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7" name="Shape 5387"/>
        <p:cNvGrpSpPr/>
        <p:nvPr/>
      </p:nvGrpSpPr>
      <p:grpSpPr>
        <a:xfrm>
          <a:off x="0" y="0"/>
          <a:ext cx="0" cy="0"/>
          <a:chOff x="0" y="0"/>
          <a:chExt cx="0" cy="0"/>
        </a:xfrm>
      </p:grpSpPr>
      <p:sp>
        <p:nvSpPr>
          <p:cNvPr id="5388" name="Google Shape;5388;p2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9" name="Google Shape;5389;p2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Kể từ khi điện thoại thông minh được giới thiệu một cách nghiêm túc vào năm 2007, lưu lượng truy cập di động đã bùng nổ và sự phát triển của các thiết bị thông minh đã đẩy nhanh hiện tượng này. Trong tương lai, lưu lượng dữ liệu không dây dự kiến sẽ tăng theo cấp số nhân do những thay đổi trong các dịch vụ đa phương tiện và dịch vụ IoT chất lượng cao. Dịch vụ lưu lượng quy mô lớn trước đây chỉ có thể được cung cấp bởi truyền thông có dây như đa phương tiện và internet bao gồm cả video sẽ trở thành một nội dung chính trong môi trường di động.</a:t>
            </a:r>
            <a:endParaRPr/>
          </a:p>
          <a:p>
            <a:pPr indent="0" lvl="0" marL="0" rtl="0" algn="l">
              <a:spcBef>
                <a:spcPts val="0"/>
              </a:spcBef>
              <a:spcAft>
                <a:spcPts val="0"/>
              </a:spcAft>
              <a:buNone/>
            </a:pPr>
            <a:r>
              <a:rPr lang="en-US">
                <a:latin typeface="Arial"/>
                <a:ea typeface="Arial"/>
                <a:cs typeface="Arial"/>
                <a:sym typeface="Arial"/>
              </a:rPr>
              <a:t>Để thích ứng với sự thay đổi như vậy, công nghệ truyền thông di động đòi hỏi các công nghệ mới vì những hạn chế như thu nhận tần số, giới hạn công nghệ ăng-ten và cấu hình ô nhỏ. Để bước vào xã hội siêu kết nối thông qua đổi mới và phát triển mạng hiện có, các yêu cầu đối với công nghệ truyền thông di động 5G cần được thảo luận trên toàn cầu.</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Các công ty lớn trên toàn cầu đang đầu tư cạnh tranh để dẫn đầu trong thị trường công nghệ truyền thông di động trong tương lai và dẫn đầu trong các công nghệ cốt lõi hàng đầu 5G. Samsung và các nhà mạng và nhà sản xuất lớn khác đang thử nghiệm công nghệ này để thương mại hóa.</a:t>
            </a:r>
            <a:endParaRPr/>
          </a:p>
        </p:txBody>
      </p:sp>
      <p:sp>
        <p:nvSpPr>
          <p:cNvPr id="5390" name="Google Shape;5390;p2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5" name="Shape 5405"/>
        <p:cNvGrpSpPr/>
        <p:nvPr/>
      </p:nvGrpSpPr>
      <p:grpSpPr>
        <a:xfrm>
          <a:off x="0" y="0"/>
          <a:ext cx="0" cy="0"/>
          <a:chOff x="0" y="0"/>
          <a:chExt cx="0" cy="0"/>
        </a:xfrm>
      </p:grpSpPr>
      <p:sp>
        <p:nvSpPr>
          <p:cNvPr id="5406" name="Google Shape;5406;p2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7" name="Google Shape;5407;p2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408" name="Google Shape;5408;p2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3" name="Shape 5453"/>
        <p:cNvGrpSpPr/>
        <p:nvPr/>
      </p:nvGrpSpPr>
      <p:grpSpPr>
        <a:xfrm>
          <a:off x="0" y="0"/>
          <a:ext cx="0" cy="0"/>
          <a:chOff x="0" y="0"/>
          <a:chExt cx="0" cy="0"/>
        </a:xfrm>
      </p:grpSpPr>
      <p:sp>
        <p:nvSpPr>
          <p:cNvPr id="5454" name="Google Shape;5454;p2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5" name="Google Shape;5455;p2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sz="1200">
                <a:latin typeface="Arial"/>
                <a:ea typeface="Arial"/>
                <a:cs typeface="Arial"/>
                <a:sym typeface="Arial"/>
              </a:rPr>
              <a:t>MIMO (Multiple Input Multiple Output) là công nghệ sử dụng nhiều ăng-ten ở máy phát và máy thu để gửi đồng thời cùng một dữ liệu nhằm tăng cường độ tín hiệu nhận được nhằm cải thiện hiệu suất năng lượng hoặc gửi đồng thời các dữ liệu khác nhau để cải thiện tốc độ dữ liệu.</a:t>
            </a:r>
            <a:endParaRPr/>
          </a:p>
          <a:p>
            <a:pPr indent="0" lvl="0" marL="0" rtl="0" algn="l">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sz="1200">
                <a:latin typeface="Arial"/>
                <a:ea typeface="Arial"/>
                <a:cs typeface="Arial"/>
                <a:sym typeface="Arial"/>
              </a:rPr>
              <a:t>Beamforming là công nghệ truyền có chọn lọc sóng vô tuyến (chùm) đến thiết bị đầu cuối mong muốn bằng cách điều chỉnh cường độ và hướng tín hiệu tại ăng-ten của trạm gốc.</a:t>
            </a:r>
            <a:endParaRPr/>
          </a:p>
          <a:p>
            <a:pPr indent="0" lvl="0" marL="0" rtl="0" algn="l">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sz="1200">
                <a:latin typeface="Arial"/>
                <a:ea typeface="Arial"/>
                <a:cs typeface="Arial"/>
                <a:sym typeface="Arial"/>
              </a:rPr>
              <a:t>Công nghệ Truy cập Vô tuyến hoặc (RAT) là phương pháp kết nối vật lý cơ bản cho mạng truyền thông dựa trên vô tuyến. Nhiều điện thoại di động hiện đại hỗ trợ nhiều RAT trong một thiết bị như Bluetooth, Wi-Fi và GSM, UMTS, LTE hoặc 5G NR. (Từ Wikipedia)</a:t>
            </a:r>
            <a:endParaRPr>
              <a:latin typeface="Arial"/>
              <a:ea typeface="Arial"/>
              <a:cs typeface="Arial"/>
              <a:sym typeface="Arial"/>
            </a:endParaRPr>
          </a:p>
        </p:txBody>
      </p:sp>
      <p:sp>
        <p:nvSpPr>
          <p:cNvPr id="5456" name="Google Shape;5456;p2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5" name="Shape 5475"/>
        <p:cNvGrpSpPr/>
        <p:nvPr/>
      </p:nvGrpSpPr>
      <p:grpSpPr>
        <a:xfrm>
          <a:off x="0" y="0"/>
          <a:ext cx="0" cy="0"/>
          <a:chOff x="0" y="0"/>
          <a:chExt cx="0" cy="0"/>
        </a:xfrm>
      </p:grpSpPr>
      <p:sp>
        <p:nvSpPr>
          <p:cNvPr id="5476" name="Google Shape;5476;p2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7" name="Google Shape;5477;p2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Sự phát triển của công nghệ di động như sau:</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1G: Tiêu chuẩn liên lạc di động tương tự đầu tiên cho phép gọi thoại. Khái niệm 'điện thoại di động' đã xuất hiện.</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2G: Truyền thông di động kỹ thuật số. Ngoài cuộc gọi thoại, tin nhắn văn bản đã có sẵn.</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3G: Nó sử dụng một con chip nhỏ gọi là USIM. Cuộc gọi video và truy cập Internet đã có sẵn. Đây là khi điện thoại thông minh xuất hiện trong điện thoại tính năng.</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4G: Tốc độ truyền dữ liệu 1 Gbps khi không hoạt động và 100 Mbps khi dựa trên thiết bị di động. Công nghệ truyền thông di động 4G hiện nay là Long Term Evolution (LTE).</a:t>
            </a:r>
            <a:endParaRPr/>
          </a:p>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5G: Công nghệ truyền thông di động với tốc độ tải xuống tối đa là 20 Gbps và tốc độ tải xuống tối thiểu là 100 Mbps. So với LTE, tốc độ nhanh hơn 200 lần và dung lượng dữ liệu lớn hơn 1000 lần.</a:t>
            </a:r>
            <a:endParaRPr>
              <a:latin typeface="Arial"/>
              <a:ea typeface="Arial"/>
              <a:cs typeface="Arial"/>
              <a:sym typeface="Arial"/>
            </a:endParaRPr>
          </a:p>
        </p:txBody>
      </p:sp>
      <p:sp>
        <p:nvSpPr>
          <p:cNvPr id="5478" name="Google Shape;5478;p2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9" name="Shape 5509"/>
        <p:cNvGrpSpPr/>
        <p:nvPr/>
      </p:nvGrpSpPr>
      <p:grpSpPr>
        <a:xfrm>
          <a:off x="0" y="0"/>
          <a:ext cx="0" cy="0"/>
          <a:chOff x="0" y="0"/>
          <a:chExt cx="0" cy="0"/>
        </a:xfrm>
      </p:grpSpPr>
      <p:sp>
        <p:nvSpPr>
          <p:cNvPr id="5510" name="Google Shape;5510;p2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1" name="Google Shape;5511;p2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Để đạt được tầm nhìn trong đó hàng triệu thiết bị được kết nối, trước hết phải thỏa mãn hai yêu cầu. Về mặt kỹ thuật, tiêu chuẩn IoT phải cung cấp cả khả năng mở rộng và tính linh hoạt, cung cấp đủ dung lượng và hiệu quả mạng để kết nối hàng triệu thiết bị đồng thời cung cấp các tính năng nâng cao—chẳng hạn như thời lượng pin dài hơn và vùng phủ sóng rộng hơn—để tạo điều kiện mở rộng việc sử dụng mới các trường hợp. Về phía ứng dụng, nhiều trường hợp sử dụng mới cần được phát triển và thử nghiệm.</a:t>
            </a:r>
            <a:endParaRPr>
              <a:latin typeface="Arial"/>
              <a:ea typeface="Arial"/>
              <a:cs typeface="Arial"/>
              <a:sym typeface="Arial"/>
            </a:endParaRPr>
          </a:p>
        </p:txBody>
      </p:sp>
      <p:sp>
        <p:nvSpPr>
          <p:cNvPr id="5512" name="Google Shape;5512;p2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7" name="Shape 5537"/>
        <p:cNvGrpSpPr/>
        <p:nvPr/>
      </p:nvGrpSpPr>
      <p:grpSpPr>
        <a:xfrm>
          <a:off x="0" y="0"/>
          <a:ext cx="0" cy="0"/>
          <a:chOff x="0" y="0"/>
          <a:chExt cx="0" cy="0"/>
        </a:xfrm>
      </p:grpSpPr>
      <p:sp>
        <p:nvSpPr>
          <p:cNvPr id="5538" name="Google Shape;5538;p2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9" name="Google Shape;5539;p2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0" i="0" lang="en-US" sz="1200">
                <a:solidFill>
                  <a:schemeClr val="dk1"/>
                </a:solidFill>
                <a:latin typeface="Arial"/>
                <a:ea typeface="Arial"/>
                <a:cs typeface="Arial"/>
                <a:sym typeface="Arial"/>
              </a:rPr>
              <a:t>Hình ảnh trong slide trên cho thấy các lĩnh vực cốt lõi của công nghệ truyền thông di động: nội dung (C), nền tảng (P), mạng (N) và thiết bị (D). Bốn điều có thể được kết hợp thành một không thể phân biệt với nhau để kích hoạt hiệu quả ngành truyền thông di động và thị trường.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Nó cũng được dùng để chỉ hệ sinh thái hội tụ công nghệ thông tin và truyền thông (ICT).</a:t>
            </a:r>
            <a:endParaRPr>
              <a:latin typeface="Arial"/>
              <a:ea typeface="Arial"/>
              <a:cs typeface="Arial"/>
              <a:sym typeface="Arial"/>
            </a:endParaRPr>
          </a:p>
        </p:txBody>
      </p:sp>
      <p:sp>
        <p:nvSpPr>
          <p:cNvPr id="5540" name="Google Shape;5540;p2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0" name="Shape 5650"/>
        <p:cNvGrpSpPr/>
        <p:nvPr/>
      </p:nvGrpSpPr>
      <p:grpSpPr>
        <a:xfrm>
          <a:off x="0" y="0"/>
          <a:ext cx="0" cy="0"/>
          <a:chOff x="0" y="0"/>
          <a:chExt cx="0" cy="0"/>
        </a:xfrm>
      </p:grpSpPr>
      <p:sp>
        <p:nvSpPr>
          <p:cNvPr id="5651" name="Google Shape;5651;p2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2" name="Google Shape;5652;p2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Arial"/>
              <a:buNone/>
            </a:pPr>
            <a:r>
              <a:rPr lang="en-US" sz="1200">
                <a:latin typeface="Arial"/>
                <a:ea typeface="Arial"/>
                <a:cs typeface="Arial"/>
                <a:sym typeface="Arial"/>
              </a:rPr>
              <a:t>Các dịch vụ sẽ được thay đổi bởi truyền thông di động 5G bao gồm:</a:t>
            </a:r>
            <a:endParaRPr/>
          </a:p>
          <a:p>
            <a:pPr indent="0" lvl="0" marL="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sz="1200" u="sng">
                <a:latin typeface="Arial"/>
                <a:ea typeface="Arial"/>
                <a:cs typeface="Arial"/>
                <a:sym typeface="Arial"/>
              </a:rPr>
              <a:t>Truyền video ba chiều</a:t>
            </a:r>
            <a:endParaRPr/>
          </a:p>
          <a:p>
            <a:pPr indent="-171450" lvl="0" marL="171450" rtl="0" algn="just">
              <a:spcBef>
                <a:spcPts val="0"/>
              </a:spcBef>
              <a:spcAft>
                <a:spcPts val="0"/>
              </a:spcAft>
              <a:buClr>
                <a:schemeClr val="dk1"/>
              </a:buClr>
              <a:buSzPts val="1200"/>
              <a:buFont typeface="Arial"/>
              <a:buChar char="•"/>
            </a:pPr>
            <a:r>
              <a:rPr lang="en-US" sz="1200">
                <a:latin typeface="Arial"/>
                <a:ea typeface="Arial"/>
                <a:cs typeface="Arial"/>
                <a:sym typeface="Arial"/>
              </a:rPr>
              <a:t>Hình ảnh ba chiều 3D có nhiều dữ liệu hơn UHD (Độ nét cực cao) có thể được gửi trực tiếp đến điện thoại thông minh để phát lại qua truyền dữ liệu giga</a:t>
            </a:r>
            <a:endParaRPr/>
          </a:p>
          <a:p>
            <a:pPr indent="-171450" lvl="0" marL="171450" rtl="0" algn="just">
              <a:spcBef>
                <a:spcPts val="0"/>
              </a:spcBef>
              <a:spcAft>
                <a:spcPts val="0"/>
              </a:spcAft>
              <a:buClr>
                <a:schemeClr val="dk1"/>
              </a:buClr>
              <a:buSzPts val="1200"/>
              <a:buFont typeface="Arial"/>
              <a:buChar char="•"/>
            </a:pPr>
            <a:r>
              <a:rPr lang="en-US" sz="1200">
                <a:latin typeface="Arial"/>
                <a:ea typeface="Arial"/>
                <a:cs typeface="Arial"/>
                <a:sym typeface="Arial"/>
              </a:rPr>
              <a:t>Phim 3D, cuộc gọi video ba chiều</a:t>
            </a:r>
            <a:endParaRPr/>
          </a:p>
          <a:p>
            <a:pPr indent="0" lvl="0" marL="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sz="1200" u="sng">
                <a:latin typeface="Arial"/>
                <a:ea typeface="Arial"/>
                <a:cs typeface="Arial"/>
                <a:sym typeface="Arial"/>
              </a:rPr>
              <a:t>xe tự lái</a:t>
            </a:r>
            <a:endParaRPr/>
          </a:p>
          <a:p>
            <a:pPr indent="-171450" lvl="0" marL="171450" rtl="0" algn="just">
              <a:spcBef>
                <a:spcPts val="0"/>
              </a:spcBef>
              <a:spcAft>
                <a:spcPts val="0"/>
              </a:spcAft>
              <a:buClr>
                <a:schemeClr val="dk1"/>
              </a:buClr>
              <a:buSzPts val="1200"/>
              <a:buFont typeface="Arial"/>
              <a:buChar char="•"/>
            </a:pPr>
            <a:r>
              <a:rPr lang="en-US" sz="1200">
                <a:latin typeface="Arial"/>
                <a:ea typeface="Arial"/>
                <a:cs typeface="Arial"/>
                <a:sym typeface="Arial"/>
              </a:rPr>
              <a:t>Các cảm biến, trình điều khiển, đường, người đi bộ, hệ thống điều khiển giao thông, v.v. đều được kết nối để trao đổi thông tin theo thời gian thực và cho phép lái xe tự động</a:t>
            </a:r>
            <a:endParaRPr/>
          </a:p>
          <a:p>
            <a:pPr indent="0" lvl="0" marL="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sz="1200" u="sng">
                <a:latin typeface="Arial"/>
                <a:ea typeface="Arial"/>
                <a:cs typeface="Arial"/>
                <a:sym typeface="Arial"/>
              </a:rPr>
              <a:t>vạn vật</a:t>
            </a:r>
            <a:endParaRPr/>
          </a:p>
          <a:p>
            <a:pPr indent="-171450" lvl="0" marL="171450" rtl="0" algn="just">
              <a:spcBef>
                <a:spcPts val="0"/>
              </a:spcBef>
              <a:spcAft>
                <a:spcPts val="0"/>
              </a:spcAft>
              <a:buClr>
                <a:schemeClr val="dk1"/>
              </a:buClr>
              <a:buSzPts val="1200"/>
              <a:buFont typeface="Arial"/>
              <a:buChar char="•"/>
            </a:pPr>
            <a:r>
              <a:rPr lang="en-US" sz="1200">
                <a:latin typeface="Arial"/>
                <a:ea typeface="Arial"/>
                <a:cs typeface="Arial"/>
                <a:sym typeface="Arial"/>
              </a:rPr>
              <a:t>Kết nối không dây các thiết bị khác nhau như ô tô và tủ lạnh bằng cách sử dụng tốc độ truyền dữ liệu nhanh hơn tới 1.000 lần so với 4G hiện tại</a:t>
            </a:r>
            <a:endParaRPr/>
          </a:p>
          <a:p>
            <a:pPr indent="0" lvl="0" marL="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sz="1200" u="sng">
                <a:latin typeface="Arial"/>
                <a:ea typeface="Arial"/>
                <a:cs typeface="Arial"/>
                <a:sym typeface="Arial"/>
              </a:rPr>
              <a:t>Dịch vụ thực tế ảo</a:t>
            </a:r>
            <a:endParaRPr/>
          </a:p>
          <a:p>
            <a:pPr indent="-171450" lvl="0" marL="171450" rtl="0" algn="just">
              <a:spcBef>
                <a:spcPts val="0"/>
              </a:spcBef>
              <a:spcAft>
                <a:spcPts val="0"/>
              </a:spcAft>
              <a:buClr>
                <a:schemeClr val="dk1"/>
              </a:buClr>
              <a:buSzPts val="1200"/>
              <a:buFont typeface="Arial"/>
              <a:buChar char="•"/>
            </a:pPr>
            <a:r>
              <a:rPr lang="en-US" sz="1200">
                <a:latin typeface="Arial"/>
                <a:ea typeface="Arial"/>
                <a:cs typeface="Arial"/>
                <a:sym typeface="Arial"/>
              </a:rPr>
              <a:t>mang đến cho bạn cảm giác thực tế bằng cách nhận các video liền mạch bằng thiết bị thực tế ảo</a:t>
            </a:r>
            <a:endParaRPr/>
          </a:p>
          <a:p>
            <a:pPr indent="-171450" lvl="0" marL="171450" rtl="0" algn="just">
              <a:spcBef>
                <a:spcPts val="0"/>
              </a:spcBef>
              <a:spcAft>
                <a:spcPts val="0"/>
              </a:spcAft>
              <a:buClr>
                <a:schemeClr val="dk1"/>
              </a:buClr>
              <a:buSzPts val="1200"/>
              <a:buFont typeface="Arial"/>
              <a:buChar char="•"/>
            </a:pPr>
            <a:r>
              <a:rPr lang="en-US" sz="1200">
                <a:latin typeface="Arial"/>
                <a:ea typeface="Arial"/>
                <a:cs typeface="Arial"/>
                <a:sym typeface="Arial"/>
              </a:rPr>
              <a:t>Ngay tại nhà của bạn ở Seoul, bạn sẽ có thể xem một trận đấu trên sân bóng đá Ngoại hạng Anh</a:t>
            </a:r>
            <a:endParaRPr/>
          </a:p>
          <a:p>
            <a:pPr indent="0" lvl="0" marL="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sz="1200" u="sng">
                <a:latin typeface="Arial"/>
                <a:ea typeface="Arial"/>
                <a:cs typeface="Arial"/>
                <a:sym typeface="Arial"/>
              </a:rPr>
              <a:t>y tế từ xa</a:t>
            </a:r>
            <a:endParaRPr/>
          </a:p>
          <a:p>
            <a:pPr indent="-171450" lvl="0" marL="171450" rtl="0" algn="just">
              <a:spcBef>
                <a:spcPts val="0"/>
              </a:spcBef>
              <a:spcAft>
                <a:spcPts val="0"/>
              </a:spcAft>
              <a:buClr>
                <a:schemeClr val="dk1"/>
              </a:buClr>
              <a:buSzPts val="1200"/>
              <a:buFont typeface="Arial"/>
              <a:buChar char="•"/>
            </a:pPr>
            <a:r>
              <a:rPr lang="en-US" sz="1200">
                <a:latin typeface="Arial"/>
                <a:ea typeface="Arial"/>
                <a:cs typeface="Arial"/>
                <a:sym typeface="Arial"/>
              </a:rPr>
              <a:t>chữa bệnh bằng robot, công nghệ viễn thông… khi bệnh nhân ở vùng sâu, vùng xa bác sĩ không thể thăm khám</a:t>
            </a:r>
            <a:endParaRPr/>
          </a:p>
          <a:p>
            <a:pPr indent="0" lvl="0" marL="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rtl="0" algn="just">
              <a:spcBef>
                <a:spcPts val="0"/>
              </a:spcBef>
              <a:spcAft>
                <a:spcPts val="0"/>
              </a:spcAft>
              <a:buClr>
                <a:schemeClr val="dk1"/>
              </a:buClr>
              <a:buSzPts val="1200"/>
              <a:buFont typeface="Arial"/>
              <a:buNone/>
            </a:pPr>
            <a:r>
              <a:rPr lang="en-US" sz="1200" u="sng">
                <a:latin typeface="Arial"/>
                <a:ea typeface="Arial"/>
                <a:cs typeface="Arial"/>
                <a:sym typeface="Arial"/>
              </a:rPr>
              <a:t>Robot mạng</a:t>
            </a:r>
            <a:endParaRPr/>
          </a:p>
          <a:p>
            <a:pPr indent="-171450" lvl="0" marL="171450" rtl="0" algn="just">
              <a:spcBef>
                <a:spcPts val="0"/>
              </a:spcBef>
              <a:spcAft>
                <a:spcPts val="0"/>
              </a:spcAft>
              <a:buClr>
                <a:schemeClr val="dk1"/>
              </a:buClr>
              <a:buSzPts val="1200"/>
              <a:buFont typeface="Arial"/>
              <a:buChar char="•"/>
            </a:pPr>
            <a:r>
              <a:rPr lang="en-US" sz="1200">
                <a:latin typeface="Arial"/>
                <a:ea typeface="Arial"/>
                <a:cs typeface="Arial"/>
                <a:sym typeface="Arial"/>
              </a:rPr>
              <a:t>Bằng cách kết nối trí thông minh hạn chế của từng rô-bốt với một mạng, khắc phục khả năng hạn chế của từng rô-bốt. Các rô bốt riêng lẻ nhập thông tin như thông tin thị giác, thính giác và xúc giác thông qua các cảm biến và sử dụng điện toán đám mây để nhận dạng, phán đoán và điều khiển</a:t>
            </a:r>
            <a:endParaRPr sz="1200">
              <a:latin typeface="Arial"/>
              <a:ea typeface="Arial"/>
              <a:cs typeface="Arial"/>
              <a:sym typeface="Arial"/>
            </a:endParaRPr>
          </a:p>
        </p:txBody>
      </p:sp>
      <p:sp>
        <p:nvSpPr>
          <p:cNvPr id="5653" name="Google Shape;5653;p2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9" name="Shape 5679"/>
        <p:cNvGrpSpPr/>
        <p:nvPr/>
      </p:nvGrpSpPr>
      <p:grpSpPr>
        <a:xfrm>
          <a:off x="0" y="0"/>
          <a:ext cx="0" cy="0"/>
          <a:chOff x="0" y="0"/>
          <a:chExt cx="0" cy="0"/>
        </a:xfrm>
      </p:grpSpPr>
      <p:sp>
        <p:nvSpPr>
          <p:cNvPr id="5680" name="Google Shape;5680;p2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1" name="Google Shape;5681;p2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Khi thế giới 5G bắt đầu một cách nghiêm túc, bạn có thể tải xuống một bộ phim UHD 15 GB trong vòng chưa đầy sáu giây.</a:t>
            </a:r>
            <a:endParaRPr/>
          </a:p>
          <a:p>
            <a:pPr indent="0" lvl="0" marL="0" rtl="0" algn="l">
              <a:spcBef>
                <a:spcPts val="0"/>
              </a:spcBef>
              <a:spcAft>
                <a:spcPts val="0"/>
              </a:spcAft>
              <a:buNone/>
            </a:pPr>
            <a:r>
              <a:rPr lang="en-US">
                <a:latin typeface="Arial"/>
                <a:ea typeface="Arial"/>
                <a:cs typeface="Arial"/>
                <a:sym typeface="Arial"/>
              </a:rPr>
              <a:t>Nếu xe tự hành phát hiện nguy hiểm phía trước bạn ở tốc độ 100 km/h, xe có thể bắt đầu phanh khi chỉ di chuyển 3 cm (không phải 30 cm)</a:t>
            </a:r>
            <a:endParaRPr>
              <a:latin typeface="Arial"/>
              <a:ea typeface="Arial"/>
              <a:cs typeface="Arial"/>
              <a:sym typeface="Arial"/>
            </a:endParaRPr>
          </a:p>
        </p:txBody>
      </p:sp>
      <p:sp>
        <p:nvSpPr>
          <p:cNvPr id="5682" name="Google Shape;5682;p2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0" name="Shape 5700"/>
        <p:cNvGrpSpPr/>
        <p:nvPr/>
      </p:nvGrpSpPr>
      <p:grpSpPr>
        <a:xfrm>
          <a:off x="0" y="0"/>
          <a:ext cx="0" cy="0"/>
          <a:chOff x="0" y="0"/>
          <a:chExt cx="0" cy="0"/>
        </a:xfrm>
      </p:grpSpPr>
      <p:sp>
        <p:nvSpPr>
          <p:cNvPr id="5701" name="Google Shape;5701;p2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2" name="Google Shape;5702;p2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Mạng 5G cung cấp cho một người dùng duy nhất tốc độ truyền dữ liệu nhanh lên tới 20 Gbps (2,5 GB mỗi giây). Và nó duy trì tốc độ 100 Mbps (12,5 MB mỗi giây) ngay cả trong các mạng kém.</a:t>
            </a:r>
            <a:endParaRPr>
              <a:latin typeface="Arial"/>
              <a:ea typeface="Arial"/>
              <a:cs typeface="Arial"/>
              <a:sym typeface="Arial"/>
            </a:endParaRPr>
          </a:p>
        </p:txBody>
      </p:sp>
      <p:sp>
        <p:nvSpPr>
          <p:cNvPr id="5703" name="Google Shape;5703;p2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Điều khiển từ xa : Nhà → Nhà thông minh (điều khiển từ xa an ninh và ánh sáng trong nhà, nhà máy) → Nhà máy thông minh (giám sát môi trường nhà máy như nhiệt, độ rung và tiếng ồn + điều khiển từ xa)</a:t>
            </a:r>
            <a:endParaRPr>
              <a:latin typeface="Arial"/>
              <a:ea typeface="Arial"/>
              <a:cs typeface="Arial"/>
              <a:sym typeface="Arial"/>
            </a:endParaRPr>
          </a:p>
        </p:txBody>
      </p:sp>
      <p:sp>
        <p:nvSpPr>
          <p:cNvPr id="507" name="Google Shape;507;p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5" name="Shape 5725"/>
        <p:cNvGrpSpPr/>
        <p:nvPr/>
      </p:nvGrpSpPr>
      <p:grpSpPr>
        <a:xfrm>
          <a:off x="0" y="0"/>
          <a:ext cx="0" cy="0"/>
          <a:chOff x="0" y="0"/>
          <a:chExt cx="0" cy="0"/>
        </a:xfrm>
      </p:grpSpPr>
      <p:sp>
        <p:nvSpPr>
          <p:cNvPr id="5726" name="Google Shape;5726;p2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7" name="Google Shape;5727;p2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UR/UL (Siêu đáng tin cậy &amp; Độ trễ thấp) có nghĩa là mạng ổn định và độ trễ để bắt đầu giao tiếp cực kỳ ngắn.</a:t>
            </a:r>
            <a:endParaRPr>
              <a:latin typeface="Arial"/>
              <a:ea typeface="Arial"/>
              <a:cs typeface="Arial"/>
              <a:sym typeface="Arial"/>
            </a:endParaRPr>
          </a:p>
        </p:txBody>
      </p:sp>
      <p:sp>
        <p:nvSpPr>
          <p:cNvPr id="5728" name="Google Shape;5728;p2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6" name="Shape 5746"/>
        <p:cNvGrpSpPr/>
        <p:nvPr/>
      </p:nvGrpSpPr>
      <p:grpSpPr>
        <a:xfrm>
          <a:off x="0" y="0"/>
          <a:ext cx="0" cy="0"/>
          <a:chOff x="0" y="0"/>
          <a:chExt cx="0" cy="0"/>
        </a:xfrm>
      </p:grpSpPr>
      <p:sp>
        <p:nvSpPr>
          <p:cNvPr id="5747" name="Google Shape;5747;p2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8" name="Google Shape;5748;p2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Một ví dụ về mMTC là Nhà máy thông minh. Sử dụng thiết bị nhà máy với mô-đun giao tiếp 5G, sửa đổi quy trình sản xuất theo hàng tồn kho, v.v. đồng thời tham khảo thị trường và nhu cầu của khách hàng trong thời gian thực, đồng thời cải tiến quy trình dựa trên quá trình học của chính máy (học sâu)</a:t>
            </a:r>
            <a:endParaRPr sz="1200">
              <a:solidFill>
                <a:srgbClr val="000000"/>
              </a:solidFill>
              <a:latin typeface="Arial"/>
              <a:ea typeface="Arial"/>
              <a:cs typeface="Arial"/>
              <a:sym typeface="Arial"/>
            </a:endParaRPr>
          </a:p>
        </p:txBody>
      </p:sp>
      <p:sp>
        <p:nvSpPr>
          <p:cNvPr id="5749" name="Google Shape;5749;p2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6" name="Shape 5766"/>
        <p:cNvGrpSpPr/>
        <p:nvPr/>
      </p:nvGrpSpPr>
      <p:grpSpPr>
        <a:xfrm>
          <a:off x="0" y="0"/>
          <a:ext cx="0" cy="0"/>
          <a:chOff x="0" y="0"/>
          <a:chExt cx="0" cy="0"/>
        </a:xfrm>
      </p:grpSpPr>
      <p:sp>
        <p:nvSpPr>
          <p:cNvPr id="5767" name="Google Shape;5767;p2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8" name="Google Shape;5768;p2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Công nghệ Network Slicing sử dụng công nghệ ảo hóa để phân chia một mạng vật lý thành nhiều mạng logic. Nó cho phép quản trị viên mạng phân chia băng thông mạng theo các đặc điểm (tốc độ tải xuống, thời gian trễ, lượng điện năng) của các dịch vụ truyền thông (phương tiện, IoT, xe tự hành, v.v.)</a:t>
            </a:r>
            <a:endParaRPr>
              <a:latin typeface="Arial"/>
              <a:ea typeface="Arial"/>
              <a:cs typeface="Arial"/>
              <a:sym typeface="Arial"/>
            </a:endParaRPr>
          </a:p>
        </p:txBody>
      </p:sp>
      <p:sp>
        <p:nvSpPr>
          <p:cNvPr id="5769" name="Google Shape;5769;p2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7" name="Shape 5797"/>
        <p:cNvGrpSpPr/>
        <p:nvPr/>
      </p:nvGrpSpPr>
      <p:grpSpPr>
        <a:xfrm>
          <a:off x="0" y="0"/>
          <a:ext cx="0" cy="0"/>
          <a:chOff x="0" y="0"/>
          <a:chExt cx="0" cy="0"/>
        </a:xfrm>
      </p:grpSpPr>
      <p:sp>
        <p:nvSpPr>
          <p:cNvPr id="5798" name="Google Shape;5798;p2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9" name="Google Shape;5799;p2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444444"/>
              </a:buClr>
              <a:buSzPts val="1200"/>
              <a:buFont typeface="Arial"/>
              <a:buChar char="•"/>
            </a:pPr>
            <a:r>
              <a:rPr b="0" i="0" lang="en-US">
                <a:solidFill>
                  <a:srgbClr val="444444"/>
                </a:solidFill>
                <a:latin typeface="Open Sans"/>
                <a:ea typeface="Open Sans"/>
                <a:cs typeface="Open Sans"/>
                <a:sym typeface="Open Sans"/>
              </a:rPr>
              <a:t>Tốc độ: 20Gbps</a:t>
            </a:r>
            <a:endParaRPr/>
          </a:p>
          <a:p>
            <a:pPr indent="-171450" lvl="0" marL="171450" rtl="0" algn="l">
              <a:spcBef>
                <a:spcPts val="0"/>
              </a:spcBef>
              <a:spcAft>
                <a:spcPts val="0"/>
              </a:spcAft>
              <a:buClr>
                <a:srgbClr val="444444"/>
              </a:buClr>
              <a:buSzPts val="1200"/>
              <a:buFont typeface="Arial"/>
              <a:buChar char="•"/>
            </a:pPr>
            <a:r>
              <a:rPr b="0" i="0" lang="en-US">
                <a:solidFill>
                  <a:srgbClr val="444444"/>
                </a:solidFill>
                <a:latin typeface="Open Sans"/>
                <a:ea typeface="Open Sans"/>
                <a:cs typeface="Open Sans"/>
                <a:sym typeface="Open Sans"/>
              </a:rPr>
              <a:t>Độ trễ: 1ms trở xuống (1/10 so với hiện tại)</a:t>
            </a:r>
            <a:endParaRPr/>
          </a:p>
          <a:p>
            <a:pPr indent="-171450" lvl="0" marL="171450" rtl="0" algn="l">
              <a:spcBef>
                <a:spcPts val="0"/>
              </a:spcBef>
              <a:spcAft>
                <a:spcPts val="0"/>
              </a:spcAft>
              <a:buClr>
                <a:srgbClr val="444444"/>
              </a:buClr>
              <a:buSzPts val="1200"/>
              <a:buFont typeface="Arial"/>
              <a:buChar char="•"/>
            </a:pPr>
            <a:r>
              <a:rPr b="0" i="0" lang="en-US">
                <a:solidFill>
                  <a:srgbClr val="444444"/>
                </a:solidFill>
                <a:latin typeface="Open Sans"/>
                <a:ea typeface="Open Sans"/>
                <a:cs typeface="Open Sans"/>
                <a:sym typeface="Open Sans"/>
              </a:rPr>
              <a:t>Kết nối: 2,5 tỷ (100 triệu lần dòng điện)</a:t>
            </a:r>
            <a:endParaRPr/>
          </a:p>
          <a:p>
            <a:pPr indent="0" lvl="0" marL="0" rtl="0" algn="l">
              <a:spcBef>
                <a:spcPts val="0"/>
              </a:spcBef>
              <a:spcAft>
                <a:spcPts val="0"/>
              </a:spcAft>
              <a:buNone/>
            </a:pPr>
            <a:r>
              <a:t/>
            </a:r>
            <a:endParaRPr b="0" i="0">
              <a:solidFill>
                <a:srgbClr val="444444"/>
              </a:solidFill>
              <a:latin typeface="Open Sans"/>
              <a:ea typeface="Open Sans"/>
              <a:cs typeface="Open Sans"/>
              <a:sym typeface="Open Sans"/>
            </a:endParaRPr>
          </a:p>
          <a:p>
            <a:pPr indent="0" lvl="0" marL="0" rtl="0" algn="l">
              <a:spcBef>
                <a:spcPts val="0"/>
              </a:spcBef>
              <a:spcAft>
                <a:spcPts val="0"/>
              </a:spcAft>
              <a:buNone/>
            </a:pPr>
            <a:r>
              <a:rPr b="1" i="0" lang="en-US">
                <a:solidFill>
                  <a:srgbClr val="444444"/>
                </a:solidFill>
                <a:latin typeface="Open Sans"/>
                <a:ea typeface="Open Sans"/>
                <a:cs typeface="Open Sans"/>
                <a:sym typeface="Open Sans"/>
              </a:rPr>
              <a:t>CÔNG NGHỆ KÍCH HOẠT 6G</a:t>
            </a:r>
            <a:endParaRPr/>
          </a:p>
          <a:p>
            <a:pPr indent="0" lvl="0" marL="0" rtl="0" algn="l">
              <a:spcBef>
                <a:spcPts val="0"/>
              </a:spcBef>
              <a:spcAft>
                <a:spcPts val="0"/>
              </a:spcAft>
              <a:buNone/>
            </a:pPr>
            <a:r>
              <a:rPr b="0" i="0" lang="en-US">
                <a:solidFill>
                  <a:srgbClr val="444444"/>
                </a:solidFill>
                <a:latin typeface="Open Sans"/>
                <a:ea typeface="Open Sans"/>
                <a:cs typeface="Open Sans"/>
                <a:sym typeface="Open Sans"/>
              </a:rPr>
              <a:t>Một thế hệ mạng di động mới thường được đặc trưng bởi một tập hợp các công nghệ truyền thông mới cung cấp hiệu suất chưa từng có (ví dụ: về tốc độ dữ liệu khả dụng, độ trễ) và các khả năng. Ví dụ: giao tiếp Nhiều đầu vào, Nhiều đầu ra (MIMO) và mmWave lớn đều là những yếu tố hỗ trợ chính của mạng 5G. Để đáp ứng các yêu cầu được mô tả trước đó, mạng 6G dự kiến sẽ dựa trên phổ tần thông thường (tức là dải tần phụ 6 GHz và mmWaves) nhưng cũng dựa trên các dải tần chưa được xem xét cho các tiêu chuẩn di động, cụ thể là dải tần terahertz (có thể được khai thác để phân bổ một lượng băng thông khổng lồ cho truyền thông định dạng chùm tia và phạm vi gần) và Truyền thông ánh sáng nhìn thấy được (VLC) (có thể cung cấp cho các nhà khai thác mạng một cách thiết thực và hiệu quả về chi phí để cải thiện vùng phủ sóng trong nhà). Bên cạnh phổ tần mới, 6G cũng sẽ chuyển đổi các mạng không dây bằng cách tận dụng một tập hợp các công nghệ đã được kích hoạt gần đây nhờ sự tiến bộ trong nghiên cứu mạch và lớp vật lý, nhưng không phải là một phần của 5G. Chúng tôi hy vọng 6G sẽ (i) tích hợp các khả năng song công hoàn toàn trong ngăn xếp giao tiếp, để cho phép truyền tải đường xuống liên tục với các thông báo điều khiển hoặc xác nhận đường lên đồng thời (hoặc ngược lại), đồng thời tăng khả năng ghép kênh và thông lượng toàn hệ thống mà không cần sử dụng thêm băng thông; (ii) khai thác các kỹ thuật ước tính kênh mới, ví dụ: ước tính ngoài băng tần và cảm biến nén, để tăng hiệu quả của mặt phẳng điều khiển 6G; và (iii) kết hợp giao tiếp với các khả năng định vị dựa trên mạng và cảm biến, để cải thiện các hoạt động kiểm soát và cung cấp các dịch vụ mới cho người dùng.</a:t>
            </a:r>
            <a:endParaRPr b="0" i="0">
              <a:solidFill>
                <a:srgbClr val="444444"/>
              </a:solidFill>
              <a:latin typeface="Open Sans"/>
              <a:ea typeface="Open Sans"/>
              <a:cs typeface="Open Sans"/>
              <a:sym typeface="Open Sans"/>
            </a:endParaRPr>
          </a:p>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800" name="Google Shape;5800;p2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2" name="Shape 5812"/>
        <p:cNvGrpSpPr/>
        <p:nvPr/>
      </p:nvGrpSpPr>
      <p:grpSpPr>
        <a:xfrm>
          <a:off x="0" y="0"/>
          <a:ext cx="0" cy="0"/>
          <a:chOff x="0" y="0"/>
          <a:chExt cx="0" cy="0"/>
        </a:xfrm>
      </p:grpSpPr>
      <p:sp>
        <p:nvSpPr>
          <p:cNvPr id="5813" name="Google Shape;5813;p2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4" name="Google Shape;5814;p2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815" name="Google Shape;5815;p2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3" name="Shape 5823"/>
        <p:cNvGrpSpPr/>
        <p:nvPr/>
      </p:nvGrpSpPr>
      <p:grpSpPr>
        <a:xfrm>
          <a:off x="0" y="0"/>
          <a:ext cx="0" cy="0"/>
          <a:chOff x="0" y="0"/>
          <a:chExt cx="0" cy="0"/>
        </a:xfrm>
      </p:grpSpPr>
      <p:sp>
        <p:nvSpPr>
          <p:cNvPr id="5824" name="Google Shape;5824;p2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5" name="Google Shape;5825;p2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826" name="Google Shape;5826;p2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rPr b="1" i="0" lang="en-US" sz="1200">
                <a:solidFill>
                  <a:schemeClr val="dk1"/>
                </a:solidFill>
                <a:latin typeface="Arial"/>
                <a:ea typeface="Arial"/>
                <a:cs typeface="Arial"/>
                <a:sym typeface="Arial"/>
              </a:rPr>
              <a:t>Michael Eugene Porter : Công bố khái niệm 'IoT có thể phát triển'</a:t>
            </a:r>
            <a:endParaRPr/>
          </a:p>
          <a:p>
            <a:pPr indent="0" lvl="0" marL="0" rtl="0" algn="l">
              <a:spcBef>
                <a:spcPts val="0"/>
              </a:spcBef>
              <a:spcAft>
                <a:spcPts val="0"/>
              </a:spcAft>
              <a:buClr>
                <a:schemeClr val="dk1"/>
              </a:buClr>
              <a:buSzPts val="1200"/>
              <a:buFont typeface="Noto Sans Symbols"/>
              <a:buNone/>
            </a:pPr>
            <a:r>
              <a:t/>
            </a:r>
            <a:endParaRPr b="0" i="0"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rPr b="1" i="0" lang="en-US" sz="1200">
                <a:solidFill>
                  <a:schemeClr val="dk1"/>
                </a:solidFill>
                <a:latin typeface="Arial"/>
                <a:ea typeface="Arial"/>
                <a:cs typeface="Arial"/>
                <a:sym typeface="Arial"/>
              </a:rPr>
              <a:t>Bước 1: Giám sát</a:t>
            </a:r>
            <a:endParaRPr/>
          </a:p>
          <a:p>
            <a:pPr indent="0" lvl="0" marL="0" rtl="0" algn="l">
              <a:spcBef>
                <a:spcPts val="0"/>
              </a:spcBef>
              <a:spcAft>
                <a:spcPts val="0"/>
              </a:spcAft>
              <a:buClr>
                <a:schemeClr val="dk1"/>
              </a:buClr>
              <a:buSzPts val="1200"/>
              <a:buFont typeface="Noto Sans Symbols"/>
              <a:buNone/>
            </a:pPr>
            <a:r>
              <a:rPr b="0" i="0" lang="en-US" sz="1200">
                <a:solidFill>
                  <a:schemeClr val="dk1"/>
                </a:solidFill>
                <a:latin typeface="Arial"/>
                <a:ea typeface="Arial"/>
                <a:cs typeface="Arial"/>
                <a:sym typeface="Arial"/>
              </a:rPr>
              <a:t>Các cảm biến khác nhau trong các sản phẩm IoT có thể theo dõi các thay đổi trong môi trường bên ngoài và nhận thông tin chuyên sâu mà trước đây chưa biết.</a:t>
            </a:r>
            <a:endParaRPr/>
          </a:p>
          <a:p>
            <a:pPr indent="0" lvl="0" marL="0" rtl="0" algn="l">
              <a:spcBef>
                <a:spcPts val="0"/>
              </a:spcBef>
              <a:spcAft>
                <a:spcPts val="0"/>
              </a:spcAft>
              <a:buClr>
                <a:schemeClr val="dk1"/>
              </a:buClr>
              <a:buSzPts val="1200"/>
              <a:buFont typeface="Noto Sans Symbols"/>
              <a:buNone/>
            </a:pPr>
            <a:r>
              <a:rPr b="1" i="0" lang="en-US" sz="1200">
                <a:solidFill>
                  <a:schemeClr val="dk1"/>
                </a:solidFill>
                <a:latin typeface="Arial"/>
                <a:ea typeface="Arial"/>
                <a:cs typeface="Arial"/>
                <a:sym typeface="Arial"/>
              </a:rPr>
              <a:t>Bước 2: Kiểm soát</a:t>
            </a:r>
            <a:endParaRPr/>
          </a:p>
          <a:p>
            <a:pPr indent="0" lvl="0" marL="0" rtl="0" algn="l">
              <a:spcBef>
                <a:spcPts val="0"/>
              </a:spcBef>
              <a:spcAft>
                <a:spcPts val="0"/>
              </a:spcAft>
              <a:buClr>
                <a:schemeClr val="dk1"/>
              </a:buClr>
              <a:buSzPts val="1200"/>
              <a:buFont typeface="Noto Sans Symbols"/>
              <a:buNone/>
            </a:pPr>
            <a:r>
              <a:rPr b="0" i="0" lang="en-US" sz="1200">
                <a:solidFill>
                  <a:schemeClr val="dk1"/>
                </a:solidFill>
                <a:latin typeface="Arial"/>
                <a:ea typeface="Arial"/>
                <a:cs typeface="Arial"/>
                <a:sym typeface="Arial"/>
              </a:rPr>
              <a:t>Có nghĩa là cách thức điều khiển từ xa bằng phần mềm và kết nối internet của sản phẩm IoT.</a:t>
            </a:r>
            <a:endParaRPr/>
          </a:p>
          <a:p>
            <a:pPr indent="0" lvl="0" marL="0" rtl="0" algn="l">
              <a:spcBef>
                <a:spcPts val="0"/>
              </a:spcBef>
              <a:spcAft>
                <a:spcPts val="0"/>
              </a:spcAft>
              <a:buClr>
                <a:schemeClr val="dk1"/>
              </a:buClr>
              <a:buSzPts val="1200"/>
              <a:buFont typeface="Noto Sans Symbols"/>
              <a:buNone/>
            </a:pPr>
            <a:r>
              <a:rPr b="1" i="0" lang="en-US" sz="1200">
                <a:solidFill>
                  <a:schemeClr val="dk1"/>
                </a:solidFill>
                <a:latin typeface="Arial"/>
                <a:ea typeface="Arial"/>
                <a:cs typeface="Arial"/>
                <a:sym typeface="Arial"/>
              </a:rPr>
              <a:t>Bước 3: Tối ưu hóa</a:t>
            </a:r>
            <a:endParaRPr/>
          </a:p>
          <a:p>
            <a:pPr indent="0" lvl="0" marL="0" rtl="0" algn="l">
              <a:spcBef>
                <a:spcPts val="0"/>
              </a:spcBef>
              <a:spcAft>
                <a:spcPts val="0"/>
              </a:spcAft>
              <a:buClr>
                <a:schemeClr val="dk1"/>
              </a:buClr>
              <a:buSzPts val="1200"/>
              <a:buFont typeface="Noto Sans Symbols"/>
              <a:buNone/>
            </a:pPr>
            <a:r>
              <a:rPr b="0" i="0" lang="en-US" sz="1200">
                <a:solidFill>
                  <a:schemeClr val="dk1"/>
                </a:solidFill>
                <a:latin typeface="Arial"/>
                <a:ea typeface="Arial"/>
                <a:cs typeface="Arial"/>
                <a:sym typeface="Arial"/>
              </a:rPr>
              <a:t>Kết hợp chức năng giám sát và điều khiển để đạt được hiệu quả tối ưu cho môi trường.</a:t>
            </a:r>
            <a:endParaRPr/>
          </a:p>
          <a:p>
            <a:pPr indent="0" lvl="0" marL="0" rtl="0" algn="l">
              <a:spcBef>
                <a:spcPts val="0"/>
              </a:spcBef>
              <a:spcAft>
                <a:spcPts val="0"/>
              </a:spcAft>
              <a:buClr>
                <a:schemeClr val="dk1"/>
              </a:buClr>
              <a:buSzPts val="1200"/>
              <a:buFont typeface="Noto Sans Symbols"/>
              <a:buNone/>
            </a:pPr>
            <a:r>
              <a:rPr b="1" i="0" lang="en-US" sz="1200">
                <a:solidFill>
                  <a:schemeClr val="dk1"/>
                </a:solidFill>
                <a:latin typeface="Arial"/>
                <a:ea typeface="Arial"/>
                <a:cs typeface="Arial"/>
                <a:sym typeface="Arial"/>
              </a:rPr>
              <a:t>Bước 4: Tự chủ</a:t>
            </a:r>
            <a:endParaRPr/>
          </a:p>
          <a:p>
            <a:pPr indent="0" lvl="0" marL="0" rtl="0" algn="l">
              <a:spcBef>
                <a:spcPts val="0"/>
              </a:spcBef>
              <a:spcAft>
                <a:spcPts val="0"/>
              </a:spcAft>
              <a:buClr>
                <a:schemeClr val="dk1"/>
              </a:buClr>
              <a:buSzPts val="1200"/>
              <a:buFont typeface="Noto Sans Symbols"/>
              <a:buNone/>
            </a:pPr>
            <a:r>
              <a:rPr b="0" i="0" lang="en-US" sz="1200">
                <a:solidFill>
                  <a:schemeClr val="dk1"/>
                </a:solidFill>
                <a:latin typeface="Arial"/>
                <a:ea typeface="Arial"/>
                <a:cs typeface="Arial"/>
                <a:sym typeface="Arial"/>
              </a:rPr>
              <a:t>Phân tích dữ liệu lớn cho phép tự học và hoạt động độc lập.</a:t>
            </a:r>
            <a:endParaRPr b="0" i="0" sz="1200">
              <a:solidFill>
                <a:schemeClr val="dk1"/>
              </a:solidFill>
              <a:latin typeface="Arial"/>
              <a:ea typeface="Arial"/>
              <a:cs typeface="Arial"/>
              <a:sym typeface="Arial"/>
            </a:endParaRPr>
          </a:p>
        </p:txBody>
      </p:sp>
      <p:sp>
        <p:nvSpPr>
          <p:cNvPr id="517" name="Google Shape;517;p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IoT tạo ra một môi trường trong đó dữ liệu có thể được thu thập liên tục. Đổi mới sẽ tiếp tục ngay sau đó.</a:t>
            </a:r>
            <a:endParaRPr>
              <a:latin typeface="Arial"/>
              <a:ea typeface="Arial"/>
              <a:cs typeface="Arial"/>
              <a:sym typeface="Arial"/>
            </a:endParaRPr>
          </a:p>
        </p:txBody>
      </p:sp>
      <p:sp>
        <p:nvSpPr>
          <p:cNvPr id="547" name="Google Shape;547;p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1" lang="en-US">
                <a:latin typeface="Arial"/>
                <a:ea typeface="Arial"/>
                <a:cs typeface="Arial"/>
                <a:sym typeface="Arial"/>
              </a:rPr>
              <a:t>Sự xuất hiện của hệ thống IoT có nhận thức: IoT thông minh</a:t>
            </a:r>
            <a:endParaRPr b="1">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Điều đó có nghĩa là giá trị của dịch vụ IoT xuất hiện sau khi nó được kết nối</a:t>
            </a:r>
            <a:endParaRPr>
              <a:latin typeface="Arial"/>
              <a:ea typeface="Arial"/>
              <a:cs typeface="Arial"/>
              <a:sym typeface="Arial"/>
            </a:endParaRPr>
          </a:p>
        </p:txBody>
      </p:sp>
      <p:sp>
        <p:nvSpPr>
          <p:cNvPr id="572" name="Google Shape;572;p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1" lang="en-US">
                <a:latin typeface="Arial"/>
                <a:ea typeface="Arial"/>
                <a:cs typeface="Arial"/>
                <a:sym typeface="Arial"/>
              </a:rPr>
              <a:t>IoT tự nhận thức</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IoT mà máy tạo ra, trao đổi, hiểu và thực thi ngữ cảnh của người dùng bằng cách kết nối và sử dụng mọi thông tin, đối tượng cần thiết mà không cần sự can thiệp của con người, đồng thời phân tích và phán đoán kết quả, liên tục ghi nhận mọi thông tin thông qua quá trình tự học và bổ sung.</a:t>
            </a:r>
            <a:endParaRPr>
              <a:latin typeface="Arial"/>
              <a:ea typeface="Arial"/>
              <a:cs typeface="Arial"/>
              <a:sym typeface="Arial"/>
            </a:endParaRPr>
          </a:p>
        </p:txBody>
      </p:sp>
      <p:sp>
        <p:nvSpPr>
          <p:cNvPr id="589" name="Google Shape;589;p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Đây là công nghệ cốt lõi IoT thông minh phản hồi chính xác và nhanh chóng hơn bằng cách cho phép mọi thứ tự nhận biết và đánh giá bằng trí thông minh mà không cần phải chuyển một lượng lớn dữ liệu sang Đám mây.</a:t>
            </a:r>
            <a:endParaRPr/>
          </a:p>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Phần mềm thông tin tình báo dựa trên IoT tối ưu hóa trí thông minh của chính nó thông qua quá trình tự học dựa trên phán đoán, phản hồi và phản ứng theo thời gian thực mà không cần sự can thiệp của con người.</a:t>
            </a:r>
            <a:endParaRPr>
              <a:latin typeface="Arial"/>
              <a:ea typeface="Arial"/>
              <a:cs typeface="Arial"/>
              <a:sym typeface="Arial"/>
            </a:endParaRPr>
          </a:p>
        </p:txBody>
      </p:sp>
      <p:sp>
        <p:nvSpPr>
          <p:cNvPr id="635" name="Google Shape;635;p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45" name="Google Shape;645;p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3:notes"/>
          <p:cNvSpPr txBox="1"/>
          <p:nvPr>
            <p:ph idx="1" type="body"/>
          </p:nvPr>
        </p:nvSpPr>
        <p:spPr>
          <a:xfrm>
            <a:off x="679768" y="5542373"/>
            <a:ext cx="5438140" cy="363976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Trong chương này, chúng ta sẽ xem xét các xu hướng ứng dụng IoT trong các ngành công nghiệp cũng như các thành phần và nền tảng của nó.</a:t>
            </a:r>
            <a:endParaRPr/>
          </a:p>
        </p:txBody>
      </p:sp>
      <p:sp>
        <p:nvSpPr>
          <p:cNvPr id="158" name="Google Shape;158;p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000000"/>
              </a:buClr>
              <a:buSzPts val="1200"/>
              <a:buFont typeface="Arial"/>
              <a:buNone/>
            </a:pPr>
            <a:r>
              <a:rPr b="0" i="0" lang="en-US">
                <a:solidFill>
                  <a:srgbClr val="000000"/>
                </a:solidFill>
                <a:latin typeface="Arial"/>
                <a:ea typeface="Arial"/>
                <a:cs typeface="Arial"/>
                <a:sym typeface="Arial"/>
              </a:rPr>
              <a:t>Việc thu thập và sử dụng dữ liệu đó để thúc đẩy hành vi được gọi là Internet hành vi (IoB). Khi các tổ chức cải thiện không chỉ lượng dữ liệu họ thu thập mà còn cả cách họ kết hợp dữ liệu từ các nguồn khác nhau và sử dụng dữ liệu đó, IoB sẽ tiếp tục ảnh hưởng đến cách các tổ chức tương tác với mọi người.</a:t>
            </a:r>
            <a:endParaRPr/>
          </a:p>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a:p>
            <a:pPr indent="0" lvl="0" marL="0" rtl="0" algn="l">
              <a:spcBef>
                <a:spcPts val="0"/>
              </a:spcBef>
              <a:spcAft>
                <a:spcPts val="0"/>
              </a:spcAft>
              <a:buClr>
                <a:srgbClr val="000000"/>
              </a:buClr>
              <a:buSzPts val="1200"/>
              <a:buFont typeface="Arial"/>
              <a:buNone/>
            </a:pPr>
            <a:r>
              <a:rPr b="1" i="0" lang="en-US">
                <a:solidFill>
                  <a:srgbClr val="000000"/>
                </a:solidFill>
                <a:latin typeface="Arial"/>
                <a:ea typeface="Arial"/>
                <a:cs typeface="Arial"/>
                <a:sym typeface="Arial"/>
              </a:rPr>
              <a:t>(Trường hợp)</a:t>
            </a:r>
            <a:endParaRPr/>
          </a:p>
          <a:p>
            <a:pPr indent="0" lvl="0" marL="0" rtl="0" algn="l">
              <a:spcBef>
                <a:spcPts val="0"/>
              </a:spcBef>
              <a:spcAft>
                <a:spcPts val="0"/>
              </a:spcAft>
              <a:buClr>
                <a:srgbClr val="000000"/>
              </a:buClr>
              <a:buSzPts val="1200"/>
              <a:buFont typeface="Arial"/>
              <a:buNone/>
            </a:pPr>
            <a:r>
              <a:rPr b="0" i="0" lang="en-US">
                <a:solidFill>
                  <a:srgbClr val="000000"/>
                </a:solidFill>
                <a:latin typeface="Arial"/>
                <a:ea typeface="Arial"/>
                <a:cs typeface="Arial"/>
                <a:sym typeface="Arial"/>
              </a:rPr>
              <a:t>Khi nhân viên tại một khu công nghiệp quay trở lại nơi làm việc sau khi nơi này bị đóng cửa trong đại dịch COVID-19, họ nhận thấy một vài điểm khác biệt. Các cảm biến hoặc thẻ RFID được sử dụng để xác định xem nhân viên có rửa tay thường xuyên hay không. Thị giác máy tính xác định xem nhân viên có tuân thủ giao thức đeo khẩu trang hay không và loa được sử dụng để cảnh báo mọi người về các vi phạm nguyên tắc. Hơn nữa, dữ liệu hành vi này được các tổ chức thu thập và phân tích để tác động đến cách mọi người cư xử tại nơi làm việc.</a:t>
            </a:r>
            <a:endParaRPr b="0" i="0">
              <a:solidFill>
                <a:srgbClr val="000000"/>
              </a:solidFill>
              <a:latin typeface="Arial"/>
              <a:ea typeface="Arial"/>
              <a:cs typeface="Arial"/>
              <a:sym typeface="Arial"/>
            </a:endParaRPr>
          </a:p>
        </p:txBody>
      </p:sp>
      <p:sp>
        <p:nvSpPr>
          <p:cNvPr id="654" name="Google Shape;654;p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89" name="Google Shape;689;p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000000"/>
              </a:buClr>
              <a:buSzPts val="1200"/>
              <a:buFont typeface="Arial"/>
              <a:buNone/>
            </a:pPr>
            <a:r>
              <a:rPr lang="en-US">
                <a:solidFill>
                  <a:srgbClr val="000000"/>
                </a:solidFill>
                <a:latin typeface="Arial"/>
                <a:ea typeface="Arial"/>
                <a:cs typeface="Arial"/>
                <a:sym typeface="Arial"/>
              </a:rPr>
              <a:t>Một ngành liên quan đến sức khỏe cá nhân và thông tin y tế, thiết bị, hệ thống và nền tảng. Đây là nơi hội tụ của các dịch vụ liên quan đến sức khỏe và CNTT y tế. Nó cung cấp các dịch vụ chăm sóc sức khỏe được cá nhân hóa và cung cấp phân tích dựa trên lối sống cá nhân, khám sức khỏe, thông tin sử dụng y tế, trí tuệ nhân tạo, thực tế ảo, thông tin bộ gen, v.v. Đây là một hệ sinh thái chăm sóc sức khỏe lấy cá nhân làm trung tâm (Lộ trình R&amp;D dựa trên tiêu chuẩn năm 2016, Viện Công nghệ và Tiêu chuẩn Quốc gia)</a:t>
            </a:r>
            <a:endParaRPr>
              <a:latin typeface="Arial"/>
              <a:ea typeface="Arial"/>
              <a:cs typeface="Arial"/>
              <a:sym typeface="Arial"/>
            </a:endParaRPr>
          </a:p>
        </p:txBody>
      </p:sp>
      <p:sp>
        <p:nvSpPr>
          <p:cNvPr id="699" name="Google Shape;699;p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Arial"/>
              <a:buNone/>
            </a:pPr>
            <a:r>
              <a:rPr lang="en-US" sz="1200">
                <a:latin typeface="Arial"/>
                <a:ea typeface="Arial"/>
                <a:cs typeface="Arial"/>
                <a:sym typeface="Arial"/>
              </a:rPr>
              <a:t>Các dịch vụ bổ sung đa dạng hơn đang được tạo ra bằng cách liên kết các thông tin sinh trắc học khác nhau như thông tin tập thể dục (mức tiêu thụ calo, khoảng cách, số bước), dấu chân (chuyển động, áp lực chân, v.v.) và điện tâm đồ với nền tảng IoT.</a:t>
            </a:r>
            <a:endParaRPr/>
          </a:p>
          <a:p>
            <a:pPr indent="0" lvl="0" marL="0" rtl="0" algn="just">
              <a:spcBef>
                <a:spcPts val="0"/>
              </a:spcBef>
              <a:spcAft>
                <a:spcPts val="0"/>
              </a:spcAft>
              <a:buClr>
                <a:schemeClr val="dk1"/>
              </a:buClr>
              <a:buSzPts val="1200"/>
              <a:buFont typeface="Arial"/>
              <a:buNone/>
            </a:pPr>
            <a:r>
              <a:rPr lang="en-US" sz="1200">
                <a:latin typeface="Arial"/>
                <a:ea typeface="Arial"/>
                <a:cs typeface="Arial"/>
                <a:sym typeface="Arial"/>
              </a:rPr>
              <a:t>Cần có một chiến lược phát triển bao hàm các quy trình phát triển công nghệ và các tiêu chuẩn quốc tế liên quan đến tiêu chuẩn Thiết bị Y tế Cá nhân (PHD) ISO/IEEE 11073 và tiêu chuẩn quốc tế oneM2M, những tiêu chuẩn quốc tế nổi bật nhất cho các nền tảng chăm sóc sức khỏe IoT.</a:t>
            </a:r>
            <a:endParaRPr>
              <a:latin typeface="Arial"/>
              <a:ea typeface="Arial"/>
              <a:cs typeface="Arial"/>
              <a:sym typeface="Arial"/>
            </a:endParaRPr>
          </a:p>
        </p:txBody>
      </p:sp>
      <p:sp>
        <p:nvSpPr>
          <p:cNvPr id="717" name="Google Shape;717;p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p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0" i="0" lang="en-US">
                <a:solidFill>
                  <a:srgbClr val="202124"/>
                </a:solidFill>
                <a:latin typeface="Arial"/>
                <a:ea typeface="Arial"/>
                <a:cs typeface="Arial"/>
                <a:sym typeface="Arial"/>
              </a:rPr>
              <a:t>Nền tảng chăm sóc sức khỏe là gì?</a:t>
            </a:r>
            <a:endParaRPr/>
          </a:p>
          <a:p>
            <a:pPr indent="0" lvl="0" marL="0" rtl="0" algn="l">
              <a:spcBef>
                <a:spcPts val="0"/>
              </a:spcBef>
              <a:spcAft>
                <a:spcPts val="0"/>
              </a:spcAft>
              <a:buNone/>
            </a:pPr>
            <a:r>
              <a:rPr b="0" i="0" lang="en-US">
                <a:solidFill>
                  <a:srgbClr val="202124"/>
                </a:solidFill>
                <a:latin typeface="Arial"/>
                <a:ea typeface="Arial"/>
                <a:cs typeface="Arial"/>
                <a:sym typeface="Arial"/>
              </a:rPr>
              <a:t>Nền tảng chăm sóc sức khỏe là </a:t>
            </a:r>
            <a:r>
              <a:rPr b="1" i="0" lang="en-US">
                <a:solidFill>
                  <a:srgbClr val="202124"/>
                </a:solidFill>
                <a:latin typeface="Arial"/>
                <a:ea typeface="Arial"/>
                <a:cs typeface="Arial"/>
                <a:sym typeface="Arial"/>
              </a:rPr>
              <a:t>sự tích hợp các ứng dụng và công nghệ để cung cấp giải pháp chăm sóc sức khỏe toàn diện và mang tính cá nhân hóa. </a:t>
            </a:r>
            <a:r>
              <a:rPr b="0" i="0" lang="en-US">
                <a:solidFill>
                  <a:srgbClr val="202124"/>
                </a:solidFill>
                <a:latin typeface="Arial"/>
                <a:ea typeface="Arial"/>
                <a:cs typeface="Arial"/>
                <a:sym typeface="Arial"/>
              </a:rPr>
              <a:t>... Mong muốn truy cập thông tin chăm sóc sức khỏe của khách hàng kỹ thuật số và những thay đổi đối với việc cung cấp thông tin này đang cách mạng hóa cách thức hoạt động của dịch vụ chăm sóc sức khỏe ngày nay.</a:t>
            </a:r>
            <a:endParaRPr/>
          </a:p>
          <a:p>
            <a:pPr indent="0" lvl="0" marL="0" rtl="0" algn="l">
              <a:spcBef>
                <a:spcPts val="0"/>
              </a:spcBef>
              <a:spcAft>
                <a:spcPts val="0"/>
              </a:spcAft>
              <a:buNone/>
            </a:pPr>
            <a:r>
              <a:t/>
            </a:r>
            <a:endParaRPr b="0" i="0">
              <a:solidFill>
                <a:srgbClr val="202124"/>
              </a:solidFill>
              <a:latin typeface="Arial"/>
              <a:ea typeface="Arial"/>
              <a:cs typeface="Arial"/>
              <a:sym typeface="Arial"/>
            </a:endParaRPr>
          </a:p>
          <a:p>
            <a:pPr indent="0" lvl="0" marL="0" rtl="0" algn="l">
              <a:spcBef>
                <a:spcPts val="0"/>
              </a:spcBef>
              <a:spcAft>
                <a:spcPts val="0"/>
              </a:spcAft>
              <a:buNone/>
            </a:pPr>
            <a:r>
              <a:t/>
            </a:r>
            <a:endParaRPr/>
          </a:p>
        </p:txBody>
      </p:sp>
      <p:sp>
        <p:nvSpPr>
          <p:cNvPr id="729" name="Google Shape;729;p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p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775" name="Google Shape;775;p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None/>
            </a:pPr>
            <a:r>
              <a:rPr lang="en-US">
                <a:latin typeface="Arial"/>
                <a:ea typeface="Arial"/>
                <a:cs typeface="Arial"/>
                <a:sym typeface="Arial"/>
              </a:rPr>
              <a:t>Ngôi nhà được tự động hóa điều khiển tập trung các thiết bị bằng cách sử dụng các thiết bị ví dụ như tấm ốp tường.</a:t>
            </a:r>
            <a:endParaRPr/>
          </a:p>
          <a:p>
            <a:pPr indent="0" lvl="0" marL="0" rtl="0" algn="just">
              <a:spcBef>
                <a:spcPts val="0"/>
              </a:spcBef>
              <a:spcAft>
                <a:spcPts val="0"/>
              </a:spcAft>
              <a:buNone/>
            </a:pPr>
            <a:r>
              <a:rPr lang="en-US">
                <a:latin typeface="Arial"/>
                <a:ea typeface="Arial"/>
                <a:cs typeface="Arial"/>
                <a:sym typeface="Arial"/>
              </a:rPr>
              <a:t>Nhà thông minh: Các thiết bị gia dụng như thiết bị gia dụng thông minh và giải pháp an ninh có thể giao tiếp với nhau để mang lại sự tiện lợi hoặc duy trì môi trường sống tối ưu. Nó bao gồm các thiết bị gia dụng, đồ dùng nhà bếp, đồ gia dụng, đồ dùng cho thú cưng, sản phẩm năng lượng, sản phẩm an ninh, thiết bị giải trí, thiết bị chăm sóc sức khỏe, v.v.</a:t>
            </a:r>
            <a:endParaRPr>
              <a:latin typeface="Arial"/>
              <a:ea typeface="Arial"/>
              <a:cs typeface="Arial"/>
              <a:sym typeface="Arial"/>
            </a:endParaRPr>
          </a:p>
        </p:txBody>
      </p:sp>
      <p:sp>
        <p:nvSpPr>
          <p:cNvPr id="785" name="Google Shape;785;p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p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1" marL="254250" rtl="0" algn="l">
              <a:spcBef>
                <a:spcPts val="0"/>
              </a:spcBef>
              <a:spcAft>
                <a:spcPts val="0"/>
              </a:spcAft>
              <a:buClr>
                <a:schemeClr val="dk1"/>
              </a:buClr>
              <a:buSzPts val="1200"/>
              <a:buFont typeface="Arial"/>
              <a:buNone/>
            </a:pPr>
            <a:r>
              <a:rPr lang="en-US">
                <a:latin typeface="Arial"/>
                <a:ea typeface="Arial"/>
                <a:cs typeface="Arial"/>
                <a:sym typeface="Arial"/>
              </a:rPr>
              <a:t>Những trở ngại ngăn cản sự phát triển của nhà thông minh</a:t>
            </a:r>
            <a:endParaRPr/>
          </a:p>
          <a:p>
            <a:pPr indent="-285749" lvl="1" marL="540000" rtl="0" algn="l">
              <a:spcBef>
                <a:spcPts val="554"/>
              </a:spcBef>
              <a:spcAft>
                <a:spcPts val="0"/>
              </a:spcAft>
              <a:buClr>
                <a:schemeClr val="dk1"/>
              </a:buClr>
              <a:buSzPts val="1200"/>
              <a:buFont typeface="Arial"/>
              <a:buChar char="•"/>
            </a:pPr>
            <a:r>
              <a:rPr lang="en-US">
                <a:latin typeface="Arial"/>
                <a:ea typeface="Arial"/>
                <a:cs typeface="Arial"/>
                <a:sym typeface="Arial"/>
              </a:rPr>
              <a:t>Giá đắt so với các sản phẩm không thông minh hiện có</a:t>
            </a:r>
            <a:endParaRPr/>
          </a:p>
          <a:p>
            <a:pPr indent="-285749" lvl="1" marL="540000" rtl="0" algn="l">
              <a:spcBef>
                <a:spcPts val="554"/>
              </a:spcBef>
              <a:spcAft>
                <a:spcPts val="0"/>
              </a:spcAft>
              <a:buClr>
                <a:schemeClr val="dk1"/>
              </a:buClr>
              <a:buSzPts val="1200"/>
              <a:buFont typeface="Arial"/>
              <a:buChar char="•"/>
            </a:pPr>
            <a:r>
              <a:rPr lang="en-US">
                <a:latin typeface="Arial"/>
                <a:ea typeface="Arial"/>
                <a:cs typeface="Arial"/>
                <a:sym typeface="Arial"/>
              </a:rPr>
              <a:t>Người tiêu dùng bất tiện khi sử dụng do gặp khó khăn khi tiếp cận công nghệ và giao diện (không tối ưu hóa)</a:t>
            </a:r>
            <a:endParaRPr/>
          </a:p>
          <a:p>
            <a:pPr indent="-285749" lvl="1" marL="540000" rtl="0" algn="l">
              <a:spcBef>
                <a:spcPts val="554"/>
              </a:spcBef>
              <a:spcAft>
                <a:spcPts val="0"/>
              </a:spcAft>
              <a:buClr>
                <a:schemeClr val="dk1"/>
              </a:buClr>
              <a:buSzPts val="1200"/>
              <a:buFont typeface="Arial"/>
              <a:buChar char="•"/>
            </a:pPr>
            <a:r>
              <a:rPr lang="en-US">
                <a:latin typeface="Arial"/>
                <a:ea typeface="Arial"/>
                <a:cs typeface="Arial"/>
                <a:sym typeface="Arial"/>
              </a:rPr>
              <a:t>Các thiết bị gia dụng lớn có chu kỳ thay thế dài</a:t>
            </a:r>
            <a:endParaRPr/>
          </a:p>
          <a:p>
            <a:pPr indent="-285749" lvl="1" marL="540000" rtl="0" algn="l">
              <a:spcBef>
                <a:spcPts val="554"/>
              </a:spcBef>
              <a:spcAft>
                <a:spcPts val="0"/>
              </a:spcAft>
              <a:buClr>
                <a:schemeClr val="dk1"/>
              </a:buClr>
              <a:buSzPts val="1200"/>
              <a:buFont typeface="Arial"/>
              <a:buChar char="•"/>
            </a:pPr>
            <a:r>
              <a:rPr lang="en-US">
                <a:latin typeface="Arial"/>
                <a:ea typeface="Arial"/>
                <a:cs typeface="Arial"/>
                <a:sym typeface="Arial"/>
              </a:rPr>
              <a:t>Bảo mật thấp của các thiết bị và hệ thống dễ bị hack</a:t>
            </a:r>
            <a:endParaRPr>
              <a:latin typeface="Arial"/>
              <a:ea typeface="Arial"/>
              <a:cs typeface="Arial"/>
              <a:sym typeface="Arial"/>
            </a:endParaRPr>
          </a:p>
        </p:txBody>
      </p:sp>
      <p:sp>
        <p:nvSpPr>
          <p:cNvPr id="811" name="Google Shape;811;p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111111"/>
              </a:buClr>
              <a:buSzPts val="1200"/>
              <a:buFont typeface="Arial"/>
              <a:buNone/>
            </a:pPr>
            <a:r>
              <a:rPr b="1" i="0" lang="en-US">
                <a:solidFill>
                  <a:srgbClr val="111111"/>
                </a:solidFill>
                <a:latin typeface="Arial"/>
                <a:ea typeface="Arial"/>
                <a:cs typeface="Arial"/>
                <a:sym typeface="Arial"/>
              </a:rPr>
              <a:t>Một ngôi nhà thông minh là gì?</a:t>
            </a:r>
            <a:endParaRPr/>
          </a:p>
          <a:p>
            <a:pPr indent="0" lvl="0" marL="0" rtl="0" algn="l">
              <a:spcBef>
                <a:spcPts val="0"/>
              </a:spcBef>
              <a:spcAft>
                <a:spcPts val="0"/>
              </a:spcAft>
              <a:buClr>
                <a:srgbClr val="111111"/>
              </a:buClr>
              <a:buSzPts val="1200"/>
              <a:buFont typeface="Arial"/>
              <a:buNone/>
            </a:pPr>
            <a:r>
              <a:rPr b="0" i="0" lang="en-US">
                <a:solidFill>
                  <a:srgbClr val="111111"/>
                </a:solidFill>
                <a:latin typeface="Arial"/>
                <a:ea typeface="Arial"/>
                <a:cs typeface="Arial"/>
                <a:sym typeface="Arial"/>
              </a:rPr>
              <a:t>Ngôi nhà thông minh đề cập đến việc thiết lập ngôi nhà tiện lợi, trong đó các thiết bị và đồ gia dụng có thể được điều khiển tự động từ xa từ bất kỳ đâu có kết nối internet bằng thiết bị di động hoặc thiết bị được nối mạng khác. Các thiết bị trong ngôi nhà thông minh được kết nối với nhau qua Internet, cho phép người dùng kiểm soát các chức năng như truy cập an ninh vào nhà, nhiệt độ, ánh sáng và trạng thái căn nhà từ xa.</a:t>
            </a:r>
            <a:endParaRPr/>
          </a:p>
          <a:p>
            <a:pPr indent="-95250" lvl="0" marL="171450" rtl="0" algn="l">
              <a:spcBef>
                <a:spcPts val="0"/>
              </a:spcBef>
              <a:spcAft>
                <a:spcPts val="0"/>
              </a:spcAft>
              <a:buClr>
                <a:schemeClr val="dk1"/>
              </a:buClr>
              <a:buSzPts val="1200"/>
              <a:buFont typeface="Arial"/>
              <a:buNone/>
            </a:pPr>
            <a:r>
              <a:t/>
            </a:r>
            <a:endParaRPr b="0" i="0">
              <a:solidFill>
                <a:srgbClr val="111111"/>
              </a:solidFill>
              <a:latin typeface="Arial"/>
              <a:ea typeface="Arial"/>
              <a:cs typeface="Arial"/>
              <a:sym typeface="Arial"/>
            </a:endParaRPr>
          </a:p>
          <a:p>
            <a:pPr indent="0" lvl="0" marL="0" rtl="0" algn="l">
              <a:spcBef>
                <a:spcPts val="0"/>
              </a:spcBef>
              <a:spcAft>
                <a:spcPts val="0"/>
              </a:spcAft>
              <a:buClr>
                <a:srgbClr val="111111"/>
              </a:buClr>
              <a:buSzPts val="1200"/>
              <a:buFont typeface="Arial"/>
              <a:buNone/>
            </a:pPr>
            <a:r>
              <a:rPr b="1" i="0" lang="en-US">
                <a:solidFill>
                  <a:srgbClr val="111111"/>
                </a:solidFill>
                <a:latin typeface="Arial"/>
                <a:ea typeface="Arial"/>
                <a:cs typeface="Arial"/>
                <a:sym typeface="Arial"/>
              </a:rPr>
              <a:t>NHIỆM VỤ CHÍNH</a:t>
            </a:r>
            <a:endParaRPr/>
          </a:p>
          <a:p>
            <a:pPr indent="-171450" lvl="0" marL="171450" rtl="0" algn="l">
              <a:spcBef>
                <a:spcPts val="0"/>
              </a:spcBef>
              <a:spcAft>
                <a:spcPts val="0"/>
              </a:spcAft>
              <a:buClr>
                <a:srgbClr val="111111"/>
              </a:buClr>
              <a:buSzPts val="1200"/>
              <a:buFont typeface="Arial"/>
              <a:buChar char="•"/>
            </a:pPr>
            <a:r>
              <a:rPr b="0" i="0" lang="en-US">
                <a:solidFill>
                  <a:srgbClr val="111111"/>
                </a:solidFill>
                <a:latin typeface="Arial"/>
                <a:ea typeface="Arial"/>
                <a:cs typeface="Arial"/>
                <a:sym typeface="Arial"/>
              </a:rPr>
              <a:t>Một ngôi nhà thông minh cho phép chủ nhà điều khiển các thiết bị gia dụng, bộ điều nhiệt, đèn và các thiết bị khác từ xa bằng điện thoại thông minh hoặc máy tính bảng thông qua kết nối internet.</a:t>
            </a:r>
            <a:endParaRPr/>
          </a:p>
          <a:p>
            <a:pPr indent="-171450" lvl="0" marL="171450" rtl="0" algn="l">
              <a:spcBef>
                <a:spcPts val="0"/>
              </a:spcBef>
              <a:spcAft>
                <a:spcPts val="0"/>
              </a:spcAft>
              <a:buClr>
                <a:srgbClr val="111111"/>
              </a:buClr>
              <a:buSzPts val="1200"/>
              <a:buFont typeface="Arial"/>
              <a:buChar char="•"/>
            </a:pPr>
            <a:r>
              <a:rPr b="0" i="0" lang="en-US">
                <a:solidFill>
                  <a:srgbClr val="111111"/>
                </a:solidFill>
                <a:latin typeface="Arial"/>
                <a:ea typeface="Arial"/>
                <a:cs typeface="Arial"/>
                <a:sym typeface="Arial"/>
              </a:rPr>
              <a:t>Nhà thông minh có thể được thiết lập thông qua hệ thống không dây hoặc có dây.</a:t>
            </a:r>
            <a:endParaRPr/>
          </a:p>
          <a:p>
            <a:pPr indent="-171450" lvl="0" marL="171450" rtl="0" algn="l">
              <a:spcBef>
                <a:spcPts val="0"/>
              </a:spcBef>
              <a:spcAft>
                <a:spcPts val="0"/>
              </a:spcAft>
              <a:buClr>
                <a:srgbClr val="111111"/>
              </a:buClr>
              <a:buSzPts val="1200"/>
              <a:buFont typeface="Arial"/>
              <a:buChar char="•"/>
            </a:pPr>
            <a:r>
              <a:rPr b="0" i="0" lang="en-US">
                <a:solidFill>
                  <a:srgbClr val="111111"/>
                </a:solidFill>
                <a:latin typeface="Arial"/>
                <a:ea typeface="Arial"/>
                <a:cs typeface="Arial"/>
                <a:sym typeface="Arial"/>
              </a:rPr>
              <a:t>Công nghệ nhà thông minh mang đến cho gia chủ sự tiện lợi và tiết kiệm chi phí.</a:t>
            </a:r>
            <a:endParaRPr/>
          </a:p>
          <a:p>
            <a:pPr indent="-171450" lvl="0" marL="171450" rtl="0" algn="l">
              <a:spcBef>
                <a:spcPts val="0"/>
              </a:spcBef>
              <a:spcAft>
                <a:spcPts val="0"/>
              </a:spcAft>
              <a:buClr>
                <a:srgbClr val="111111"/>
              </a:buClr>
              <a:buSzPts val="1200"/>
              <a:buFont typeface="Arial"/>
              <a:buChar char="•"/>
            </a:pPr>
            <a:r>
              <a:rPr b="0" i="0" lang="en-US">
                <a:solidFill>
                  <a:srgbClr val="111111"/>
                </a:solidFill>
                <a:latin typeface="Arial"/>
                <a:ea typeface="Arial"/>
                <a:cs typeface="Arial"/>
                <a:sym typeface="Arial"/>
              </a:rPr>
              <a:t>Rủi ro và lỗi bảo mật tiếp tục gây khó khăn cho các nhà sản xuất và người sử dụng công nghệ nhà thông minh.</a:t>
            </a:r>
            <a:endParaRPr b="0" i="0">
              <a:solidFill>
                <a:srgbClr val="111111"/>
              </a:solidFill>
              <a:latin typeface="Arial"/>
              <a:ea typeface="Arial"/>
              <a:cs typeface="Arial"/>
              <a:sym typeface="Arial"/>
            </a:endParaRPr>
          </a:p>
        </p:txBody>
      </p:sp>
      <p:sp>
        <p:nvSpPr>
          <p:cNvPr id="823" name="Google Shape;823;p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1" i="0" lang="en-US">
                <a:solidFill>
                  <a:srgbClr val="000000"/>
                </a:solidFill>
                <a:latin typeface="Arial"/>
                <a:ea typeface="Arial"/>
                <a:cs typeface="Arial"/>
                <a:sym typeface="Arial"/>
              </a:rPr>
              <a:t>Samsung SmartThings là gì?</a:t>
            </a:r>
            <a:endParaRPr b="1" i="0">
              <a:solidFill>
                <a:srgbClr val="000000"/>
              </a:solidFill>
              <a:latin typeface="Arial"/>
              <a:ea typeface="Arial"/>
              <a:cs typeface="Arial"/>
              <a:sym typeface="Arial"/>
            </a:endParaRPr>
          </a:p>
          <a:p>
            <a:pPr indent="0" lvl="0" marL="0" rtl="0" algn="l">
              <a:spcBef>
                <a:spcPts val="0"/>
              </a:spcBef>
              <a:spcAft>
                <a:spcPts val="0"/>
              </a:spcAft>
              <a:buNone/>
            </a:pPr>
            <a:r>
              <a:t/>
            </a:r>
            <a:endParaRPr b="1" i="0">
              <a:solidFill>
                <a:srgbClr val="000000"/>
              </a:solidFill>
              <a:latin typeface="Arial"/>
              <a:ea typeface="Arial"/>
              <a:cs typeface="Arial"/>
              <a:sym typeface="Arial"/>
            </a:endParaRPr>
          </a:p>
          <a:p>
            <a:pPr indent="0" lvl="0" marL="0" rtl="0" algn="l">
              <a:spcBef>
                <a:spcPts val="0"/>
              </a:spcBef>
              <a:spcAft>
                <a:spcPts val="0"/>
              </a:spcAft>
              <a:buNone/>
            </a:pPr>
            <a:r>
              <a:rPr b="0" i="0" lang="en-US">
                <a:solidFill>
                  <a:srgbClr val="000000"/>
                </a:solidFill>
                <a:latin typeface="Arial"/>
                <a:ea typeface="Arial"/>
                <a:cs typeface="Arial"/>
                <a:sym typeface="Arial"/>
              </a:rPr>
              <a:t>Samsung SmartThings thực sự là một thương hiệu rộng, toàn diện bao gồm cả phần cứng và phần mềm. Điểm hấp dẫn nhất của hệ thống SmartThings là nỗ lực của Samsung nhằm cung cấp một điểm kiểm soát thống nhất, duy nhất cho tất cả các thiết bị trong nhà thông minh của bạn. Nó làm như vậy không chỉ với các thiết bị của riêng hãng Samsung mà còn bằng cách hỗ trợ một số lượng ấn tượng các sản phẩm của bên thứ ba, tất cả đều có thể được quản lý bằng ứng dụng SmartThings. Samsung cũng giúp bạn dễ dàng sắp xếp và tìm các thiết bị thông minh tốt nhất cho mình.</a:t>
            </a:r>
            <a:endParaRPr b="0" i="0" u="none" cap="none" strike="noStrike">
              <a:solidFill>
                <a:srgbClr val="000000"/>
              </a:solidFill>
              <a:latin typeface="Arial"/>
              <a:ea typeface="Arial"/>
              <a:cs typeface="Arial"/>
              <a:sym typeface="Arial"/>
            </a:endParaRPr>
          </a:p>
        </p:txBody>
      </p:sp>
      <p:sp>
        <p:nvSpPr>
          <p:cNvPr id="843" name="Google Shape;843;p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4" name="Google Shape;174;p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p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b="0" i="0" u="none" cap="none" strike="noStrike">
              <a:solidFill>
                <a:srgbClr val="000000"/>
              </a:solidFill>
              <a:latin typeface="Arial"/>
              <a:ea typeface="Arial"/>
              <a:cs typeface="Arial"/>
              <a:sym typeface="Arial"/>
            </a:endParaRPr>
          </a:p>
        </p:txBody>
      </p:sp>
      <p:sp>
        <p:nvSpPr>
          <p:cNvPr id="877" name="Google Shape;877;p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p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889" name="Google Shape;889;p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just">
              <a:spcBef>
                <a:spcPts val="0"/>
              </a:spcBef>
              <a:spcAft>
                <a:spcPts val="0"/>
              </a:spcAft>
              <a:buClr>
                <a:schemeClr val="dk1"/>
              </a:buClr>
              <a:buSzPts val="1200"/>
              <a:buFont typeface="Arial"/>
              <a:buChar char="•"/>
            </a:pPr>
            <a:r>
              <a:rPr lang="en-US">
                <a:latin typeface="Arial"/>
                <a:ea typeface="Arial"/>
                <a:cs typeface="Arial"/>
                <a:sym typeface="Arial"/>
              </a:rPr>
              <a:t>Nó được định nghĩa là một thành phố có thể đạt được sự phát triển kinh tế liên tục và chất lượng cuộc sống bằng cách đầu tư vào nguồn nhân lực, cơ sở hạ tầng xã hội, giao thông vận tải và công nghệ CNTT-TT.</a:t>
            </a:r>
            <a:endParaRPr/>
          </a:p>
          <a:p>
            <a:pPr indent="-171450" lvl="0" marL="171450" rtl="0" algn="just">
              <a:spcBef>
                <a:spcPts val="600"/>
              </a:spcBef>
              <a:spcAft>
                <a:spcPts val="0"/>
              </a:spcAft>
              <a:buClr>
                <a:schemeClr val="dk1"/>
              </a:buClr>
              <a:buSzPts val="1200"/>
              <a:buFont typeface="Arial"/>
              <a:buChar char="•"/>
            </a:pPr>
            <a:r>
              <a:rPr lang="en-US">
                <a:latin typeface="Arial"/>
                <a:ea typeface="Arial"/>
                <a:cs typeface="Arial"/>
                <a:sym typeface="Arial"/>
              </a:rPr>
              <a:t>Một thành phố thông minh nhằm hỗ trợ sự bền vững về môi trường, chất lượng cuộc sống của người dân và phát triển kinh tế bền vững thông qua việc thu thập và phân tích dữ liệu cơ sở hạ tầng như nước, năng lượng, giao thông và mạng, đồng thời hội tụ các cơ sở đô thị và công nghệ CNTT-TT tiên tiến.</a:t>
            </a:r>
            <a:endParaRPr/>
          </a:p>
          <a:p>
            <a:pPr indent="-171450" lvl="0" marL="171450" rtl="0" algn="just">
              <a:spcBef>
                <a:spcPts val="600"/>
              </a:spcBef>
              <a:spcAft>
                <a:spcPts val="0"/>
              </a:spcAft>
              <a:buClr>
                <a:schemeClr val="dk1"/>
              </a:buClr>
              <a:buSzPts val="1200"/>
              <a:buFont typeface="Arial"/>
              <a:buChar char="•"/>
            </a:pPr>
            <a:r>
              <a:rPr lang="en-US">
                <a:latin typeface="Arial"/>
                <a:ea typeface="Arial"/>
                <a:cs typeface="Arial"/>
                <a:sym typeface="Arial"/>
              </a:rPr>
              <a:t>Smart ITS (Hệ thống quản lý giao thông thông minh), lưới điện thông minh, hệ thống quản lý nước, IoT, hệ thống quản lý tòa nhà, mạng truyền thông có dây và không dây, công nghệ bảo mật và dịch vụ được bao gồm trong thành phố thông minh</a:t>
            </a:r>
            <a:endParaRPr>
              <a:latin typeface="Arial"/>
              <a:ea typeface="Arial"/>
              <a:cs typeface="Arial"/>
              <a:sym typeface="Arial"/>
            </a:endParaRPr>
          </a:p>
        </p:txBody>
      </p:sp>
      <p:sp>
        <p:nvSpPr>
          <p:cNvPr id="899" name="Google Shape;899;p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p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1" marL="324000" rtl="0" algn="l">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Thành phố thông minh là tất cả về sự phù hợp của dân cư</a:t>
            </a:r>
            <a:endParaRPr/>
          </a:p>
          <a:p>
            <a:pPr indent="-216000" lvl="1" marL="540000" rtl="0" algn="l">
              <a:spcBef>
                <a:spcPts val="600"/>
              </a:spcBef>
              <a:spcAft>
                <a:spcPts val="0"/>
              </a:spcAft>
              <a:buClr>
                <a:schemeClr val="dk1"/>
              </a:buClr>
              <a:buSzPts val="1200"/>
              <a:buFont typeface="Arial"/>
              <a:buChar char="•"/>
            </a:pPr>
            <a:r>
              <a:rPr b="1" i="0" lang="en-US" sz="1200">
                <a:solidFill>
                  <a:schemeClr val="dk1"/>
                </a:solidFill>
                <a:latin typeface="Arial"/>
                <a:ea typeface="Arial"/>
                <a:cs typeface="Arial"/>
                <a:sym typeface="Arial"/>
              </a:rPr>
              <a:t>Hiệu quả dịch vụ </a:t>
            </a:r>
            <a:r>
              <a:rPr b="0" i="0" lang="en-US" sz="1200">
                <a:solidFill>
                  <a:schemeClr val="dk1"/>
                </a:solidFill>
                <a:latin typeface="Arial"/>
                <a:ea typeface="Arial"/>
                <a:cs typeface="Arial"/>
                <a:sym typeface="Arial"/>
              </a:rPr>
              <a:t>– để tối ưu hóa việc sử dụng các nguồn lực công cộng và cung cấp các dịch vụ công dân chất lượng cao</a:t>
            </a:r>
            <a:endParaRPr/>
          </a:p>
          <a:p>
            <a:pPr indent="-216000" lvl="1" marL="540000" rtl="0" algn="l">
              <a:spcBef>
                <a:spcPts val="600"/>
              </a:spcBef>
              <a:spcAft>
                <a:spcPts val="0"/>
              </a:spcAft>
              <a:buClr>
                <a:schemeClr val="dk1"/>
              </a:buClr>
              <a:buSzPts val="1200"/>
              <a:buFont typeface="Arial"/>
              <a:buChar char="•"/>
            </a:pPr>
            <a:r>
              <a:rPr b="1" i="0" lang="en-US" sz="1200">
                <a:solidFill>
                  <a:schemeClr val="dk1"/>
                </a:solidFill>
                <a:latin typeface="Arial"/>
                <a:ea typeface="Arial"/>
                <a:cs typeface="Arial"/>
                <a:sym typeface="Arial"/>
              </a:rPr>
              <a:t>Tính bền vững </a:t>
            </a:r>
            <a:r>
              <a:rPr b="0" i="0" lang="en-US" sz="1200">
                <a:solidFill>
                  <a:schemeClr val="dk1"/>
                </a:solidFill>
                <a:latin typeface="Arial"/>
                <a:ea typeface="Arial"/>
                <a:cs typeface="Arial"/>
                <a:sym typeface="Arial"/>
              </a:rPr>
              <a:t>– để thúc đẩy tăng trưởng và phát triển đô thị dựa trên việc xem xét sâu các tác động môi trường</a:t>
            </a:r>
            <a:endParaRPr/>
          </a:p>
          <a:p>
            <a:pPr indent="-216000" lvl="1" marL="540000" rtl="0" algn="l">
              <a:spcBef>
                <a:spcPts val="600"/>
              </a:spcBef>
              <a:spcAft>
                <a:spcPts val="0"/>
              </a:spcAft>
              <a:buClr>
                <a:schemeClr val="dk1"/>
              </a:buClr>
              <a:buSzPts val="1200"/>
              <a:buFont typeface="Arial"/>
              <a:buChar char="•"/>
            </a:pPr>
            <a:r>
              <a:rPr b="1" i="0" lang="en-US" sz="1200">
                <a:solidFill>
                  <a:schemeClr val="dk1"/>
                </a:solidFill>
                <a:latin typeface="Arial"/>
                <a:ea typeface="Arial"/>
                <a:cs typeface="Arial"/>
                <a:sym typeface="Arial"/>
              </a:rPr>
              <a:t>Di động </a:t>
            </a:r>
            <a:r>
              <a:rPr b="0" i="0" lang="en-US" sz="1200">
                <a:solidFill>
                  <a:schemeClr val="dk1"/>
                </a:solidFill>
                <a:latin typeface="Arial"/>
                <a:ea typeface="Arial"/>
                <a:cs typeface="Arial"/>
                <a:sym typeface="Arial"/>
              </a:rPr>
              <a:t>– để giúp người dân, người lao động và du khách di chuyển trong thành phố dễ dàng hơn (bất kể phương tiện giao thông nào, chẳng hạn như đi bộ, đi xe đạp, xe cộ và phương tiện giao thông công cộng)</a:t>
            </a:r>
            <a:endParaRPr/>
          </a:p>
          <a:p>
            <a:pPr indent="-216000" lvl="1" marL="540000" rtl="0" algn="l">
              <a:spcBef>
                <a:spcPts val="600"/>
              </a:spcBef>
              <a:spcAft>
                <a:spcPts val="0"/>
              </a:spcAft>
              <a:buClr>
                <a:schemeClr val="dk1"/>
              </a:buClr>
              <a:buSzPts val="1200"/>
              <a:buFont typeface="Arial"/>
              <a:buChar char="•"/>
            </a:pPr>
            <a:r>
              <a:rPr b="1" i="0" lang="en-US" sz="1200">
                <a:solidFill>
                  <a:schemeClr val="dk1"/>
                </a:solidFill>
                <a:latin typeface="Arial"/>
                <a:ea typeface="Arial"/>
                <a:cs typeface="Arial"/>
                <a:sym typeface="Arial"/>
              </a:rPr>
              <a:t>An toàn và an ninh </a:t>
            </a:r>
            <a:r>
              <a:rPr b="0" i="0" lang="en-US" sz="1200">
                <a:solidFill>
                  <a:schemeClr val="dk1"/>
                </a:solidFill>
                <a:latin typeface="Arial"/>
                <a:ea typeface="Arial"/>
                <a:cs typeface="Arial"/>
                <a:sym typeface="Arial"/>
              </a:rPr>
              <a:t>– để cải thiện an toàn và an ninh công cộng trong cuộc sống hàng ngày và các sự kiện đặc biệt, đồng thời chuẩn bị tốt nhất cho các trường hợp khẩn cấp và thảm họa có thể xảy ra</a:t>
            </a:r>
            <a:endParaRPr/>
          </a:p>
          <a:p>
            <a:pPr indent="-216000" lvl="1" marL="540000" rtl="0" algn="l">
              <a:spcBef>
                <a:spcPts val="600"/>
              </a:spcBef>
              <a:spcAft>
                <a:spcPts val="0"/>
              </a:spcAft>
              <a:buClr>
                <a:schemeClr val="dk1"/>
              </a:buClr>
              <a:buSzPts val="1200"/>
              <a:buFont typeface="Arial"/>
              <a:buChar char="•"/>
            </a:pPr>
            <a:r>
              <a:rPr b="1" i="0" lang="en-US" sz="1200">
                <a:solidFill>
                  <a:schemeClr val="dk1"/>
                </a:solidFill>
                <a:latin typeface="Arial"/>
                <a:ea typeface="Arial"/>
                <a:cs typeface="Arial"/>
                <a:sym typeface="Arial"/>
              </a:rPr>
              <a:t>Tăng trưởng kinh tế </a:t>
            </a:r>
            <a:r>
              <a:rPr b="0" i="0" lang="en-US" sz="1200">
                <a:solidFill>
                  <a:schemeClr val="dk1"/>
                </a:solidFill>
                <a:latin typeface="Arial"/>
                <a:ea typeface="Arial"/>
                <a:cs typeface="Arial"/>
                <a:sym typeface="Arial"/>
              </a:rPr>
              <a:t>– để thu hút doanh nghiệp, nhà đầu tư, người dân và du khách</a:t>
            </a:r>
            <a:endParaRPr/>
          </a:p>
          <a:p>
            <a:pPr indent="-216000" lvl="1" marL="540000" rtl="0" algn="l">
              <a:spcBef>
                <a:spcPts val="600"/>
              </a:spcBef>
              <a:spcAft>
                <a:spcPts val="0"/>
              </a:spcAft>
              <a:buClr>
                <a:schemeClr val="dk1"/>
              </a:buClr>
              <a:buSzPts val="1200"/>
              <a:buFont typeface="Arial"/>
              <a:buChar char="•"/>
            </a:pPr>
            <a:r>
              <a:rPr b="1" i="0" lang="en-US" sz="1200">
                <a:solidFill>
                  <a:schemeClr val="dk1"/>
                </a:solidFill>
                <a:latin typeface="Arial"/>
                <a:ea typeface="Arial"/>
                <a:cs typeface="Arial"/>
                <a:sym typeface="Arial"/>
              </a:rPr>
              <a:t>Danh tiếng đô thị </a:t>
            </a:r>
            <a:r>
              <a:rPr b="0" i="0" lang="en-US" sz="1200">
                <a:solidFill>
                  <a:schemeClr val="dk1"/>
                </a:solidFill>
                <a:latin typeface="Arial"/>
                <a:ea typeface="Arial"/>
                <a:cs typeface="Arial"/>
                <a:sym typeface="Arial"/>
              </a:rPr>
              <a:t>– để liên tục cải thiện hình ảnh và danh tiếng của thành phố</a:t>
            </a:r>
            <a:endParaRPr b="0" i="0" sz="1200">
              <a:solidFill>
                <a:schemeClr val="dk1"/>
              </a:solidFill>
              <a:latin typeface="Arial"/>
              <a:ea typeface="Arial"/>
              <a:cs typeface="Arial"/>
              <a:sym typeface="Arial"/>
            </a:endParaRPr>
          </a:p>
        </p:txBody>
      </p:sp>
      <p:sp>
        <p:nvSpPr>
          <p:cNvPr id="931" name="Google Shape;931;p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941" name="Google Shape;941;p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963" name="Google Shape;963;p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p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972" name="Google Shape;972;p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p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047" name="Google Shape;1047;p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p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135" name="Google Shape;1135;p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p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595959"/>
              </a:buClr>
              <a:buSzPts val="1200"/>
              <a:buFont typeface="Arial"/>
              <a:buNone/>
            </a:pPr>
            <a:r>
              <a:rPr lang="en-US" sz="1200">
                <a:solidFill>
                  <a:srgbClr val="595959"/>
                </a:solidFill>
                <a:latin typeface="Arial"/>
                <a:ea typeface="Arial"/>
                <a:cs typeface="Arial"/>
                <a:sym typeface="Arial"/>
              </a:rPr>
              <a:t>Nó có sáu đặc điểm như truy xuất nguồn gốc, thân thiện với môi trường, hậu cần xanh, định hướng giao diện, lấy con người làm trung tâm và quản lý tài sản. Thông tin giúp tạo ra sự tương tác giữa các hoạt động hậu cần và làm cho chúng có thể hiển thị rõ ràng đối với nhau. </a:t>
            </a:r>
            <a:endParaRPr>
              <a:latin typeface="Arial"/>
              <a:ea typeface="Arial"/>
              <a:cs typeface="Arial"/>
              <a:sym typeface="Arial"/>
            </a:endParaRPr>
          </a:p>
        </p:txBody>
      </p:sp>
      <p:sp>
        <p:nvSpPr>
          <p:cNvPr id="1145" name="Google Shape;1145;p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Thuật ngữ “Cách mạng công nghiệp lần thứ tư” được Klaus Schwab giới thiệu lần đầu tiên tại Diễn đàn Kinh tế Thế giới 2016 và trở thành thuật ngữ đại diện cho kỷ nguyên công nghiệp mới dựa trên CNTT-TT.</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Cuộc cách mạng công nghiệp lần thứ tư là kỷ nguyên của cuộc cách mạng được tạo ra bởi sự hội tụ của CNTT-TT. Đây là kỷ nguyên công nghiệp quan trọng thứ tư kể từ cuộc cách mạng công nghiệp đầu thế kỷ 18.</a:t>
            </a:r>
            <a:endParaRPr/>
          </a:p>
          <a:p>
            <a:pPr indent="0" lvl="0" marL="0" rtl="0" algn="l">
              <a:spcBef>
                <a:spcPts val="0"/>
              </a:spcBef>
              <a:spcAft>
                <a:spcPts val="0"/>
              </a:spcAft>
              <a:buNone/>
            </a:pPr>
            <a:r>
              <a:rPr lang="en-US">
                <a:latin typeface="Arial"/>
                <a:ea typeface="Arial"/>
                <a:cs typeface="Arial"/>
                <a:sym typeface="Arial"/>
              </a:rPr>
              <a:t>Trọng tâm của cuộc cách mạng này là những cải tiến công nghệ mới trong sáu lĩnh vực: phân tích dữ liệu lớn, trí tuệ nhân tạo, người máy, Internet vạn vật, phương tiện không người lái (máy bay không người lái, phương tiện không người lái), in ba chiều và công nghệ nano.</a:t>
            </a:r>
            <a:endParaRPr>
              <a:latin typeface="Arial"/>
              <a:ea typeface="Arial"/>
              <a:cs typeface="Arial"/>
              <a:sym typeface="Arial"/>
            </a:endParaRPr>
          </a:p>
        </p:txBody>
      </p:sp>
      <p:sp>
        <p:nvSpPr>
          <p:cNvPr id="182" name="Google Shape;182;p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p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just">
              <a:spcBef>
                <a:spcPts val="0"/>
              </a:spcBef>
              <a:spcAft>
                <a:spcPts val="0"/>
              </a:spcAft>
              <a:buClr>
                <a:schemeClr val="dk1"/>
              </a:buClr>
              <a:buSzPts val="1200"/>
              <a:buFont typeface="Arial"/>
              <a:buNone/>
            </a:pPr>
            <a:r>
              <a:rPr lang="en-US">
                <a:latin typeface="Arial"/>
                <a:ea typeface="Arial"/>
                <a:cs typeface="Arial"/>
                <a:sym typeface="Arial"/>
              </a:rPr>
              <a:t>SCM đang phát triển thành SCM xanh để giải quyết các vấn đề về môi trường. Green SCM tối đa hóa hiệu quả hoạt động trong chuỗi cung ứng bằng cách tích hợp hệ thống quản lý ứng dụng của ERP và SCM với các hệ thống thông tin liên quan đến hậu cần như WMS, TMS và quản lý chất độc hại.</a:t>
            </a:r>
            <a:endParaRPr/>
          </a:p>
          <a:p>
            <a:pPr indent="0" lvl="0" marL="0" rtl="0" algn="just">
              <a:spcBef>
                <a:spcPts val="1200"/>
              </a:spcBef>
              <a:spcAft>
                <a:spcPts val="0"/>
              </a:spcAft>
              <a:buClr>
                <a:schemeClr val="dk1"/>
              </a:buClr>
              <a:buSzPts val="1200"/>
              <a:buFont typeface="Arial"/>
              <a:buNone/>
            </a:pPr>
            <a:r>
              <a:rPr lang="en-US">
                <a:latin typeface="Arial"/>
                <a:ea typeface="Arial"/>
                <a:cs typeface="Arial"/>
                <a:sym typeface="Arial"/>
              </a:rPr>
              <a:t>Ngành quản lý và theo dõi hậu cần là giải pháp có thể giám sát quá trình vận chuyển sản phẩm trong quy trình hậu cần bằng công nghệ CNTT như RFID/USN. Nó cũng theo dõi và quản lý toàn bộ chuỗi cung ứng trong nước và quốc tế, đồng thời xử lý hiệu quả hoạt động hậu cần trả lại, sửa chữa và thải bỏ sau khi sử dụng.</a:t>
            </a:r>
            <a:endParaRPr/>
          </a:p>
          <a:p>
            <a:pPr indent="0" lvl="0" marL="0" rtl="0" algn="just">
              <a:spcBef>
                <a:spcPts val="1200"/>
              </a:spcBef>
              <a:spcAft>
                <a:spcPts val="0"/>
              </a:spcAft>
              <a:buClr>
                <a:schemeClr val="dk1"/>
              </a:buClr>
              <a:buSzPts val="1200"/>
              <a:buFont typeface="Arial"/>
              <a:buNone/>
            </a:pPr>
            <a:r>
              <a:rPr lang="en-US">
                <a:latin typeface="Arial"/>
                <a:ea typeface="Arial"/>
                <a:cs typeface="Arial"/>
                <a:sym typeface="Arial"/>
              </a:rPr>
              <a:t>Lĩnh vực tối ưu hóa thiết kế mạng lưới giao thông vận tải có thể triển khai thiết kế mạng lưới giao thông vận tải tối ưu hóa bằng cách sử dụng các công nghệ CNTT như GPS hoặc GIS và ITS để giảm lượng khí thải carbon dioxide, giám sát và quản lý hoạt động sử dụng nhiên liệu thấp của phương tiện và mô phỏng để tối ưu hóa tuyến đường vận chuyển.</a:t>
            </a:r>
            <a:endParaRPr>
              <a:latin typeface="Arial"/>
              <a:ea typeface="Arial"/>
              <a:cs typeface="Arial"/>
              <a:sym typeface="Arial"/>
            </a:endParaRPr>
          </a:p>
        </p:txBody>
      </p:sp>
      <p:sp>
        <p:nvSpPr>
          <p:cNvPr id="1195" name="Google Shape;1195;p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Các nhà kho đang nhanh chóng tìm được sản phẩm mà rô-bốt Kiva cần vận chuyển. Nó cung cấp dịch vụ PrimeNow, chỉ mất chưa đến một giờ để hoàn thành việc giao hàng bằng xe đạp trong một thành phố đông đúc. Ở các vùng ngoại ô, công ty đang cố gắng hoàn thành việc giao hàng trong vòng 30 phút bằng dịch vụ Prime Air dựa trên máy bay không người lái.</a:t>
            </a:r>
            <a:endParaRPr/>
          </a:p>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Tesco sử dụng Nhãn giá điện tử (ESL) để thay đổi nhanh chóng các thẻ giá từ 5 triệu đến 10 triệu cùng một lúc. Nó đang chuẩn bị cung cấp dịch vụ mua sắm trực tuyến dựa trên thực tế ảo với Oculus.</a:t>
            </a:r>
            <a:endParaRPr>
              <a:latin typeface="Arial"/>
              <a:ea typeface="Arial"/>
              <a:cs typeface="Arial"/>
              <a:sym typeface="Arial"/>
            </a:endParaRPr>
          </a:p>
        </p:txBody>
      </p:sp>
      <p:sp>
        <p:nvSpPr>
          <p:cNvPr id="1206" name="Google Shape;1206;p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1" lang="en-US"/>
              <a:t>Amazon Dash </a:t>
            </a:r>
            <a:r>
              <a:rPr lang="en-US"/>
              <a:t>là một dịch vụ đặt hàng </a:t>
            </a:r>
            <a:r>
              <a:rPr b="0" i="0" lang="en-US" sz="1200" u="sng" strike="noStrike">
                <a:solidFill>
                  <a:srgbClr val="0645AD"/>
                </a:solidFill>
              </a:rPr>
              <a:t>hàng tiêu dùng </a:t>
            </a:r>
            <a:r>
              <a:rPr lang="en-US"/>
              <a:t>sử dụng các thiết bị độc quyền và </a:t>
            </a:r>
            <a:r>
              <a:rPr lang="en-US" u="sng"/>
              <a:t>API</a:t>
            </a:r>
            <a:r>
              <a:rPr lang="en-US"/>
              <a:t> để đặt hàng qua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Amazon Dash bao gồm nhiều thành phần, bao gồm:</a:t>
            </a:r>
            <a:endParaRPr/>
          </a:p>
          <a:p>
            <a:pPr indent="0" lvl="0" marL="0" rtl="0" algn="l">
              <a:spcBef>
                <a:spcPts val="0"/>
              </a:spcBef>
              <a:spcAft>
                <a:spcPts val="0"/>
              </a:spcAft>
              <a:buNone/>
            </a:pPr>
            <a:r>
              <a:rPr lang="en-US"/>
              <a:t>Amazon Dash Wand, một máy quét mã vạch được kết nối Wi-Fi và </a:t>
            </a:r>
            <a:r>
              <a:rPr lang="en-US" u="sng"/>
              <a:t>thiết bị ra lệnh bằng giọng nói</a:t>
            </a:r>
            <a:r>
              <a:rPr lang="en-US"/>
              <a:t>, dùng để sắp xếp lại hàng hóa tiêu dùng trong nhà, tích hợp với </a:t>
            </a:r>
            <a:r>
              <a:rPr lang="en-US" u="sng"/>
              <a:t>AmazonFresh;[1]</a:t>
            </a:r>
            <a:endParaRPr/>
          </a:p>
          <a:p>
            <a:pPr indent="0" lvl="0" marL="0" rtl="0" algn="l">
              <a:spcBef>
                <a:spcPts val="0"/>
              </a:spcBef>
              <a:spcAft>
                <a:spcPts val="0"/>
              </a:spcAft>
              <a:buNone/>
            </a:pPr>
            <a:r>
              <a:rPr lang="en-US"/>
              <a:t>Nút Amazon Dash, một thiết bị điện tử tiêu dùng nhỏ có thể được đặt xung quanh nhà và được lập trình để đặt hàng tiêu dùng như khăn lau khử trùng hoặc khăn giấy;[2] và</a:t>
            </a:r>
            <a:endParaRPr/>
          </a:p>
          <a:p>
            <a:pPr indent="0" lvl="0" marL="0" rtl="0" algn="l">
              <a:spcBef>
                <a:spcPts val="0"/>
              </a:spcBef>
              <a:spcAft>
                <a:spcPts val="0"/>
              </a:spcAft>
              <a:buNone/>
            </a:pPr>
            <a:r>
              <a:rPr lang="en-US"/>
              <a:t>Dịch vụ bổ sung Amazon Dash, cho phép các nhà sản xuất thêm nút vật lý hoặc khả năng tự động phát hiện vào thiết bị của họ để sắp xếp lại nguồn cung từ Amazon khi cần thiết.[3]</a:t>
            </a:r>
            <a:endParaRPr/>
          </a:p>
          <a:p>
            <a:pPr indent="0" lvl="0" marL="0" rtl="0" algn="l">
              <a:spcBef>
                <a:spcPts val="0"/>
              </a:spcBef>
              <a:spcAft>
                <a:spcPts val="0"/>
              </a:spcAft>
              <a:buNone/>
            </a:pPr>
            <a:r>
              <a:rPr lang="en-US"/>
              <a:t>Amazon Virtual Dash Buttons, bắt chước giao diện và chức năng của các Nút Dash vật lý, nhưng được hiển thị trên trang web của Amazon và một số thiết bị thông minh có màn hình.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Tổ hợp người máy Amazon: Kiva, Pegasus, Xanthus, v.v.</a:t>
            </a:r>
            <a:endParaRPr/>
          </a:p>
          <a:p>
            <a:pPr indent="0" lvl="0" marL="0" rtl="0" algn="l">
              <a:spcBef>
                <a:spcPts val="0"/>
              </a:spcBef>
              <a:spcAft>
                <a:spcPts val="0"/>
              </a:spcAft>
              <a:buNone/>
            </a:pPr>
            <a:r>
              <a:rPr lang="en-US"/>
              <a:t>- Tham khảo: https://www.allaboutlean.com/amazon-robotics-family/</a:t>
            </a:r>
            <a:endParaRPr/>
          </a:p>
        </p:txBody>
      </p:sp>
      <p:sp>
        <p:nvSpPr>
          <p:cNvPr id="1220" name="Google Shape;1220;p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p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45" name="Google Shape;1245;p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Google Shape;1254;p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sz="1200">
                <a:solidFill>
                  <a:srgbClr val="3F3F3F"/>
                </a:solidFill>
                <a:latin typeface="Arial"/>
                <a:ea typeface="Arial"/>
                <a:cs typeface="Arial"/>
                <a:sym typeface="Arial"/>
              </a:rPr>
              <a:t>Sản xuất thông minh bao gồm tất cả các quy trình sản xuất từ phát triển sản phẩm đến sản xuất hàng loạt, dự báo nhu cầu thị trường và đặt hàng từ công ty mẹ đến vận chuyển thành phẩm.</a:t>
            </a:r>
            <a:endParaRPr>
              <a:latin typeface="Arial"/>
              <a:ea typeface="Arial"/>
              <a:cs typeface="Arial"/>
              <a:sym typeface="Arial"/>
            </a:endParaRPr>
          </a:p>
        </p:txBody>
      </p:sp>
      <p:sp>
        <p:nvSpPr>
          <p:cNvPr id="1255" name="Google Shape;1255;p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9" name="Google Shape;1289;p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a:latin typeface="Arial"/>
                <a:ea typeface="Arial"/>
                <a:cs typeface="Arial"/>
                <a:sym typeface="Arial"/>
              </a:rPr>
              <a:t>Nhà máy thông minh là một khái niệm được sử dụng để mô tả việc áp dụng các kết hợp khác nhau của các công nghệ hiện đại để tạo ra khả năng sản xuất siêu linh hoạt, tự thích ứng. Các nhà máy thông minh là một cơ hội để tạo ra các hình thức mới cho sự hiệu quả và linh hoạt mới bằng cách kết nối các quy trình, luồng thông tin và các bên liên quan khác nhau (nhân viên tuyến đầu, nhà lập kế hoạch, v.v.) theo cách hợp lý hóa. Các sáng kiến về nhà máy thông minh cũng có thể được gọi là “nhà máy kỹ thuật số” hoặc “nhà máy thông minh”.</a:t>
            </a:r>
            <a:endParaRPr/>
          </a:p>
          <a:p>
            <a:pPr indent="-95250" lvl="0" marL="171450" marR="0" rtl="0" algn="l">
              <a:lnSpc>
                <a:spcPct val="100000"/>
              </a:lnSpc>
              <a:spcBef>
                <a:spcPts val="0"/>
              </a:spcBef>
              <a:spcAft>
                <a:spcPts val="0"/>
              </a:spcAft>
              <a:buClr>
                <a:schemeClr val="dk1"/>
              </a:buClr>
              <a:buSzPts val="1200"/>
              <a:buFont typeface="Arial"/>
              <a:buNone/>
            </a:pPr>
            <a:r>
              <a:t/>
            </a:r>
            <a:endParaRPr>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200"/>
              <a:buFont typeface="Arial"/>
              <a:buChar char="•"/>
            </a:pPr>
            <a:r>
              <a:rPr lang="en-US">
                <a:latin typeface="Arial"/>
                <a:ea typeface="Arial"/>
                <a:cs typeface="Arial"/>
                <a:sym typeface="Arial"/>
              </a:rPr>
              <a:t>Nhà máy thông minh bao gồm tất cả các quy trình liên quan đến sản xuất, từ phát triển sản phẩm đến sản xuất, từ dự báo nhu cầu thị trường &amp; đơn đặt hàng từ công ty mẹ đến vận chuyển sản phẩm và bao gồm, theo chiều dọc, tất cả các lĩnh vực tự động hóa tại chỗ, tự động hóa điều khiển và hệ thống ứng dụng.</a:t>
            </a:r>
            <a:endParaRPr>
              <a:latin typeface="Arial"/>
              <a:ea typeface="Arial"/>
              <a:cs typeface="Arial"/>
              <a:sym typeface="Arial"/>
            </a:endParaRPr>
          </a:p>
        </p:txBody>
      </p:sp>
      <p:sp>
        <p:nvSpPr>
          <p:cNvPr id="1290" name="Google Shape;1290;p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8" name="Google Shape;1328;p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29" name="Google Shape;1329;p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p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39" name="Google Shape;1339;p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8" name="Google Shape;1348;p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Môi trường tăng trưởng tối ưu được tạo ra dựa trên dữ liệu về thông tin tăng trưởng cây trồng và thông tin môi trường, giúp nâng cao năng suất và chất lượng nông sản mặc dù lực lượng lao động, năng lượng và dưỡng chất cho cây trồng được sử dụng tiết kiệm hơn trước.</a:t>
            </a:r>
            <a:endParaRPr>
              <a:latin typeface="Arial"/>
              <a:ea typeface="Arial"/>
              <a:cs typeface="Arial"/>
              <a:sym typeface="Arial"/>
            </a:endParaRPr>
          </a:p>
        </p:txBody>
      </p:sp>
      <p:sp>
        <p:nvSpPr>
          <p:cNvPr id="1349" name="Google Shape;1349;p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7" name="Google Shape;1377;p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78" name="Google Shape;1378;p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0" name="Google Shape;200;p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3" name="Google Shape;1393;p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94" name="Google Shape;1394;p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p6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09" name="Google Shape;1409;p6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p62:notes"/>
          <p:cNvSpPr txBox="1"/>
          <p:nvPr>
            <p:ph idx="1" type="body"/>
          </p:nvPr>
        </p:nvSpPr>
        <p:spPr>
          <a:xfrm>
            <a:off x="710407" y="5287169"/>
            <a:ext cx="5683250" cy="400655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Công nghệ này đang thu hút sự chú ý như ngành công nghiệp ô tô thế hệ tiếp theo. Xe tự hành tự lái mà không cần người lái. Nhiều hãng xe đặt mục tiêu ra mắt xe tự hành hoàn toàn vào năm 2020</a:t>
            </a:r>
            <a:endParaRPr/>
          </a:p>
          <a:p>
            <a:pPr indent="0" lvl="0" marL="0" rtl="0" algn="l">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Theo phân loại hiện tại của Cơ quan An toàn Giao thông Đường bộ Hoa Kỳ (NHTSA) về mức độ tự động hóa ô tô giai đoạn 5 (0 ~ 4),</a:t>
            </a:r>
            <a:endParaRPr/>
          </a:p>
          <a:p>
            <a:pPr indent="0" lvl="0" marL="0" rtl="0" algn="l">
              <a:spcBef>
                <a:spcPts val="0"/>
              </a:spcBef>
              <a:spcAft>
                <a:spcPts val="0"/>
              </a:spcAft>
              <a:buClr>
                <a:schemeClr val="dk1"/>
              </a:buClr>
              <a:buSzPts val="1100"/>
              <a:buFont typeface="Arial"/>
              <a:buNone/>
            </a:pPr>
            <a:r>
              <a:rPr b="0" i="0" lang="en-US" sz="1100" u="sng">
                <a:solidFill>
                  <a:schemeClr val="dk1"/>
                </a:solidFill>
                <a:latin typeface="Arial"/>
                <a:ea typeface="Arial"/>
                <a:cs typeface="Arial"/>
                <a:sym typeface="Arial"/>
              </a:rPr>
              <a:t>Giai đoạn 1.</a:t>
            </a:r>
            <a:endParaRPr/>
          </a:p>
          <a:p>
            <a:pPr indent="-171450" lvl="0" marL="171450" rtl="0" algn="l">
              <a:spcBef>
                <a:spcPts val="0"/>
              </a:spcBef>
              <a:spcAft>
                <a:spcPts val="0"/>
              </a:spcAft>
              <a:buClr>
                <a:schemeClr val="dk1"/>
              </a:buClr>
              <a:buSzPts val="1100"/>
              <a:buFont typeface="Arial"/>
              <a:buChar char="•"/>
            </a:pPr>
            <a:r>
              <a:rPr b="0" i="0" lang="en-US" sz="1100" u="none">
                <a:solidFill>
                  <a:schemeClr val="dk1"/>
                </a:solidFill>
                <a:latin typeface="Arial"/>
                <a:ea typeface="Arial"/>
                <a:cs typeface="Arial"/>
                <a:sym typeface="Arial"/>
              </a:rPr>
              <a:t>Giai đoạn điều khiển tích cực có chọn lọc, giai đoạn “tự động hóa” một chức năng cụ thể. nó bao gồm các chức năng như hệ thống hỗ trợ giữ làn đường và kiểm soát hành trình, hiện đang được nhiều ô tô hỗ trợ.</a:t>
            </a:r>
            <a:endParaRPr/>
          </a:p>
          <a:p>
            <a:pPr indent="0" lvl="0" marL="0" rtl="0" algn="l">
              <a:spcBef>
                <a:spcPts val="0"/>
              </a:spcBef>
              <a:spcAft>
                <a:spcPts val="0"/>
              </a:spcAft>
              <a:buClr>
                <a:schemeClr val="dk1"/>
              </a:buClr>
              <a:buSzPts val="1100"/>
              <a:buFont typeface="Arial"/>
              <a:buNone/>
            </a:pPr>
            <a:r>
              <a:rPr b="0" i="0" lang="en-US" sz="1100" u="sng">
                <a:solidFill>
                  <a:schemeClr val="dk1"/>
                </a:solidFill>
                <a:latin typeface="Arial"/>
                <a:ea typeface="Arial"/>
                <a:cs typeface="Arial"/>
                <a:sym typeface="Arial"/>
              </a:rPr>
              <a:t>Giai đoạn 2.</a:t>
            </a:r>
            <a:endParaRPr/>
          </a:p>
          <a:p>
            <a:pPr indent="-171450" lvl="0" marL="171450" rtl="0" algn="l">
              <a:spcBef>
                <a:spcPts val="0"/>
              </a:spcBef>
              <a:spcAft>
                <a:spcPts val="0"/>
              </a:spcAft>
              <a:buClr>
                <a:schemeClr val="dk1"/>
              </a:buClr>
              <a:buSzPts val="1100"/>
              <a:buFont typeface="Arial"/>
              <a:buChar char="•"/>
            </a:pPr>
            <a:r>
              <a:rPr b="0" i="0" lang="en-US" sz="1100" u="none">
                <a:solidFill>
                  <a:schemeClr val="dk1"/>
                </a:solidFill>
                <a:latin typeface="Arial"/>
                <a:ea typeface="Arial"/>
                <a:cs typeface="Arial"/>
                <a:sym typeface="Arial"/>
              </a:rPr>
              <a:t>Một giai đoạn điều khiển tích cực tích hợp trong đó các công nghệ lái xe tự động hiện có hoạt động cùng nhau, chẳng hạn như Autopilot của Tesla. Mắt của người lái xe hướng về phía trước, nhưng anh ấy / cô ấy không phải sử dụng vô lăng và bàn đạp</a:t>
            </a:r>
            <a:endParaRPr/>
          </a:p>
          <a:p>
            <a:pPr indent="0" lvl="0" marL="0" rtl="0" algn="l">
              <a:spcBef>
                <a:spcPts val="0"/>
              </a:spcBef>
              <a:spcAft>
                <a:spcPts val="0"/>
              </a:spcAft>
              <a:buClr>
                <a:schemeClr val="dk1"/>
              </a:buClr>
              <a:buSzPts val="1100"/>
              <a:buFont typeface="Arial"/>
              <a:buNone/>
            </a:pPr>
            <a:r>
              <a:rPr b="0" i="0" lang="en-US" sz="1100" u="sng">
                <a:solidFill>
                  <a:schemeClr val="dk1"/>
                </a:solidFill>
                <a:latin typeface="Arial"/>
                <a:ea typeface="Arial"/>
                <a:cs typeface="Arial"/>
                <a:sym typeface="Arial"/>
              </a:rPr>
              <a:t>Giai đoạn 3.</a:t>
            </a:r>
            <a:endParaRPr/>
          </a:p>
          <a:p>
            <a:pPr indent="-171450" lvl="0" marL="171450" rtl="0" algn="l">
              <a:spcBef>
                <a:spcPts val="0"/>
              </a:spcBef>
              <a:spcAft>
                <a:spcPts val="0"/>
              </a:spcAft>
              <a:buClr>
                <a:schemeClr val="dk1"/>
              </a:buClr>
              <a:buSzPts val="1100"/>
              <a:buFont typeface="Arial"/>
              <a:buChar char="•"/>
            </a:pPr>
            <a:r>
              <a:rPr b="0" i="0" lang="en-US" sz="1100" u="none">
                <a:solidFill>
                  <a:schemeClr val="dk1"/>
                </a:solidFill>
                <a:latin typeface="Arial"/>
                <a:ea typeface="Arial"/>
                <a:cs typeface="Arial"/>
                <a:sym typeface="Arial"/>
              </a:rPr>
              <a:t>Xe nhận dạng tín hiệu giao thông và giao thông đường bộ để người lái có thể thực hiện các hoạt động khác, chẳng hạn như đọc sách. Đó là các giai đoạn tự lái hạn chế chỉ cần sự can thiệp của người lái trong một số tình huống nhất định. Giai đoạn này bao gồm Audi, Cadillac và Tesla, có bán trên thị trường và xe tự hành của Google</a:t>
            </a:r>
            <a:endParaRPr/>
          </a:p>
          <a:p>
            <a:pPr indent="0" lvl="0" marL="0" rtl="0" algn="l">
              <a:spcBef>
                <a:spcPts val="0"/>
              </a:spcBef>
              <a:spcAft>
                <a:spcPts val="0"/>
              </a:spcAft>
              <a:buClr>
                <a:schemeClr val="dk1"/>
              </a:buClr>
              <a:buSzPts val="1100"/>
              <a:buFont typeface="Arial"/>
              <a:buNone/>
            </a:pPr>
            <a:r>
              <a:rPr b="0" i="0" lang="en-US" sz="1100" u="sng">
                <a:solidFill>
                  <a:schemeClr val="dk1"/>
                </a:solidFill>
                <a:latin typeface="Arial"/>
                <a:ea typeface="Arial"/>
                <a:cs typeface="Arial"/>
                <a:sym typeface="Arial"/>
              </a:rPr>
              <a:t>Giai đoạn 4.</a:t>
            </a:r>
            <a:endParaRPr/>
          </a:p>
          <a:p>
            <a:pPr indent="-171450" lvl="0" marL="171450" rtl="0" algn="l">
              <a:spcBef>
                <a:spcPts val="0"/>
              </a:spcBef>
              <a:spcAft>
                <a:spcPts val="0"/>
              </a:spcAft>
              <a:buClr>
                <a:schemeClr val="dk1"/>
              </a:buClr>
              <a:buSzPts val="1100"/>
              <a:buFont typeface="Arial"/>
              <a:buChar char="•"/>
            </a:pPr>
            <a:r>
              <a:rPr b="0" i="0" lang="en-US" sz="1100" u="none">
                <a:solidFill>
                  <a:schemeClr val="dk1"/>
                </a:solidFill>
                <a:latin typeface="Arial"/>
                <a:ea typeface="Arial"/>
                <a:cs typeface="Arial"/>
                <a:sym typeface="Arial"/>
              </a:rPr>
              <a:t>Đó là giai đoạn lái xe hoàn toàn tự động không cần sự can thiệp của tài xế trong mọi tình huống.</a:t>
            </a:r>
            <a:endParaRPr b="0" i="0" sz="1100" u="none">
              <a:solidFill>
                <a:schemeClr val="dk1"/>
              </a:solidFill>
              <a:latin typeface="Arial"/>
              <a:ea typeface="Arial"/>
              <a:cs typeface="Arial"/>
              <a:sym typeface="Arial"/>
            </a:endParaRPr>
          </a:p>
        </p:txBody>
      </p:sp>
      <p:sp>
        <p:nvSpPr>
          <p:cNvPr id="1419" name="Google Shape;1419;p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7" name="Google Shape;1467;p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285750" lvl="0" marL="285750" rtl="0" algn="l">
              <a:spcBef>
                <a:spcPts val="0"/>
              </a:spcBef>
              <a:spcAft>
                <a:spcPts val="0"/>
              </a:spcAft>
              <a:buClr>
                <a:srgbClr val="111C24"/>
              </a:buClr>
              <a:buSzPts val="1600"/>
              <a:buFont typeface="Arial"/>
              <a:buChar char="•"/>
            </a:pPr>
            <a:r>
              <a:rPr b="0" i="0" lang="en-US" sz="1600">
                <a:solidFill>
                  <a:srgbClr val="111C24"/>
                </a:solidFill>
                <a:latin typeface="Arial"/>
                <a:ea typeface="Arial"/>
                <a:cs typeface="Arial"/>
                <a:sym typeface="Arial"/>
              </a:rPr>
              <a:t>Hiệp hội kỹ sư ô tô </a:t>
            </a:r>
            <a:r>
              <a:rPr b="0" i="0" lang="en-US" sz="1600" u="sng">
                <a:solidFill>
                  <a:srgbClr val="FFFF00"/>
                </a:solidFill>
                <a:latin typeface="Arial"/>
                <a:ea typeface="Arial"/>
                <a:cs typeface="Arial"/>
                <a:sym typeface="Arial"/>
              </a:rPr>
              <a:t>(SAE) </a:t>
            </a:r>
            <a:r>
              <a:rPr b="0" i="0" lang="en-US" sz="1600">
                <a:solidFill>
                  <a:srgbClr val="111C24"/>
                </a:solidFill>
                <a:latin typeface="Arial"/>
                <a:ea typeface="Arial"/>
                <a:cs typeface="Arial"/>
                <a:sym typeface="Arial"/>
              </a:rPr>
              <a:t>xác định 6 cấp độ tự động hóa lái xe từ 0 (hoàn toàn thủ công) đến 5 (hoàn toàn tự động). Các mức này đã được Bộ Giao thông Vận tải Hoa Kỳ thông qua.</a:t>
            </a:r>
            <a:endParaRPr b="0" i="0" sz="1600">
              <a:solidFill>
                <a:srgbClr val="111C24"/>
              </a:solidFill>
              <a:latin typeface="Arial"/>
              <a:ea typeface="Arial"/>
              <a:cs typeface="Arial"/>
              <a:sym typeface="Arial"/>
            </a:endParaRPr>
          </a:p>
          <a:p>
            <a:pPr indent="0" lvl="0" marL="0" marR="5080" rtl="0" algn="just">
              <a:lnSpc>
                <a:spcPct val="100000"/>
              </a:lnSpc>
              <a:spcBef>
                <a:spcPts val="0"/>
              </a:spcBef>
              <a:spcAft>
                <a:spcPts val="0"/>
              </a:spcAft>
              <a:buNone/>
            </a:pPr>
            <a:r>
              <a:t/>
            </a:r>
            <a:endParaRPr b="0" i="0" sz="1100" u="none" cap="none" strike="noStrike">
              <a:solidFill>
                <a:srgbClr val="3F3F3F"/>
              </a:solidFill>
              <a:latin typeface="Arial"/>
              <a:ea typeface="Arial"/>
              <a:cs typeface="Arial"/>
              <a:sym typeface="Arial"/>
            </a:endParaRPr>
          </a:p>
        </p:txBody>
      </p:sp>
      <p:sp>
        <p:nvSpPr>
          <p:cNvPr id="1468" name="Google Shape;1468;p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8" name="Google Shape;1488;p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111C24"/>
              </a:buClr>
              <a:buSzPts val="1200"/>
              <a:buFont typeface="Arial"/>
              <a:buNone/>
            </a:pPr>
            <a:r>
              <a:rPr b="1" i="0" lang="en-US" sz="1200">
                <a:solidFill>
                  <a:srgbClr val="111C24"/>
                </a:solidFill>
                <a:latin typeface="Arial"/>
                <a:ea typeface="Arial"/>
                <a:cs typeface="Arial"/>
                <a:sym typeface="Arial"/>
              </a:rPr>
              <a:t>Cấp độ 3 (Tự động lái xe có điều kiện)</a:t>
            </a:r>
            <a:endParaRPr/>
          </a:p>
          <a:p>
            <a:pPr indent="0" lvl="0" marL="0" rtl="0" algn="l">
              <a:spcBef>
                <a:spcPts val="0"/>
              </a:spcBef>
              <a:spcAft>
                <a:spcPts val="0"/>
              </a:spcAft>
              <a:buClr>
                <a:srgbClr val="111C24"/>
              </a:buClr>
              <a:buSzPts val="1200"/>
              <a:buFont typeface="Arial"/>
              <a:buNone/>
            </a:pPr>
            <a:r>
              <a:rPr b="0" i="0" lang="en-US" sz="1200">
                <a:solidFill>
                  <a:srgbClr val="111C24"/>
                </a:solidFill>
                <a:latin typeface="Arial"/>
                <a:ea typeface="Arial"/>
                <a:cs typeface="Arial"/>
                <a:sym typeface="Arial"/>
              </a:rPr>
              <a:t>Bước nhảy vọt từ Cấp độ 2 lên Cấp độ 3 là đáng kể từ góc độ công nghệ, nhưng chưa phải là bước tiến lớn nếu không muốn nói là không đáng kể từ góc nhìn của nhiều người.</a:t>
            </a:r>
            <a:endParaRPr/>
          </a:p>
          <a:p>
            <a:pPr indent="0" lvl="0" marL="0" rtl="0" algn="l">
              <a:spcBef>
                <a:spcPts val="0"/>
              </a:spcBef>
              <a:spcAft>
                <a:spcPts val="0"/>
              </a:spcAft>
              <a:buClr>
                <a:srgbClr val="111C24"/>
              </a:buClr>
              <a:buSzPts val="1200"/>
              <a:buFont typeface="Arial"/>
              <a:buNone/>
            </a:pPr>
            <a:r>
              <a:rPr b="0" i="0" lang="en-US" sz="1200">
                <a:solidFill>
                  <a:srgbClr val="111C24"/>
                </a:solidFill>
                <a:latin typeface="Arial"/>
                <a:ea typeface="Arial"/>
                <a:cs typeface="Arial"/>
                <a:sym typeface="Arial"/>
              </a:rPr>
              <a:t>Các phương tiện cấp 3 có khả năng “phát hiện môi trường” và có thể tự đưa ra các quyết định sáng suốt, chẳng hạn như tăng tốc khi vượt qua một phương tiện đang di chuyển chậm. Nhưng―chúng vẫn yêu cầu con người điều khiển. Người lái xe phải luôn cảnh giác và sẵn sàng kiểm soát nếu hệ thống không thể thực hiện nhiệm vụ.</a:t>
            </a:r>
            <a:endParaRPr/>
          </a:p>
          <a:p>
            <a:pPr indent="0" lvl="0" marL="0" rtl="0" algn="l">
              <a:spcBef>
                <a:spcPts val="0"/>
              </a:spcBef>
              <a:spcAft>
                <a:spcPts val="0"/>
              </a:spcAft>
              <a:buClr>
                <a:srgbClr val="111C24"/>
              </a:buClr>
              <a:buSzPts val="1200"/>
              <a:buFont typeface="Arial"/>
              <a:buNone/>
            </a:pPr>
            <a:r>
              <a:rPr b="0" i="0" lang="en-US" sz="1200">
                <a:solidFill>
                  <a:srgbClr val="111C24"/>
                </a:solidFill>
                <a:latin typeface="Arial"/>
                <a:ea typeface="Arial"/>
                <a:cs typeface="Arial"/>
                <a:sym typeface="Arial"/>
              </a:rPr>
              <a:t>Gần hai năm trước, Audi (Volkswagen) đã thông báo rằng thế hệ tiếp theo của A8―chiếc sedan hàng đầu của họ―sẽ là chiếc xe Cấp 3 sản xuất đầu tiên trên thế giới. Và họ giao hàng. Audi A8L 2019 sẽ có mặt tại các đại lý thương mại vào mùa thu này. Nó có tính năng Traffic Jam Pilot, kết hợp một máy quét lidar với khả năng xử lý và kết hợp cảm biến tiên tiến (cộng với các dự phòng tích hợp sẵn nếu một thành phần bị lỗi).</a:t>
            </a:r>
            <a:endParaRPr/>
          </a:p>
          <a:p>
            <a:pPr indent="0" lvl="0" marL="0" rtl="0" algn="l">
              <a:spcBef>
                <a:spcPts val="0"/>
              </a:spcBef>
              <a:spcAft>
                <a:spcPts val="0"/>
              </a:spcAft>
              <a:buClr>
                <a:srgbClr val="111C24"/>
              </a:buClr>
              <a:buSzPts val="1200"/>
              <a:buFont typeface="Arial"/>
              <a:buNone/>
            </a:pPr>
            <a:r>
              <a:rPr b="0" i="0" lang="en-US" sz="1200">
                <a:solidFill>
                  <a:srgbClr val="111C24"/>
                </a:solidFill>
                <a:latin typeface="Arial"/>
                <a:ea typeface="Arial"/>
                <a:cs typeface="Arial"/>
                <a:sym typeface="Arial"/>
              </a:rPr>
              <a:t>Tuy nhiên, trong khi Audi đang phát triển kỹ thuật đang khâm phục của họ, quy trình quản lý ở Hoa Kỳ lại chuyển từ hướng dẫn của liên bang sang quy định của từng tiểu bang đối với xe tự hành. Vì vậy, hiện tại, A8L vẫn được phân loại là phương tiện Cấp độ 2 tại một số khu vực và sẽ xuất xưởng mà không cần phần cứng và phần mềm chính để đạt được chức năng Cấp độ 3. Tuy nhiên, ở châu Âu, Audi sẽ tung ra A8L Cấp độ 3 đầy đủ với Traffic Jam Pilot (đầu tiên ở Đức).</a:t>
            </a:r>
            <a:endParaRPr/>
          </a:p>
          <a:p>
            <a:pPr indent="0" lvl="0" marL="0" rtl="0" algn="l">
              <a:spcBef>
                <a:spcPts val="0"/>
              </a:spcBef>
              <a:spcAft>
                <a:spcPts val="0"/>
              </a:spcAft>
              <a:buClr>
                <a:srgbClr val="111C24"/>
              </a:buClr>
              <a:buSzPts val="1200"/>
              <a:buFont typeface="Arial"/>
              <a:buNone/>
            </a:pPr>
            <a:r>
              <a:rPr b="1" i="0" lang="en-US" sz="1200">
                <a:solidFill>
                  <a:srgbClr val="111C24"/>
                </a:solidFill>
                <a:latin typeface="Arial"/>
                <a:ea typeface="Arial"/>
                <a:cs typeface="Arial"/>
                <a:sym typeface="Arial"/>
              </a:rPr>
              <a:t>Cấp độ 4 (Tự động hóa lái xe cao)</a:t>
            </a:r>
            <a:endParaRPr/>
          </a:p>
          <a:p>
            <a:pPr indent="0" lvl="0" marL="0" rtl="0" algn="l">
              <a:spcBef>
                <a:spcPts val="0"/>
              </a:spcBef>
              <a:spcAft>
                <a:spcPts val="0"/>
              </a:spcAft>
              <a:buClr>
                <a:srgbClr val="111C24"/>
              </a:buClr>
              <a:buSzPts val="1200"/>
              <a:buFont typeface="Arial"/>
              <a:buNone/>
            </a:pPr>
            <a:r>
              <a:rPr b="0" i="0" lang="en-US" sz="1200">
                <a:solidFill>
                  <a:srgbClr val="111C24"/>
                </a:solidFill>
                <a:latin typeface="Arial"/>
                <a:ea typeface="Arial"/>
                <a:cs typeface="Arial"/>
                <a:sym typeface="Arial"/>
              </a:rPr>
              <a:t>Sự khác biệt chính giữa tự động hóa Cấp độ 3 và Cấp độ 4 là các phương tiện Cấp độ 4 có thể can thiệp nếu xảy ra sự cố hoặc lỗi hệ thống. Theo nghĩa này, những chiếc ô tô này không yêu cầu sự tương tác của con người trong hầu hết các trường hợp. Tuy nhiên, con người vẫn có tùy chọn ghi đè thủ công.</a:t>
            </a:r>
            <a:endParaRPr/>
          </a:p>
          <a:p>
            <a:pPr indent="0" lvl="0" marL="0" rtl="0" algn="l">
              <a:spcBef>
                <a:spcPts val="0"/>
              </a:spcBef>
              <a:spcAft>
                <a:spcPts val="0"/>
              </a:spcAft>
              <a:buClr>
                <a:srgbClr val="111C24"/>
              </a:buClr>
              <a:buSzPts val="1200"/>
              <a:buFont typeface="Arial"/>
              <a:buNone/>
            </a:pPr>
            <a:r>
              <a:rPr b="0" i="0" lang="en-US" sz="1200">
                <a:solidFill>
                  <a:srgbClr val="111C24"/>
                </a:solidFill>
                <a:latin typeface="Arial"/>
                <a:ea typeface="Arial"/>
                <a:cs typeface="Arial"/>
                <a:sym typeface="Arial"/>
              </a:rPr>
              <a:t>Xe cấp độ 4 có thể vận hành ở chế độ tự lái. Nhưng cho đến khi luật pháp và cơ sở hạ tầng phát triển, họ chỉ có thể làm như vậy trong một khu vực hạn chế (thường là môi trường đô thị nơi tốc độ tối đa đạt trung bình 30 dặm/giờ). Điều này được gọi là hàng rào địa lý. Như vậy, hầu hết các phương tiện Cấp độ 4 đang tồn tại đều hướng tới dịch vụ chia sẻ xe. Ví dụ:</a:t>
            </a:r>
            <a:endParaRPr/>
          </a:p>
          <a:p>
            <a:pPr indent="-76200" lvl="0" marL="0" rtl="0" algn="l">
              <a:spcBef>
                <a:spcPts val="0"/>
              </a:spcBef>
              <a:spcAft>
                <a:spcPts val="0"/>
              </a:spcAft>
              <a:buClr>
                <a:srgbClr val="111C24"/>
              </a:buClr>
              <a:buSzPts val="1200"/>
              <a:buFont typeface="Arial"/>
              <a:buChar char="•"/>
            </a:pPr>
            <a:r>
              <a:rPr b="0" i="0" lang="en-US" sz="1200">
                <a:solidFill>
                  <a:srgbClr val="111C24"/>
                </a:solidFill>
                <a:latin typeface="Arial"/>
                <a:ea typeface="Arial"/>
                <a:cs typeface="Arial"/>
                <a:sym typeface="Arial"/>
              </a:rPr>
              <a:t>NAVYA, một công ty của Pháp, đã chế tạo và bán xe con thoi và xe taxi Cấp 4 ở Hoa Kỳ chạy hoàn toàn bằng năng lượng điện và có thể đạt tốc độ tối đa 55 dặm/giờ.</a:t>
            </a:r>
            <a:endParaRPr/>
          </a:p>
          <a:p>
            <a:pPr indent="-76200" lvl="0" marL="0" rtl="0" algn="l">
              <a:spcBef>
                <a:spcPts val="0"/>
              </a:spcBef>
              <a:spcAft>
                <a:spcPts val="0"/>
              </a:spcAft>
              <a:buClr>
                <a:srgbClr val="111C24"/>
              </a:buClr>
              <a:buSzPts val="1200"/>
              <a:buFont typeface="Arial"/>
              <a:buChar char="•"/>
            </a:pPr>
            <a:r>
              <a:rPr b="0" i="0" lang="en-US" sz="1200">
                <a:solidFill>
                  <a:srgbClr val="111C24"/>
                </a:solidFill>
                <a:latin typeface="Arial"/>
                <a:ea typeface="Arial"/>
                <a:cs typeface="Arial"/>
                <a:sym typeface="Arial"/>
              </a:rPr>
              <a:t>Công ty Waymo của Alphabet gần đây đã công bố dịch vụ taxi tự lái Cấp độ 4 ở Arizona, nơi họ đã thử nghiệm ô tô không người lái―không có tài xế an toàn ngồi trên ghế―trong hơn một năm và chạy hơn 10 triệu dặm.</a:t>
            </a:r>
            <a:endParaRPr/>
          </a:p>
          <a:p>
            <a:pPr indent="-76200" lvl="0" marL="0" rtl="0" algn="l">
              <a:spcBef>
                <a:spcPts val="0"/>
              </a:spcBef>
              <a:spcAft>
                <a:spcPts val="0"/>
              </a:spcAft>
              <a:buClr>
                <a:srgbClr val="111C24"/>
              </a:buClr>
              <a:buSzPts val="1200"/>
              <a:buFont typeface="Arial"/>
              <a:buChar char="•"/>
            </a:pPr>
            <a:r>
              <a:rPr b="0" i="0" lang="en-US" sz="1200">
                <a:solidFill>
                  <a:srgbClr val="111C24"/>
                </a:solidFill>
                <a:latin typeface="Arial"/>
                <a:ea typeface="Arial"/>
                <a:cs typeface="Arial"/>
                <a:sym typeface="Arial"/>
              </a:rPr>
              <a:t>Nhà cung cấp ô tô Canada Magna đã phát triển công nghệ (MAX4) để kích hoạt khả năng Cấp độ 4 trong cả môi trường đô thị và đường cao tốc. Họ đang hợp tác với Lyft để cung cấp bộ dụng cụ công nghệ cao giúp biến phương tiện thành ô tô tự lái.</a:t>
            </a:r>
            <a:endParaRPr/>
          </a:p>
          <a:p>
            <a:pPr indent="-76200" lvl="0" marL="0" rtl="0" algn="l">
              <a:spcBef>
                <a:spcPts val="0"/>
              </a:spcBef>
              <a:spcAft>
                <a:spcPts val="0"/>
              </a:spcAft>
              <a:buClr>
                <a:srgbClr val="111C24"/>
              </a:buClr>
              <a:buSzPts val="1200"/>
              <a:buFont typeface="Arial"/>
              <a:buChar char="•"/>
            </a:pPr>
            <a:r>
              <a:rPr b="0" i="0" lang="en-US" sz="1200">
                <a:solidFill>
                  <a:srgbClr val="111C24"/>
                </a:solidFill>
                <a:latin typeface="Arial"/>
                <a:ea typeface="Arial"/>
                <a:cs typeface="Arial"/>
                <a:sym typeface="Arial"/>
              </a:rPr>
              <a:t>Chỉ vài tháng trước, Volvo và Baidu đã công bố quan hệ đối tác chiến lược để cùng phát triển xe điện Cấp độ 4 sẽ phục vụ thị trường robotaxi ở Trung Quốc.</a:t>
            </a:r>
            <a:endParaRPr/>
          </a:p>
          <a:p>
            <a:pPr indent="0" lvl="0" marL="0" rtl="0" algn="l">
              <a:spcBef>
                <a:spcPts val="0"/>
              </a:spcBef>
              <a:spcAft>
                <a:spcPts val="0"/>
              </a:spcAft>
              <a:buClr>
                <a:schemeClr val="dk1"/>
              </a:buClr>
              <a:buSzPts val="1200"/>
              <a:buFont typeface="Arial"/>
              <a:buNone/>
            </a:pPr>
            <a:r>
              <a:t/>
            </a:r>
            <a:endParaRPr b="0" i="0" sz="1200">
              <a:solidFill>
                <a:srgbClr val="111C24"/>
              </a:solidFill>
              <a:latin typeface="Arial"/>
              <a:ea typeface="Arial"/>
              <a:cs typeface="Arial"/>
              <a:sym typeface="Arial"/>
            </a:endParaRPr>
          </a:p>
          <a:p>
            <a:pPr indent="0" lvl="0" marL="0" rtl="0" algn="l">
              <a:spcBef>
                <a:spcPts val="0"/>
              </a:spcBef>
              <a:spcAft>
                <a:spcPts val="0"/>
              </a:spcAft>
              <a:buClr>
                <a:srgbClr val="111C24"/>
              </a:buClr>
              <a:buSzPts val="1200"/>
              <a:buFont typeface="Arial"/>
              <a:buNone/>
            </a:pPr>
            <a:r>
              <a:rPr b="1" i="0" lang="en-US" sz="1200">
                <a:solidFill>
                  <a:srgbClr val="111C24"/>
                </a:solidFill>
                <a:latin typeface="Arial"/>
                <a:ea typeface="Arial"/>
                <a:cs typeface="Arial"/>
                <a:sym typeface="Arial"/>
              </a:rPr>
              <a:t>Cấp 5 (Tự động lái hoàn toàn)</a:t>
            </a:r>
            <a:endParaRPr/>
          </a:p>
          <a:p>
            <a:pPr indent="-76200" lvl="0" marL="0" rtl="0" algn="l">
              <a:spcBef>
                <a:spcPts val="0"/>
              </a:spcBef>
              <a:spcAft>
                <a:spcPts val="0"/>
              </a:spcAft>
              <a:buClr>
                <a:srgbClr val="111C24"/>
              </a:buClr>
              <a:buSzPts val="1200"/>
              <a:buFont typeface="Arial"/>
              <a:buChar char="•"/>
            </a:pPr>
            <a:r>
              <a:rPr b="0" i="0" lang="en-US" sz="1200">
                <a:solidFill>
                  <a:srgbClr val="111C24"/>
                </a:solidFill>
                <a:latin typeface="Arial"/>
                <a:ea typeface="Arial"/>
                <a:cs typeface="Arial"/>
                <a:sym typeface="Arial"/>
              </a:rPr>
              <a:t>Các phương tiện cấp độ 5 không cần sự chú ý của con người―"nhiệm vụ lái xe năng động" đã bị loại bỏ. Ô tô cấp độ 5 thậm chí sẽ không có vô lăng hoặc bàn đạp tăng tốc/phanh. Họ sẽ không có hàng rào địa lý, có thể đi bất cứ đâu và làm bất cứ điều gì mà một người lái xe có kinh nghiệm có thể làm. Những chiếc ô tô hoàn toàn tự động đang được thử nghiệm ở một số nơi trên thế giới, nhưng chưa có chiếc nào được công bố rộng rãi cho công chúng.</a:t>
            </a:r>
            <a:endParaRPr b="0" i="0" sz="1200">
              <a:solidFill>
                <a:srgbClr val="111C24"/>
              </a:solidFill>
              <a:latin typeface="Arial"/>
              <a:ea typeface="Arial"/>
              <a:cs typeface="Arial"/>
              <a:sym typeface="Arial"/>
            </a:endParaRPr>
          </a:p>
        </p:txBody>
      </p:sp>
      <p:sp>
        <p:nvSpPr>
          <p:cNvPr id="1489" name="Google Shape;1489;p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9" name="Google Shape;1509;p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5080" rtl="0" algn="just">
              <a:lnSpc>
                <a:spcPct val="100000"/>
              </a:lnSpc>
              <a:spcBef>
                <a:spcPts val="0"/>
              </a:spcBef>
              <a:spcAft>
                <a:spcPts val="0"/>
              </a:spcAft>
              <a:buNone/>
            </a:pPr>
            <a:r>
              <a:t/>
            </a:r>
            <a:endParaRPr b="0" i="0" sz="1100" u="none" cap="none" strike="noStrike">
              <a:solidFill>
                <a:srgbClr val="3F3F3F"/>
              </a:solidFill>
              <a:latin typeface="Arial"/>
              <a:ea typeface="Arial"/>
              <a:cs typeface="Arial"/>
              <a:sym typeface="Arial"/>
            </a:endParaRPr>
          </a:p>
        </p:txBody>
      </p:sp>
      <p:sp>
        <p:nvSpPr>
          <p:cNvPr id="1510" name="Google Shape;1510;p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8" name="Google Shape;1538;p6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5080" rtl="0" algn="just">
              <a:lnSpc>
                <a:spcPct val="100000"/>
              </a:lnSpc>
              <a:spcBef>
                <a:spcPts val="0"/>
              </a:spcBef>
              <a:spcAft>
                <a:spcPts val="0"/>
              </a:spcAft>
              <a:buNone/>
            </a:pPr>
            <a:r>
              <a:t/>
            </a:r>
            <a:endParaRPr b="0" i="0" sz="1100" u="none" cap="none" strike="noStrike">
              <a:solidFill>
                <a:srgbClr val="3F3F3F"/>
              </a:solidFill>
              <a:latin typeface="Arial"/>
              <a:ea typeface="Arial"/>
              <a:cs typeface="Arial"/>
              <a:sym typeface="Arial"/>
            </a:endParaRPr>
          </a:p>
        </p:txBody>
      </p:sp>
      <p:sp>
        <p:nvSpPr>
          <p:cNvPr id="1539" name="Google Shape;1539;p6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p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577" name="Google Shape;1577;p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6" name="Google Shape;1586;p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5080" rtl="0" algn="just">
              <a:spcBef>
                <a:spcPts val="0"/>
              </a:spcBef>
              <a:spcAft>
                <a:spcPts val="0"/>
              </a:spcAft>
              <a:buClr>
                <a:srgbClr val="000000"/>
              </a:buClr>
              <a:buSzPts val="1200"/>
              <a:buFont typeface="Noto Sans Symbols"/>
              <a:buNone/>
            </a:pPr>
            <a:r>
              <a:rPr lang="en-US">
                <a:solidFill>
                  <a:srgbClr val="000000"/>
                </a:solidFill>
                <a:latin typeface="Arial"/>
                <a:ea typeface="Arial"/>
                <a:cs typeface="Arial"/>
                <a:sym typeface="Arial"/>
              </a:rPr>
              <a:t>Tính năng kỹ thuật: Vận hành mạng thông minh, chia sẻ thông tin và giao dịch năng lượng với người dùng (acceptors), sử dụng năng lượng theo tầng, lập kế hoạch năng lượng có hệ thống và sáng tạo, tích hợp với hệ thống cung cấp năng lượng đô thị lớn dựa trên khái niệm thành phố thông minh, v.v.</a:t>
            </a:r>
            <a:endParaRPr/>
          </a:p>
          <a:p>
            <a:pPr indent="0" lvl="0" marL="0" marR="5080" rtl="0" algn="just">
              <a:spcBef>
                <a:spcPts val="0"/>
              </a:spcBef>
              <a:spcAft>
                <a:spcPts val="0"/>
              </a:spcAft>
              <a:buClr>
                <a:schemeClr val="dk1"/>
              </a:buClr>
              <a:buSzPts val="1200"/>
              <a:buFont typeface="Noto Sans Symbols"/>
              <a:buNone/>
            </a:pPr>
            <a:r>
              <a:t/>
            </a:r>
            <a:endParaRPr>
              <a:solidFill>
                <a:srgbClr val="000000"/>
              </a:solidFill>
              <a:latin typeface="Arial"/>
              <a:ea typeface="Arial"/>
              <a:cs typeface="Arial"/>
              <a:sym typeface="Arial"/>
            </a:endParaRPr>
          </a:p>
          <a:p>
            <a:pPr indent="0" lvl="0" marL="0" marR="5080" rtl="0" algn="just">
              <a:spcBef>
                <a:spcPts val="0"/>
              </a:spcBef>
              <a:spcAft>
                <a:spcPts val="0"/>
              </a:spcAft>
              <a:buClr>
                <a:srgbClr val="000000"/>
              </a:buClr>
              <a:buSzPts val="1200"/>
              <a:buFont typeface="Noto Sans Symbols"/>
              <a:buNone/>
            </a:pPr>
            <a:r>
              <a:rPr lang="en-US">
                <a:solidFill>
                  <a:srgbClr val="000000"/>
                </a:solidFill>
                <a:latin typeface="Arial"/>
                <a:ea typeface="Arial"/>
                <a:cs typeface="Arial"/>
                <a:sym typeface="Arial"/>
              </a:rPr>
              <a:t>Công nghệ triển khai chi tiết: Hệ thống cung cấp nhiệt độ thấp, hệ thống đồng hồ thông minh (giám sát), hệ thống lưu trữ và sử dụng nhiệt, mạng vi mô phân tán, v.v.</a:t>
            </a:r>
            <a:endParaRPr>
              <a:latin typeface="Arial"/>
              <a:ea typeface="Arial"/>
              <a:cs typeface="Arial"/>
              <a:sym typeface="Arial"/>
            </a:endParaRPr>
          </a:p>
        </p:txBody>
      </p:sp>
      <p:sp>
        <p:nvSpPr>
          <p:cNvPr id="1587" name="Google Shape;1587;p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9" name="Google Shape;1609;p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latin typeface="Arial"/>
                <a:ea typeface="Arial"/>
                <a:cs typeface="Arial"/>
                <a:sym typeface="Arial"/>
              </a:rPr>
              <a:t>Nguồn mở cho máy đo năng lượng</a:t>
            </a:r>
            <a:endParaRPr/>
          </a:p>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   : https://github.com/SmartThingsCommBÀIy/SmartThingsPublic</a:t>
            </a:r>
            <a:endParaRPr>
              <a:latin typeface="Arial"/>
              <a:ea typeface="Arial"/>
              <a:cs typeface="Arial"/>
              <a:sym typeface="Arial"/>
            </a:endParaRPr>
          </a:p>
        </p:txBody>
      </p:sp>
      <p:sp>
        <p:nvSpPr>
          <p:cNvPr id="1610" name="Google Shape;1610;p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7:notes"/>
          <p:cNvSpPr txBox="1"/>
          <p:nvPr>
            <p:ph idx="1" type="body"/>
          </p:nvPr>
        </p:nvSpPr>
        <p:spPr>
          <a:xfrm>
            <a:off x="710407" y="5287169"/>
            <a:ext cx="5683250" cy="4794283"/>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1" i="0" lang="en-US" sz="1000">
                <a:solidFill>
                  <a:schemeClr val="dk1"/>
                </a:solidFill>
                <a:latin typeface="Arial"/>
                <a:ea typeface="Arial"/>
                <a:cs typeface="Arial"/>
                <a:sym typeface="Arial"/>
              </a:rPr>
              <a:t>Cuộc cách mạng công nghiệp đầu tiên</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Cuộc cách mạng công nghiệp đầu tiên diễn ra ở châu Âu và các quốc gia dịch thuật trong khoảng từ năm 1760 đến 1820.</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Quá trình chuyển đổi chủ yếu là từ các xã hội nông nghiệp và nông thôn sang các ngành công nghiệp và thành phố.</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Ngành thép đóng vai trò then chốt trong cuộc cách mạng công nghiệp với sự phát triển của động cơ hơi nước.</a:t>
            </a:r>
            <a:endParaRPr/>
          </a:p>
          <a:p>
            <a:pPr indent="0" lvl="0" marL="0" rtl="0" algn="l">
              <a:spcBef>
                <a:spcPts val="0"/>
              </a:spcBef>
              <a:spcAft>
                <a:spcPts val="0"/>
              </a:spcAft>
              <a:buNone/>
            </a:pPr>
            <a:r>
              <a:t/>
            </a:r>
            <a:endParaRPr b="0" i="0" sz="1000">
              <a:solidFill>
                <a:schemeClr val="dk1"/>
              </a:solidFill>
              <a:latin typeface="Arial"/>
              <a:ea typeface="Arial"/>
              <a:cs typeface="Arial"/>
              <a:sym typeface="Arial"/>
            </a:endParaRPr>
          </a:p>
          <a:p>
            <a:pPr indent="0" lvl="0" marL="0" rtl="0" algn="l">
              <a:spcBef>
                <a:spcPts val="0"/>
              </a:spcBef>
              <a:spcAft>
                <a:spcPts val="0"/>
              </a:spcAft>
              <a:buNone/>
            </a:pPr>
            <a:r>
              <a:rPr b="1" i="0" lang="en-US" sz="1000">
                <a:solidFill>
                  <a:schemeClr val="dk1"/>
                </a:solidFill>
                <a:latin typeface="Arial"/>
                <a:ea typeface="Arial"/>
                <a:cs typeface="Arial"/>
                <a:sym typeface="Arial"/>
              </a:rPr>
              <a:t>Cuộc cách mạng công nghiệp lần thứ hai</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Cuộc cách mạng công nghiệp lần thứ hai diễn ra từ năm 1870 đến năm 1914, ngay trước Thế chiến thứ nhất.</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Đó là giai đoạn tăng trưởng của ngành công nghiệp hiện có và sử dụng điện để mở rộng và sản xuất hàng loạt các ngành công nghiệp mới như thép, dầu và điện.</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Những tiến bộ công nghệ chính trong thời kỳ này bao gồm động cơ, điện thoại, bóng đèn, máy hát và động cơ đốt trong.</a:t>
            </a:r>
            <a:endParaRPr/>
          </a:p>
          <a:p>
            <a:pPr indent="0" lvl="0" marL="0" rtl="0" algn="l">
              <a:spcBef>
                <a:spcPts val="0"/>
              </a:spcBef>
              <a:spcAft>
                <a:spcPts val="0"/>
              </a:spcAft>
              <a:buNone/>
            </a:pPr>
            <a:r>
              <a:t/>
            </a:r>
            <a:endParaRPr b="0" i="0" sz="1000">
              <a:solidFill>
                <a:schemeClr val="dk1"/>
              </a:solidFill>
              <a:latin typeface="Arial"/>
              <a:ea typeface="Arial"/>
              <a:cs typeface="Arial"/>
              <a:sym typeface="Arial"/>
            </a:endParaRPr>
          </a:p>
          <a:p>
            <a:pPr indent="0" lvl="0" marL="0" rtl="0" algn="l">
              <a:spcBef>
                <a:spcPts val="0"/>
              </a:spcBef>
              <a:spcAft>
                <a:spcPts val="0"/>
              </a:spcAft>
              <a:buNone/>
            </a:pPr>
            <a:r>
              <a:rPr b="1" i="0" lang="en-US" sz="1000">
                <a:solidFill>
                  <a:schemeClr val="dk1"/>
                </a:solidFill>
                <a:latin typeface="Arial"/>
                <a:ea typeface="Arial"/>
                <a:cs typeface="Arial"/>
                <a:sym typeface="Arial"/>
              </a:rPr>
              <a:t>Cuộc cách mạng công nghiệp lần thứ ba</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Cuộc cách mạng công nghiệp lần thứ ba, hay Cuộc cách mạng kỹ thuật số, đề cập đến sự phát triển của công nghệ từ các thiết bị cơ khí và điện tử tương tự đến các công nghệ kỹ thuật số hiện có.</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Thời đại này, bắt đầu từ những năm 1970, vẫn tiếp tục.</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Những phát triển trong cuộc cách mạng công nghiệp lần thứ ba bao gồm máy tính cá nhân, Internet và công nghệ thông tin và truyền thông (ICT).</a:t>
            </a:r>
            <a:endParaRPr/>
          </a:p>
          <a:p>
            <a:pPr indent="0" lvl="0" marL="0" rtl="0" algn="l">
              <a:spcBef>
                <a:spcPts val="0"/>
              </a:spcBef>
              <a:spcAft>
                <a:spcPts val="0"/>
              </a:spcAft>
              <a:buNone/>
            </a:pPr>
            <a:r>
              <a:t/>
            </a:r>
            <a:endParaRPr b="0" i="0" sz="1000">
              <a:solidFill>
                <a:schemeClr val="dk1"/>
              </a:solidFill>
              <a:latin typeface="Arial"/>
              <a:ea typeface="Arial"/>
              <a:cs typeface="Arial"/>
              <a:sym typeface="Arial"/>
            </a:endParaRPr>
          </a:p>
          <a:p>
            <a:pPr indent="0" lvl="0" marL="0" rtl="0" algn="l">
              <a:spcBef>
                <a:spcPts val="0"/>
              </a:spcBef>
              <a:spcAft>
                <a:spcPts val="0"/>
              </a:spcAft>
              <a:buNone/>
            </a:pPr>
            <a:r>
              <a:rPr b="1" i="0" lang="en-US" sz="1000">
                <a:solidFill>
                  <a:schemeClr val="dk1"/>
                </a:solidFill>
                <a:latin typeface="Arial"/>
                <a:ea typeface="Arial"/>
                <a:cs typeface="Arial"/>
                <a:sym typeface="Arial"/>
              </a:rPr>
              <a:t>Cuộc cách mạng công nghiệp lần thứ tư</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Cuộc cách mạng công nghiệp lần thứ tư đang được xây dựng dựa trên cuộc cách mạng kỹ thuật số, đại diện cho một phương thức mới mà công nghệ được đưa vào xã hội và thậm chí trong cơ thể con người.</a:t>
            </a:r>
            <a:endParaRPr/>
          </a:p>
          <a:p>
            <a:pPr indent="0" lvl="0" marL="0" rtl="0" algn="l">
              <a:spcBef>
                <a:spcPts val="0"/>
              </a:spcBef>
              <a:spcAft>
                <a:spcPts val="0"/>
              </a:spcAft>
              <a:buNone/>
            </a:pPr>
            <a:r>
              <a:rPr b="0" i="0" lang="en-US" sz="1000">
                <a:solidFill>
                  <a:schemeClr val="dk1"/>
                </a:solidFill>
                <a:latin typeface="Arial"/>
                <a:ea typeface="Arial"/>
                <a:cs typeface="Arial"/>
                <a:sym typeface="Arial"/>
              </a:rPr>
              <a:t>Cuộc cách mạng công nghiệp lần thứ tư đang mang lại những đột phá công nghệ mới trong nhiều lĩnh vực, bao gồm robot, trí tuệ nhân tạo, công nghệ nano, điện toán lượng tử, công nghệ sinh học, IoT, in 3D và xe tự hành.</a:t>
            </a:r>
            <a:endParaRPr b="0" i="0" sz="1000">
              <a:solidFill>
                <a:schemeClr val="dk1"/>
              </a:solidFill>
              <a:latin typeface="Arial"/>
              <a:ea typeface="Arial"/>
              <a:cs typeface="Arial"/>
              <a:sym typeface="Arial"/>
            </a:endParaRPr>
          </a:p>
        </p:txBody>
      </p:sp>
      <p:sp>
        <p:nvSpPr>
          <p:cNvPr id="212" name="Google Shape;212;p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0" name="Google Shape;1640;p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solidFill>
                <a:srgbClr val="00B0F0"/>
              </a:solidFill>
            </a:endParaRPr>
          </a:p>
        </p:txBody>
      </p:sp>
      <p:sp>
        <p:nvSpPr>
          <p:cNvPr id="1641" name="Google Shape;1641;p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3" name="Google Shape;1653;p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00B0F0"/>
              </a:buClr>
              <a:buSzPts val="1200"/>
              <a:buFont typeface="Malgun Gothic"/>
              <a:buChar char="-"/>
            </a:pPr>
            <a:r>
              <a:rPr lang="en-US">
                <a:solidFill>
                  <a:srgbClr val="00B0F0"/>
                </a:solidFill>
              </a:rPr>
              <a:t>Tham khảo: https://energycurb.com/</a:t>
            </a:r>
            <a:endParaRPr/>
          </a:p>
          <a:p>
            <a:pPr indent="0" lvl="0" marL="0" rtl="0" algn="l">
              <a:spcBef>
                <a:spcPts val="0"/>
              </a:spcBef>
              <a:spcAft>
                <a:spcPts val="0"/>
              </a:spcAft>
              <a:buClr>
                <a:schemeClr val="dk1"/>
              </a:buClr>
              <a:buSzPts val="1200"/>
              <a:buFont typeface="Malgun Gothic"/>
              <a:buNone/>
            </a:pPr>
            <a:r>
              <a:t/>
            </a:r>
            <a:endParaRPr>
              <a:solidFill>
                <a:srgbClr val="00B0F0"/>
              </a:solidFill>
            </a:endParaRPr>
          </a:p>
        </p:txBody>
      </p:sp>
      <p:sp>
        <p:nvSpPr>
          <p:cNvPr id="1654" name="Google Shape;1654;p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6" name="Google Shape;1666;p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67" name="Google Shape;1667;p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6" name="Google Shape;1676;p7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77" name="Google Shape;1677;p7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8" name="Google Shape;1698;p7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99" name="Google Shape;1699;p7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0" name="Google Shape;1720;p7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21" name="Google Shape;1721;p7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7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61" name="Google Shape;1761;p7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8" name="Google Shape;1768;p7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None/>
            </a:pPr>
            <a:r>
              <a:rPr lang="en-US" sz="1200">
                <a:latin typeface="Arial"/>
                <a:ea typeface="Arial"/>
                <a:cs typeface="Arial"/>
                <a:sym typeface="Arial"/>
              </a:rPr>
              <a:t>IoT Ứng dụng</a:t>
            </a:r>
            <a:endParaRPr>
              <a:latin typeface="Arial"/>
              <a:ea typeface="Arial"/>
              <a:cs typeface="Arial"/>
              <a:sym typeface="Arial"/>
            </a:endParaRPr>
          </a:p>
          <a:p>
            <a:pPr indent="-171450" lvl="1" marL="540000" rtl="0" algn="l">
              <a:spcBef>
                <a:spcPts val="0"/>
              </a:spcBef>
              <a:spcAft>
                <a:spcPts val="0"/>
              </a:spcAft>
              <a:buClr>
                <a:schemeClr val="dk1"/>
              </a:buClr>
              <a:buSzPts val="1200"/>
              <a:buFont typeface="Arial"/>
              <a:buChar char="•"/>
            </a:pPr>
            <a:r>
              <a:rPr lang="en-US">
                <a:latin typeface="Arial"/>
                <a:ea typeface="Arial"/>
                <a:cs typeface="Arial"/>
                <a:sym typeface="Arial"/>
              </a:rPr>
              <a:t>I-C-B-A-M-S: IoT – Đám mây – Big Data Analytics – Trí tuệ nhân tạo– Di động – An ninh</a:t>
            </a:r>
            <a:endParaRPr>
              <a:latin typeface="Arial"/>
              <a:ea typeface="Arial"/>
              <a:cs typeface="Arial"/>
              <a:sym typeface="Arial"/>
            </a:endParaRPr>
          </a:p>
          <a:p>
            <a:pPr indent="-95250" lvl="0" marL="171450" rtl="0" algn="l">
              <a:spcBef>
                <a:spcPts val="0"/>
              </a:spcBef>
              <a:spcAft>
                <a:spcPts val="0"/>
              </a:spcAft>
              <a:buClr>
                <a:schemeClr val="dk1"/>
              </a:buClr>
              <a:buSzPts val="1200"/>
              <a:buFont typeface="Malgun Gothic"/>
              <a:buNone/>
            </a:pPr>
            <a:r>
              <a:t/>
            </a:r>
            <a:endParaRPr>
              <a:latin typeface="Arial"/>
              <a:ea typeface="Arial"/>
              <a:cs typeface="Arial"/>
              <a:sym typeface="Arial"/>
            </a:endParaRPr>
          </a:p>
          <a:p>
            <a:pPr indent="-95250" lvl="0" marL="171450" rtl="0" algn="l">
              <a:spcBef>
                <a:spcPts val="0"/>
              </a:spcBef>
              <a:spcAft>
                <a:spcPts val="0"/>
              </a:spcAft>
              <a:buClr>
                <a:schemeClr val="dk1"/>
              </a:buClr>
              <a:buSzPts val="1200"/>
              <a:buFont typeface="Malgun Gothic"/>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769" name="Google Shape;1769;p7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7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6" name="Google Shape;1856;p7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u="none">
                <a:latin typeface="Arial"/>
                <a:ea typeface="Arial"/>
                <a:cs typeface="Arial"/>
                <a:sym typeface="Arial"/>
              </a:rPr>
              <a:t>Các thành phần IoT bao gồm cảm biến, bộ truyền động và bộ điều khiển</a:t>
            </a:r>
            <a:endParaRPr/>
          </a:p>
          <a:p>
            <a:pPr indent="0" lvl="0" marL="0" rtl="0" algn="l">
              <a:spcBef>
                <a:spcPts val="0"/>
              </a:spcBef>
              <a:spcAft>
                <a:spcPts val="0"/>
              </a:spcAft>
              <a:buClr>
                <a:schemeClr val="dk1"/>
              </a:buClr>
              <a:buSzPts val="1200"/>
              <a:buFont typeface="Arial"/>
              <a:buNone/>
            </a:pPr>
            <a:r>
              <a:rPr lang="en-US" u="none">
                <a:latin typeface="Arial"/>
                <a:ea typeface="Arial"/>
                <a:cs typeface="Arial"/>
                <a:sym typeface="Arial"/>
              </a:rPr>
              <a:t>(Wikipedia giải thích các thành phần này như sau)</a:t>
            </a:r>
            <a:endParaRPr/>
          </a:p>
          <a:p>
            <a:pPr indent="0" lvl="0" marL="0" rtl="0" algn="l">
              <a:spcBef>
                <a:spcPts val="0"/>
              </a:spcBef>
              <a:spcAft>
                <a:spcPts val="0"/>
              </a:spcAft>
              <a:buClr>
                <a:schemeClr val="dk1"/>
              </a:buClr>
              <a:buSzPts val="1200"/>
              <a:buFont typeface="Arial"/>
              <a:buNone/>
            </a:pPr>
            <a:r>
              <a:t/>
            </a:r>
            <a:endParaRPr u="none">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u="sng">
                <a:latin typeface="Arial"/>
                <a:ea typeface="Arial"/>
                <a:cs typeface="Arial"/>
                <a:sym typeface="Arial"/>
              </a:rPr>
              <a:t>Cảm biến</a:t>
            </a:r>
            <a:endParaRPr/>
          </a:p>
          <a:p>
            <a:pPr indent="-171450" lvl="0" marL="171450" rtl="0" algn="l">
              <a:spcBef>
                <a:spcPts val="0"/>
              </a:spcBef>
              <a:spcAft>
                <a:spcPts val="0"/>
              </a:spcAft>
              <a:buClr>
                <a:schemeClr val="dk1"/>
              </a:buClr>
              <a:buSzPts val="1200"/>
              <a:buFont typeface="Arial"/>
              <a:buChar char="•"/>
            </a:pPr>
            <a:r>
              <a:rPr lang="en-US" u="none">
                <a:latin typeface="Arial"/>
                <a:ea typeface="Arial"/>
                <a:cs typeface="Arial"/>
                <a:sym typeface="Arial"/>
              </a:rPr>
              <a:t>một thiết bị, mô-đun hoặc hệ thống con có mục đích phát hiện các sự kiện hoặc thay đổi trong môi trường của nó và gửi thông tin đến các thiết bị điện tử khác</a:t>
            </a:r>
            <a:endParaRPr/>
          </a:p>
          <a:p>
            <a:pPr indent="0" lvl="0" marL="0" rtl="0" algn="l">
              <a:spcBef>
                <a:spcPts val="0"/>
              </a:spcBef>
              <a:spcAft>
                <a:spcPts val="0"/>
              </a:spcAft>
              <a:buClr>
                <a:schemeClr val="dk1"/>
              </a:buClr>
              <a:buSzPts val="1200"/>
              <a:buFont typeface="Arial"/>
              <a:buNone/>
            </a:pPr>
            <a:r>
              <a:t/>
            </a:r>
            <a:endParaRPr u="none">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u="sng">
                <a:latin typeface="Arial"/>
                <a:ea typeface="Arial"/>
                <a:cs typeface="Arial"/>
                <a:sym typeface="Arial"/>
              </a:rPr>
              <a:t>Thiết bị truyền động</a:t>
            </a:r>
            <a:endParaRPr/>
          </a:p>
          <a:p>
            <a:pPr indent="-171450" lvl="0" marL="171450" rtl="0" algn="l">
              <a:spcBef>
                <a:spcPts val="0"/>
              </a:spcBef>
              <a:spcAft>
                <a:spcPts val="0"/>
              </a:spcAft>
              <a:buClr>
                <a:schemeClr val="dk1"/>
              </a:buClr>
              <a:buSzPts val="1200"/>
              <a:buFont typeface="Arial"/>
              <a:buChar char="•"/>
            </a:pPr>
            <a:r>
              <a:rPr lang="en-US" u="none">
                <a:latin typeface="Arial"/>
                <a:ea typeface="Arial"/>
                <a:cs typeface="Arial"/>
                <a:sym typeface="Arial"/>
              </a:rPr>
              <a:t>một bộ phận của máy chịu trách nhiệm di chuyển và điều khiển một cơ chế hoặc hệ thống, chẳng hạn bằng cách mở van. Nói một cách đơn giản, nó là một "người di chuyển"</a:t>
            </a:r>
            <a:endParaRPr/>
          </a:p>
          <a:p>
            <a:pPr indent="0" lvl="0" marL="0" rtl="0" algn="l">
              <a:spcBef>
                <a:spcPts val="0"/>
              </a:spcBef>
              <a:spcAft>
                <a:spcPts val="0"/>
              </a:spcAft>
              <a:buClr>
                <a:schemeClr val="dk1"/>
              </a:buClr>
              <a:buSzPts val="1200"/>
              <a:buFont typeface="Arial"/>
              <a:buNone/>
            </a:pPr>
            <a:r>
              <a:t/>
            </a:r>
            <a:endParaRPr u="none">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u="sng">
                <a:latin typeface="Arial"/>
                <a:ea typeface="Arial"/>
                <a:cs typeface="Arial"/>
                <a:sym typeface="Arial"/>
              </a:rPr>
              <a:t>Bộ điều khiển</a:t>
            </a:r>
            <a:endParaRPr/>
          </a:p>
          <a:p>
            <a:pPr indent="-171450" lvl="0" marL="171450" rtl="0" algn="l">
              <a:spcBef>
                <a:spcPts val="0"/>
              </a:spcBef>
              <a:spcAft>
                <a:spcPts val="0"/>
              </a:spcAft>
              <a:buClr>
                <a:schemeClr val="dk1"/>
              </a:buClr>
              <a:buSzPts val="1200"/>
              <a:buFont typeface="Arial"/>
              <a:buChar char="•"/>
            </a:pPr>
            <a:r>
              <a:rPr lang="en-US" u="none">
                <a:latin typeface="Arial"/>
                <a:ea typeface="Arial"/>
                <a:cs typeface="Arial"/>
                <a:sym typeface="Arial"/>
              </a:rPr>
              <a:t>chip, thẻ mở rộng hoặc thiết bị độc lập giao tiếp với thiết bị ngoại vi hơn. Đây có thể là liên kết giữa hai phần của máy tính (ví dụ: bộ điều khiển bộ nhớ quản lý quyền truy cập vào bộ nhớ cho máy tính) hoặc bộ điều khiển trên thiết bị bên ngoài quản lý hoạt động của (và kết nối với) thiết bị đó</a:t>
            </a:r>
            <a:endParaRPr u="none">
              <a:latin typeface="Arial"/>
              <a:ea typeface="Arial"/>
              <a:cs typeface="Arial"/>
              <a:sym typeface="Arial"/>
            </a:endParaRPr>
          </a:p>
        </p:txBody>
      </p:sp>
      <p:sp>
        <p:nvSpPr>
          <p:cNvPr id="1857" name="Google Shape;1857;p7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7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2" name="Google Shape;1902;p7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03" name="Google Shape;1903;p7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8:notes"/>
          <p:cNvSpPr txBox="1"/>
          <p:nvPr>
            <p:ph idx="1" type="body"/>
          </p:nvPr>
        </p:nvSpPr>
        <p:spPr>
          <a:xfrm>
            <a:off x="710407" y="5287169"/>
            <a:ext cx="5683250" cy="4794283"/>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1E1E1E"/>
              </a:buClr>
              <a:buSzPts val="1200"/>
              <a:buFont typeface="Arial"/>
              <a:buNone/>
            </a:pPr>
            <a:r>
              <a:rPr b="1" i="0" lang="en-US">
                <a:solidFill>
                  <a:srgbClr val="1E1E1E"/>
                </a:solidFill>
                <a:latin typeface="Arial"/>
                <a:ea typeface="Arial"/>
                <a:cs typeface="Arial"/>
                <a:sym typeface="Arial"/>
              </a:rPr>
              <a:t>Mô hình</a:t>
            </a:r>
            <a:endParaRPr/>
          </a:p>
          <a:p>
            <a:pPr indent="0" lvl="0" marL="0" rtl="0" algn="l">
              <a:spcBef>
                <a:spcPts val="0"/>
              </a:spcBef>
              <a:spcAft>
                <a:spcPts val="0"/>
              </a:spcAft>
              <a:buClr>
                <a:srgbClr val="1E1E1E"/>
              </a:buClr>
              <a:buSzPts val="1200"/>
              <a:buFont typeface="Arial"/>
              <a:buNone/>
            </a:pPr>
            <a:r>
              <a:rPr b="0" i="0" lang="en-US">
                <a:solidFill>
                  <a:srgbClr val="1E1E1E"/>
                </a:solidFill>
                <a:latin typeface="Arial"/>
                <a:ea typeface="Arial"/>
                <a:cs typeface="Arial"/>
                <a:sym typeface="Arial"/>
              </a:rPr>
              <a:t>Một mô hình đề cập đến một biên giới xác định về cơ bản ý kiến ​​hoặc suy nghĩ của những người cùng thời đại.</a:t>
            </a:r>
            <a:endParaRPr/>
          </a:p>
          <a:p>
            <a:pPr indent="-95250" lvl="0" marL="171450" rtl="0" algn="l">
              <a:spcBef>
                <a:spcPts val="0"/>
              </a:spcBef>
              <a:spcAft>
                <a:spcPts val="0"/>
              </a:spcAft>
              <a:buClr>
                <a:schemeClr val="dk1"/>
              </a:buClr>
              <a:buSzPts val="1200"/>
              <a:buFont typeface="Malgun Gothic"/>
              <a:buNone/>
            </a:pPr>
            <a:r>
              <a:t/>
            </a:r>
            <a:endParaRPr b="0" i="0">
              <a:solidFill>
                <a:srgbClr val="1E1E1E"/>
              </a:solidFill>
              <a:latin typeface="Arial"/>
              <a:ea typeface="Arial"/>
              <a:cs typeface="Arial"/>
              <a:sym typeface="Arial"/>
            </a:endParaRPr>
          </a:p>
          <a:p>
            <a:pPr indent="0" lvl="0" marL="0" rtl="0" algn="l">
              <a:spcBef>
                <a:spcPts val="0"/>
              </a:spcBef>
              <a:spcAft>
                <a:spcPts val="0"/>
              </a:spcAft>
              <a:buClr>
                <a:srgbClr val="1E1E1E"/>
              </a:buClr>
              <a:buSzPts val="1200"/>
              <a:buFont typeface="Arial"/>
              <a:buNone/>
            </a:pPr>
            <a:r>
              <a:rPr b="0" i="0" lang="en-US">
                <a:solidFill>
                  <a:srgbClr val="1E1E1E"/>
                </a:solidFill>
                <a:latin typeface="Arial"/>
                <a:ea typeface="Arial"/>
                <a:cs typeface="Arial"/>
                <a:sym typeface="Arial"/>
              </a:rPr>
              <a:t>Thay đổi về người tiêu dùng → Thay đổi mô hình ngành/kinh doanh</a:t>
            </a:r>
            <a:endParaRPr/>
          </a:p>
          <a:p>
            <a:pPr indent="-95250" lvl="0" marL="171450" rtl="0" algn="l">
              <a:spcBef>
                <a:spcPts val="0"/>
              </a:spcBef>
              <a:spcAft>
                <a:spcPts val="0"/>
              </a:spcAft>
              <a:buClr>
                <a:schemeClr val="dk1"/>
              </a:buClr>
              <a:buSzPts val="1200"/>
              <a:buFont typeface="Malgun Gothic"/>
              <a:buNone/>
            </a:pPr>
            <a:r>
              <a:t/>
            </a:r>
            <a:endParaRPr b="0" i="0">
              <a:solidFill>
                <a:srgbClr val="1E1E1E"/>
              </a:solidFill>
              <a:latin typeface="Arial"/>
              <a:ea typeface="Arial"/>
              <a:cs typeface="Arial"/>
              <a:sym typeface="Arial"/>
            </a:endParaRPr>
          </a:p>
          <a:p>
            <a:pPr indent="0" lvl="0" marL="0" rtl="0" algn="l">
              <a:spcBef>
                <a:spcPts val="0"/>
              </a:spcBef>
              <a:spcAft>
                <a:spcPts val="0"/>
              </a:spcAft>
              <a:buClr>
                <a:srgbClr val="1E1E1E"/>
              </a:buClr>
              <a:buSzPts val="1200"/>
              <a:buFont typeface="Arial"/>
              <a:buNone/>
            </a:pPr>
            <a:r>
              <a:rPr b="0" i="0" lang="en-US">
                <a:solidFill>
                  <a:srgbClr val="1E1E1E"/>
                </a:solidFill>
                <a:latin typeface="Arial"/>
                <a:ea typeface="Arial"/>
                <a:cs typeface="Arial"/>
                <a:sym typeface="Arial"/>
              </a:rPr>
              <a:t>Nếu như trước đây, người tiêu dùng tiêu thụ hàng hóa do doanh nghiệp sản xuất một cách thụ động thì việc sản xuất và tiêu dùng sẽ diễn ra theo thời gian thực với nền tảng siêu kết nối được tạo ra bởi công nghệ thông tin thông minh.</a:t>
            </a:r>
            <a:endParaRPr/>
          </a:p>
          <a:p>
            <a:pPr indent="-171450" lvl="0" marL="171450" rtl="0" algn="l">
              <a:spcBef>
                <a:spcPts val="0"/>
              </a:spcBef>
              <a:spcAft>
                <a:spcPts val="0"/>
              </a:spcAft>
              <a:buClr>
                <a:srgbClr val="1E1E1E"/>
              </a:buClr>
              <a:buSzPts val="1200"/>
              <a:buFont typeface="Arial"/>
              <a:buChar char="-"/>
            </a:pPr>
            <a:r>
              <a:rPr b="0" i="0" lang="en-US">
                <a:solidFill>
                  <a:srgbClr val="1E1E1E"/>
                </a:solidFill>
                <a:latin typeface="Arial"/>
                <a:ea typeface="Arial"/>
                <a:cs typeface="Arial"/>
                <a:sym typeface="Arial"/>
              </a:rPr>
              <a:t>Với sự phát triển gần đây của công nghệ xử lý dữ liệu, thị trường phân phối đang chuyển từ ngoại tuyến, nơi vị trí của cửa hàng quyết định doanh số bán hàng, sang trực tuyến, tập trung vào sự hiểu biết của người tiêu dùng.</a:t>
            </a:r>
            <a:endParaRPr/>
          </a:p>
          <a:p>
            <a:pPr indent="-171450" lvl="0" marL="171450" rtl="0" algn="l">
              <a:spcBef>
                <a:spcPts val="0"/>
              </a:spcBef>
              <a:spcAft>
                <a:spcPts val="0"/>
              </a:spcAft>
              <a:buClr>
                <a:srgbClr val="1E1E1E"/>
              </a:buClr>
              <a:buSzPts val="1200"/>
              <a:buFont typeface="Arial"/>
              <a:buChar char="-"/>
            </a:pPr>
            <a:r>
              <a:rPr b="0" i="0" lang="en-US">
                <a:solidFill>
                  <a:srgbClr val="1E1E1E"/>
                </a:solidFill>
                <a:latin typeface="Arial"/>
                <a:ea typeface="Arial"/>
                <a:cs typeface="Arial"/>
                <a:sym typeface="Arial"/>
              </a:rPr>
              <a:t>Mọi thứ cần thiết đang được chia sẻ và sử dụng mà không có tiêu dùng ngẫu nhiên trong quá khứ sản xuất hàng loạt và tiêu dùng quá mức của các cá nhân, và dựa trên độ tin cậy, nó đang chuyển sang nền kinh tế chia sẻ và kỷ nguyên tiêu dùng hợp lý, nơi việc chia sẻ giữa những người tiêu dùng có thể diễn ra suôn sẻ.</a:t>
            </a:r>
            <a:endParaRPr b="0" i="0">
              <a:solidFill>
                <a:srgbClr val="1E1E1E"/>
              </a:solidFill>
              <a:latin typeface="Arial"/>
              <a:ea typeface="Arial"/>
              <a:cs typeface="Arial"/>
              <a:sym typeface="Arial"/>
            </a:endParaRPr>
          </a:p>
        </p:txBody>
      </p:sp>
      <p:sp>
        <p:nvSpPr>
          <p:cNvPr id="242" name="Google Shape;242;p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p8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3" name="Google Shape;1953;p8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54" name="Google Shape;1954;p8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p8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1" name="Google Shape;1961;p8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Dịch vụ IoT dựa trên dữ liệu được tạo bởi các đối tượng trừu tượng như con người, đồ vật và không gian. Các đối tượng này về cơ bản có các giá trị ID duy nhất đại diện cho chính chúng và cung cấp dữ liệu bổ sung về các yếu tố môi trường, địa điểm, thời gian hoặc tài nguyên khác nhau được liên kết với chúng hoặc xung quanh chúng. Một thiết bị biến các giá trị vật lý thành tín hiệu điện được gọi là cảm biến.</a:t>
            </a:r>
            <a:endParaRPr/>
          </a:p>
          <a:p>
            <a:pPr indent="0" lvl="0" marL="0" rtl="0" algn="l">
              <a:spcBef>
                <a:spcPts val="30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l">
              <a:spcBef>
                <a:spcPts val="300"/>
              </a:spcBef>
              <a:spcAft>
                <a:spcPts val="0"/>
              </a:spcAft>
              <a:buClr>
                <a:schemeClr val="dk1"/>
              </a:buClr>
              <a:buSzPts val="1200"/>
              <a:buFont typeface="Noto Sans Symbols"/>
              <a:buNone/>
            </a:pPr>
            <a:r>
              <a:rPr lang="en-US">
                <a:latin typeface="Arial"/>
                <a:ea typeface="Arial"/>
                <a:cs typeface="Arial"/>
                <a:sym typeface="Arial"/>
              </a:rPr>
              <a:t>Giống như con người nhận thức và nắm bắt môi trường xung quanh thông qua năm giác quan, các thiết bị điện tử khác nhau thu nhận và phân tích thông tin thông qua các cảm biến, vì vậy cảm biến đóng vai trò là cơ quan cảm giác của thiết bị điện tử.</a:t>
            </a:r>
            <a:endParaRPr>
              <a:latin typeface="Arial"/>
              <a:ea typeface="Arial"/>
              <a:cs typeface="Arial"/>
              <a:sym typeface="Arial"/>
            </a:endParaRPr>
          </a:p>
        </p:txBody>
      </p:sp>
      <p:sp>
        <p:nvSpPr>
          <p:cNvPr id="1962" name="Google Shape;1962;p8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8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3" name="Google Shape;1973;p8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Cảm biến nhiệt độ, cảm biến độ ẩm, cảm biến độ sáng, cảm biến áp suất,… là những ví dụ điển hình. GPS, cảm biến địa từ và cảm biến gia tốc, thường được tìm thấy trong điện thoại thông minh và các thiết bị thông minh hiện đại, đã quen thuộc với công chúng. Tùy thuộc vào đặc điểm vật lý của dữ liệu, nó có thể được phân loại thành cảm biến chuyển động, cảm biến vị trí và cảm biến môi trường. Khi dữ liệu được xử lý để tạo ra dữ liệu, nó được gọi là cảm biến phần mềm.</a:t>
            </a:r>
            <a:endParaRPr/>
          </a:p>
          <a:p>
            <a:pPr indent="0" lvl="0" marL="0" rtl="0" algn="l">
              <a:spcBef>
                <a:spcPts val="0"/>
              </a:spcBef>
              <a:spcAft>
                <a:spcPts val="0"/>
              </a:spcAft>
              <a:buClr>
                <a:schemeClr val="dk1"/>
              </a:buClr>
              <a:buSzPts val="1200"/>
              <a:buFont typeface="Noto Sans Symbols"/>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rPr lang="en-US">
                <a:latin typeface="Arial"/>
                <a:ea typeface="Arial"/>
                <a:cs typeface="Arial"/>
                <a:sym typeface="Arial"/>
              </a:rPr>
              <a:t>Cảm biến được phân loại theo đối tượng cảm biến, phương thức hoạt động, vật liệu, công nghệ triển khai và mức độ tích hợp. Tất cả những thứ này được sử dụng kết hợp trên một tiêu chí để đo lường mục đích của chúng.</a:t>
            </a:r>
            <a:endParaRPr>
              <a:latin typeface="Arial"/>
              <a:ea typeface="Arial"/>
              <a:cs typeface="Arial"/>
              <a:sym typeface="Arial"/>
            </a:endParaRPr>
          </a:p>
        </p:txBody>
      </p:sp>
      <p:sp>
        <p:nvSpPr>
          <p:cNvPr id="1974" name="Google Shape;1974;p8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4" name="Google Shape;1984;p8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85" name="Google Shape;1985;p8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8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5" name="Google Shape;1995;p8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96" name="Google Shape;1996;p8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8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4" name="Google Shape;2024;p85:notes"/>
          <p:cNvSpPr txBox="1"/>
          <p:nvPr>
            <p:ph idx="1" type="body"/>
          </p:nvPr>
        </p:nvSpPr>
        <p:spPr>
          <a:xfrm>
            <a:off x="710407" y="5287169"/>
            <a:ext cx="5683250" cy="4106213"/>
          </a:xfrm>
          <a:prstGeom prst="rect">
            <a:avLst/>
          </a:prstGeom>
          <a:noFill/>
          <a:ln>
            <a:noFill/>
          </a:ln>
        </p:spPr>
        <p:txBody>
          <a:bodyPr anchorCtr="0" anchor="t" bIns="49525" lIns="99075" spcFirstLastPara="1" rIns="99075" wrap="square" tIns="49525">
            <a:noAutofit/>
          </a:bodyPr>
          <a:lstStyle/>
          <a:p>
            <a:pPr indent="0" lvl="1" marL="36855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1" marL="368550" rtl="0" algn="just">
              <a:spcBef>
                <a:spcPts val="0"/>
              </a:spcBef>
              <a:spcAft>
                <a:spcPts val="0"/>
              </a:spcAft>
              <a:buClr>
                <a:schemeClr val="dk1"/>
              </a:buClr>
              <a:buSzPts val="1200"/>
              <a:buFont typeface="Arial"/>
              <a:buNone/>
            </a:pPr>
            <a:r>
              <a:rPr lang="en-US" sz="1200" u="sng">
                <a:latin typeface="Arial"/>
                <a:ea typeface="Arial"/>
                <a:cs typeface="Arial"/>
                <a:sym typeface="Arial"/>
              </a:rPr>
              <a:t>Cảm biến gia tốc</a:t>
            </a:r>
            <a:endParaRPr/>
          </a:p>
          <a:p>
            <a:pPr indent="-171450" lvl="1" marL="540000" rtl="0" algn="just">
              <a:spcBef>
                <a:spcPts val="0"/>
              </a:spcBef>
              <a:spcAft>
                <a:spcPts val="0"/>
              </a:spcAft>
              <a:buClr>
                <a:schemeClr val="dk1"/>
              </a:buClr>
              <a:buSzPts val="1200"/>
              <a:buFont typeface="Arial"/>
              <a:buChar char="•"/>
            </a:pPr>
            <a:r>
              <a:rPr lang="en-US" sz="1200">
                <a:latin typeface="Arial"/>
                <a:ea typeface="Arial"/>
                <a:cs typeface="Arial"/>
                <a:sym typeface="Arial"/>
              </a:rPr>
              <a:t>Cảm biến đo sự thay đổi vận tốc đối với chuyển động tuyến tính trên mỗi BÀI. Gia tốc động và gia tốc tĩnh được sử dụng cùng nhau. Nó có giá trị đa chiều.</a:t>
            </a:r>
            <a:endParaRPr/>
          </a:p>
          <a:p>
            <a:pPr indent="0" lvl="1" marL="36855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1" marL="368550" rtl="0" algn="just">
              <a:spcBef>
                <a:spcPts val="0"/>
              </a:spcBef>
              <a:spcAft>
                <a:spcPts val="0"/>
              </a:spcAft>
              <a:buClr>
                <a:schemeClr val="dk1"/>
              </a:buClr>
              <a:buSzPts val="1200"/>
              <a:buFont typeface="Arial"/>
              <a:buNone/>
            </a:pPr>
            <a:r>
              <a:rPr lang="en-US" sz="1200" u="sng">
                <a:latin typeface="Arial"/>
                <a:ea typeface="Arial"/>
                <a:cs typeface="Arial"/>
                <a:sym typeface="Arial"/>
              </a:rPr>
              <a:t>Cảm biến gia tốc tuyến tính</a:t>
            </a:r>
            <a:endParaRPr/>
          </a:p>
          <a:p>
            <a:pPr indent="-171450" lvl="1" marL="540000" rtl="0" algn="just">
              <a:spcBef>
                <a:spcPts val="0"/>
              </a:spcBef>
              <a:spcAft>
                <a:spcPts val="0"/>
              </a:spcAft>
              <a:buClr>
                <a:schemeClr val="dk1"/>
              </a:buClr>
              <a:buSzPts val="1200"/>
              <a:buFont typeface="Arial"/>
              <a:buChar char="•"/>
            </a:pPr>
            <a:r>
              <a:rPr lang="en-US" sz="1200">
                <a:latin typeface="Arial"/>
                <a:ea typeface="Arial"/>
                <a:cs typeface="Arial"/>
                <a:sym typeface="Arial"/>
              </a:rPr>
              <a:t>Bởi vì nó được tạo ra bằng cách xử lý giá trị do cảm biến gia tốc tạo ra, nó loại trừ gia tốc trọng lực khỏi các giá trị do cảm biến gia tốc tạo ra. Nó cũng cung cấp các giá trị vector ba chiều.</a:t>
            </a:r>
            <a:endParaRPr/>
          </a:p>
          <a:p>
            <a:pPr indent="-171450" lvl="1" marL="540000" rtl="0" algn="just">
              <a:spcBef>
                <a:spcPts val="0"/>
              </a:spcBef>
              <a:spcAft>
                <a:spcPts val="0"/>
              </a:spcAft>
              <a:buClr>
                <a:schemeClr val="dk1"/>
              </a:buClr>
              <a:buSzPts val="1200"/>
              <a:buFont typeface="Arial"/>
              <a:buChar char="•"/>
            </a:pPr>
            <a:r>
              <a:rPr lang="en-US" sz="1200">
                <a:latin typeface="Arial"/>
                <a:ea typeface="Arial"/>
                <a:cs typeface="Arial"/>
                <a:sym typeface="Arial"/>
              </a:rPr>
              <a:t>Nó là một cảm biến phần mềm.</a:t>
            </a:r>
            <a:endParaRPr/>
          </a:p>
          <a:p>
            <a:pPr indent="0" lvl="1" marL="36855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1" marL="368550" rtl="0" algn="just">
              <a:spcBef>
                <a:spcPts val="0"/>
              </a:spcBef>
              <a:spcAft>
                <a:spcPts val="0"/>
              </a:spcAft>
              <a:buClr>
                <a:schemeClr val="dk1"/>
              </a:buClr>
              <a:buSzPts val="1200"/>
              <a:buFont typeface="Arial"/>
              <a:buNone/>
            </a:pPr>
            <a:r>
              <a:rPr lang="en-US" sz="1200" u="sng">
                <a:latin typeface="Arial"/>
                <a:ea typeface="Arial"/>
                <a:cs typeface="Arial"/>
                <a:sym typeface="Arial"/>
              </a:rPr>
              <a:t>Cảm biến áp suất khí quyển</a:t>
            </a:r>
            <a:endParaRPr/>
          </a:p>
          <a:p>
            <a:pPr indent="-171450" lvl="1" marL="540000" rtl="0" algn="just">
              <a:spcBef>
                <a:spcPts val="0"/>
              </a:spcBef>
              <a:spcAft>
                <a:spcPts val="0"/>
              </a:spcAft>
              <a:buClr>
                <a:schemeClr val="dk1"/>
              </a:buClr>
              <a:buSzPts val="1200"/>
              <a:buFont typeface="Arial"/>
              <a:buChar char="•"/>
            </a:pPr>
            <a:r>
              <a:rPr lang="en-US" sz="1200">
                <a:latin typeface="Arial"/>
                <a:ea typeface="Arial"/>
                <a:cs typeface="Arial"/>
                <a:sym typeface="Arial"/>
              </a:rPr>
              <a:t>Một cảm biến đo áp suất khí quyển. Giá trị đo được biểu thị bằng hPa hoặc mbar. Thông tin có thể đo độ cao và điều kiện thời tiết là một đại lượng vật lý thay đổi thường xuyên theo điều kiện thời tiết.</a:t>
            </a:r>
            <a:endParaRPr/>
          </a:p>
          <a:p>
            <a:pPr indent="-171450" lvl="1" marL="540000" rtl="0" algn="just">
              <a:spcBef>
                <a:spcPts val="0"/>
              </a:spcBef>
              <a:spcAft>
                <a:spcPts val="0"/>
              </a:spcAft>
              <a:buClr>
                <a:schemeClr val="dk1"/>
              </a:buClr>
              <a:buSzPts val="1200"/>
              <a:buFont typeface="Arial"/>
              <a:buChar char="•"/>
            </a:pPr>
            <a:r>
              <a:rPr lang="en-US" sz="1200">
                <a:latin typeface="Arial"/>
                <a:ea typeface="Arial"/>
                <a:cs typeface="Arial"/>
                <a:sym typeface="Arial"/>
              </a:rPr>
              <a:t>Giống như gia tốc trọng trường, nó có tham chiếu đến độ cao mực nước biển bằng không.</a:t>
            </a:r>
            <a:endParaRPr/>
          </a:p>
          <a:p>
            <a:pPr indent="-171450" lvl="1" marL="540000" rtl="0" algn="just">
              <a:spcBef>
                <a:spcPts val="0"/>
              </a:spcBef>
              <a:spcAft>
                <a:spcPts val="0"/>
              </a:spcAft>
              <a:buClr>
                <a:schemeClr val="dk1"/>
              </a:buClr>
              <a:buSzPts val="1200"/>
              <a:buFont typeface="Arial"/>
              <a:buChar char="•"/>
            </a:pPr>
            <a:r>
              <a:rPr lang="en-US" sz="1200">
                <a:latin typeface="Arial"/>
                <a:ea typeface="Arial"/>
                <a:cs typeface="Arial"/>
                <a:sym typeface="Arial"/>
              </a:rPr>
              <a:t>Thông tin về độ cao được sử dụng để hiệu chỉnh tín hiệu GPS hoặc để phát hiện những thay đổi về độ cao khi không có tín hiệu GPS.</a:t>
            </a:r>
            <a:endParaRPr/>
          </a:p>
        </p:txBody>
      </p:sp>
      <p:sp>
        <p:nvSpPr>
          <p:cNvPr id="2025" name="Google Shape;2025;p8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8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4" name="Google Shape;2044;p8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Cảm biến đang phát triển từ cảm biến rời thế hệ thứ nhất → cảm biến tích hợp thế hệ thứ 2 → cảm biến kỹ thuật số thế hệ thứ 3 → cảm biến thông minh thế hệ thứ 4. Khi thế hệ phát triển, việc thu nhỏ, thông minh và không dây của cảm biến trở nên khả thi với sự tiến bộ của MEMS, công nghệ nano và công nghệ tích hợp chất bán dẫn.</a:t>
            </a:r>
            <a:endParaRPr/>
          </a:p>
          <a:p>
            <a:pPr indent="0" lvl="0" marL="0" rtl="0" algn="l">
              <a:spcBef>
                <a:spcPts val="0"/>
              </a:spcBef>
              <a:spcAft>
                <a:spcPts val="0"/>
              </a:spcAft>
              <a:buNone/>
            </a:pPr>
            <a:r>
              <a:rPr lang="en-US">
                <a:latin typeface="Arial"/>
                <a:ea typeface="Arial"/>
                <a:cs typeface="Arial"/>
                <a:sym typeface="Arial"/>
              </a:rPr>
              <a:t>※ MEMS (Hệ thống cơ điện vi mô)</a:t>
            </a:r>
            <a:endParaRPr/>
          </a:p>
          <a:p>
            <a:pPr indent="0" lvl="0" marL="0" rtl="0" algn="l">
              <a:spcBef>
                <a:spcPts val="0"/>
              </a:spcBef>
              <a:spcAft>
                <a:spcPts val="0"/>
              </a:spcAft>
              <a:buNone/>
            </a:pPr>
            <a:r>
              <a:rPr lang="en-US">
                <a:latin typeface="Arial"/>
                <a:ea typeface="Arial"/>
                <a:cs typeface="Arial"/>
                <a:sym typeface="Arial"/>
              </a:rPr>
              <a:t>:Công nghệ sản xuất chính xác micron kích thước micron (μm, 1mm 1/1000) hoặc mm dựa trên công nghệ xử lý chất bán dẫn</a:t>
            </a:r>
            <a:endParaRPr>
              <a:latin typeface="Arial"/>
              <a:ea typeface="Arial"/>
              <a:cs typeface="Arial"/>
              <a:sym typeface="Arial"/>
            </a:endParaRPr>
          </a:p>
        </p:txBody>
      </p:sp>
      <p:sp>
        <p:nvSpPr>
          <p:cNvPr id="2045" name="Google Shape;2045;p8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p8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7" name="Google Shape;2057;p8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Cảm biến thông minh có chức năng đơn giản và độ chính xác thấp. So với cảm biến trước đó, gây bất tiện khi sử dụng, đây là cảm biến nhỏ, trọng lượng nhẹ, hiệu suất cao, đa chức năng, tiện lợi cao, giá trị cao kết hợp phần tử cảm biến và xử lý tín hiệu để thực hiện xử lý dữ liệu, tự chẩn đoán hiệu chuẩn tự động và chức năng quyết định. Ngoài ra, các định nghĩa và đặc điểm khác nhau một chút tùy thuộc vào tổ chức.</a:t>
            </a:r>
            <a:endParaRPr sz="1050">
              <a:latin typeface="Arial"/>
              <a:ea typeface="Arial"/>
              <a:cs typeface="Arial"/>
              <a:sym typeface="Arial"/>
            </a:endParaRPr>
          </a:p>
        </p:txBody>
      </p:sp>
      <p:sp>
        <p:nvSpPr>
          <p:cNvPr id="2058" name="Google Shape;2058;p8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p8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0" name="Google Shape;2070;p8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Noto Sans Symbols"/>
              <a:buNone/>
            </a:pPr>
            <a:r>
              <a:rPr lang="en-US" sz="1200">
                <a:latin typeface="Arial"/>
                <a:ea typeface="Arial"/>
                <a:cs typeface="Arial"/>
                <a:sym typeface="Arial"/>
              </a:rPr>
              <a:t>Bộ truyền thông xử lý tín hiệu chuyển đổi tín hiệu đầu ra của cảm biến thành tín hiệu kỹ thuật số và truyền nó ra thế giới bên ngoài. Nó được thiết kế để sử dụng giao tiếp không dây. Để được áp dụng cho cảm biến thông minh, nó phải đáp ứng các yêu cầu như thu nhỏ, v.v.</a:t>
            </a:r>
            <a:endParaRPr>
              <a:latin typeface="Arial"/>
              <a:ea typeface="Arial"/>
              <a:cs typeface="Arial"/>
              <a:sym typeface="Arial"/>
            </a:endParaRPr>
          </a:p>
        </p:txBody>
      </p:sp>
      <p:sp>
        <p:nvSpPr>
          <p:cNvPr id="2071" name="Google Shape;2071;p8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1" name="Google Shape;2081;p9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Ví dụ, một kỹ thuật khai thác năng lượng sử dụng các phần tử áp điện trong đó lực áp điện xảy ra do biến dạng hình dạng do áp suất vật lý đang được phát triển. Trong trường hợp này, biến dạng vật lý được áp dụng cho phần tử bằng cách gắn phần tử áp điện ở vị trí xảy ra rung động định kỳ và năng lượng được tạo ra thông qua phần tử đó.</a:t>
            </a:r>
            <a:endParaRPr>
              <a:latin typeface="Arial"/>
              <a:ea typeface="Arial"/>
              <a:cs typeface="Arial"/>
              <a:sym typeface="Arial"/>
            </a:endParaRPr>
          </a:p>
        </p:txBody>
      </p:sp>
      <p:sp>
        <p:nvSpPr>
          <p:cNvPr id="2082" name="Google Shape;2082;p9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Vì dữ liệu được thu thập một cách tự nhiên và mọi thứ được kết nối với Internet, phân tích dữ liệu tự động cho phép xác định các bất thường và sự cố theo thời gian thực.</a:t>
            </a:r>
            <a:endParaRPr/>
          </a:p>
          <a:p>
            <a:pPr indent="0" lvl="0" marL="0" rtl="0" algn="l">
              <a:spcBef>
                <a:spcPts val="0"/>
              </a:spcBef>
              <a:spcAft>
                <a:spcPts val="0"/>
              </a:spcAft>
              <a:buClr>
                <a:schemeClr val="dk1"/>
              </a:buClr>
              <a:buSzPts val="1200"/>
              <a:buFont typeface="Arial"/>
              <a:buNone/>
            </a:pPr>
            <a:r>
              <a:rPr lang="en-US">
                <a:latin typeface="Arial"/>
                <a:ea typeface="Arial"/>
                <a:cs typeface="Arial"/>
                <a:sym typeface="Arial"/>
              </a:rPr>
              <a:t>Cải thiện và phát triển hiệu quả khả năng phân tích của máy tính, tức là một thuật toán được kỳ vọng sẽ phát triển thành một lĩnh vực công việc quan trọng.</a:t>
            </a:r>
            <a:endParaRPr>
              <a:latin typeface="Arial"/>
              <a:ea typeface="Arial"/>
              <a:cs typeface="Arial"/>
              <a:sym typeface="Arial"/>
            </a:endParaRPr>
          </a:p>
        </p:txBody>
      </p:sp>
      <p:sp>
        <p:nvSpPr>
          <p:cNvPr id="274" name="Google Shape;274;p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p9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1" name="Google Shape;2091;p9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92075" rtl="0" algn="just">
              <a:spcBef>
                <a:spcPts val="0"/>
              </a:spcBef>
              <a:spcAft>
                <a:spcPts val="0"/>
              </a:spcAft>
              <a:buNone/>
            </a:pPr>
            <a:r>
              <a:rPr lang="en-US" sz="1200" u="sng">
                <a:latin typeface="Arial"/>
                <a:ea typeface="Arial"/>
                <a:cs typeface="Arial"/>
                <a:sym typeface="Arial"/>
              </a:rPr>
              <a:t>Phân tích</a:t>
            </a:r>
            <a:endParaRPr/>
          </a:p>
          <a:p>
            <a:pPr indent="-171450" lvl="0" marL="263525" rtl="0" algn="just">
              <a:spcBef>
                <a:spcPts val="0"/>
              </a:spcBef>
              <a:spcAft>
                <a:spcPts val="0"/>
              </a:spcAft>
              <a:buClr>
                <a:schemeClr val="dk1"/>
              </a:buClr>
              <a:buSzPts val="1200"/>
              <a:buFont typeface="Arial"/>
              <a:buChar char="•"/>
            </a:pPr>
            <a:r>
              <a:rPr lang="en-US" sz="1200" u="none">
                <a:latin typeface="Arial"/>
                <a:ea typeface="Arial"/>
                <a:cs typeface="Arial"/>
                <a:sym typeface="Arial"/>
              </a:rPr>
              <a:t>Các chất cần phân tích (tế bào ung thư, virus, các hóa chất khác nhau, v.v.)</a:t>
            </a:r>
            <a:endParaRPr/>
          </a:p>
          <a:p>
            <a:pPr indent="0" lvl="0" marL="92075" rtl="0" algn="just">
              <a:spcBef>
                <a:spcPts val="0"/>
              </a:spcBef>
              <a:spcAft>
                <a:spcPts val="0"/>
              </a:spcAft>
              <a:buNone/>
            </a:pPr>
            <a:r>
              <a:t/>
            </a:r>
            <a:endParaRPr sz="1200" u="none">
              <a:latin typeface="Arial"/>
              <a:ea typeface="Arial"/>
              <a:cs typeface="Arial"/>
              <a:sym typeface="Arial"/>
            </a:endParaRPr>
          </a:p>
          <a:p>
            <a:pPr indent="0" lvl="0" marL="92075" rtl="0" algn="just">
              <a:spcBef>
                <a:spcPts val="0"/>
              </a:spcBef>
              <a:spcAft>
                <a:spcPts val="0"/>
              </a:spcAft>
              <a:buNone/>
            </a:pPr>
            <a:r>
              <a:rPr lang="en-US" sz="1200" u="sng">
                <a:latin typeface="Arial"/>
                <a:ea typeface="Arial"/>
                <a:cs typeface="Arial"/>
                <a:sym typeface="Arial"/>
              </a:rPr>
              <a:t>Thụ thể sinh học</a:t>
            </a:r>
            <a:endParaRPr/>
          </a:p>
          <a:p>
            <a:pPr indent="-171450" lvl="0" marL="263525" rtl="0" algn="just">
              <a:spcBef>
                <a:spcPts val="0"/>
              </a:spcBef>
              <a:spcAft>
                <a:spcPts val="0"/>
              </a:spcAft>
              <a:buClr>
                <a:schemeClr val="dk1"/>
              </a:buClr>
              <a:buSzPts val="1200"/>
              <a:buFont typeface="Arial"/>
              <a:buChar char="•"/>
            </a:pPr>
            <a:r>
              <a:rPr lang="en-US" sz="1200" u="none">
                <a:latin typeface="Arial"/>
                <a:ea typeface="Arial"/>
                <a:cs typeface="Arial"/>
                <a:sym typeface="Arial"/>
              </a:rPr>
              <a:t>DNA, RNA và các bộ phận khác được thiết kế để hấp thụ và phản ứng với các vật liệu sinh học như kháng thể, protein enzyme, tế bào, màng sinh học và thụ thể hormone</a:t>
            </a:r>
            <a:endParaRPr/>
          </a:p>
          <a:p>
            <a:pPr indent="0" lvl="0" marL="92075" rtl="0" algn="just">
              <a:spcBef>
                <a:spcPts val="0"/>
              </a:spcBef>
              <a:spcAft>
                <a:spcPts val="0"/>
              </a:spcAft>
              <a:buNone/>
            </a:pPr>
            <a:r>
              <a:t/>
            </a:r>
            <a:endParaRPr sz="1200" u="none">
              <a:latin typeface="Arial"/>
              <a:ea typeface="Arial"/>
              <a:cs typeface="Arial"/>
              <a:sym typeface="Arial"/>
            </a:endParaRPr>
          </a:p>
          <a:p>
            <a:pPr indent="0" lvl="0" marL="92075" rtl="0" algn="just">
              <a:spcBef>
                <a:spcPts val="0"/>
              </a:spcBef>
              <a:spcAft>
                <a:spcPts val="0"/>
              </a:spcAft>
              <a:buNone/>
            </a:pPr>
            <a:r>
              <a:rPr lang="en-US" sz="1200" u="sng">
                <a:latin typeface="Arial"/>
                <a:ea typeface="Arial"/>
                <a:cs typeface="Arial"/>
                <a:sym typeface="Arial"/>
              </a:rPr>
              <a:t>Đầu dò tín hiệu</a:t>
            </a:r>
            <a:endParaRPr/>
          </a:p>
          <a:p>
            <a:pPr indent="-171450" lvl="0" marL="263525" rtl="0" algn="just">
              <a:spcBef>
                <a:spcPts val="0"/>
              </a:spcBef>
              <a:spcAft>
                <a:spcPts val="0"/>
              </a:spcAft>
              <a:buClr>
                <a:schemeClr val="dk1"/>
              </a:buClr>
              <a:buSzPts val="1200"/>
              <a:buFont typeface="Arial"/>
              <a:buChar char="•"/>
            </a:pPr>
            <a:r>
              <a:rPr lang="en-US" sz="1200" u="none">
                <a:latin typeface="Arial"/>
                <a:ea typeface="Arial"/>
                <a:cs typeface="Arial"/>
                <a:sym typeface="Arial"/>
              </a:rPr>
              <a:t>Thiết bị chuyển đổi phản ứng giữa chất cụ thể và chất nhận sinh học thành tín hiệu điện bằng các phương pháp khác nhau</a:t>
            </a:r>
            <a:endParaRPr/>
          </a:p>
          <a:p>
            <a:pPr indent="-95250" lvl="0" marL="540000" rtl="0" algn="just">
              <a:spcBef>
                <a:spcPts val="0"/>
              </a:spcBef>
              <a:spcAft>
                <a:spcPts val="0"/>
              </a:spcAft>
              <a:buClr>
                <a:schemeClr val="dk1"/>
              </a:buClr>
              <a:buSzPts val="1200"/>
              <a:buFont typeface="Arial"/>
              <a:buNone/>
            </a:pPr>
            <a:r>
              <a:t/>
            </a:r>
            <a:endParaRPr sz="1200" u="none">
              <a:latin typeface="Arial"/>
              <a:ea typeface="Arial"/>
              <a:cs typeface="Arial"/>
              <a:sym typeface="Arial"/>
            </a:endParaRPr>
          </a:p>
        </p:txBody>
      </p:sp>
      <p:sp>
        <p:nvSpPr>
          <p:cNvPr id="2092" name="Google Shape;2092;p9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p9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7" name="Google Shape;2127;p9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Noto Sans Symbols"/>
              <a:buNone/>
            </a:pPr>
            <a:r>
              <a:rPr lang="en-US" sz="1200">
                <a:latin typeface="Arial"/>
                <a:ea typeface="Arial"/>
                <a:cs typeface="Arial"/>
                <a:sym typeface="Arial"/>
              </a:rPr>
              <a:t>Dựa trên việc số hóa dữ liệu gần đây và sự phát triển của các công nghệ IoT như mạng viễn thông, xử lý và cảm biến, người ta dự đoán rằng các cảm biến sinh học sẽ dần được sử dụng trong môi trường, quy trình công nghiệp và các lĩnh vực khác.</a:t>
            </a:r>
            <a:endParaRPr/>
          </a:p>
          <a:p>
            <a:pPr indent="0" lvl="0" marL="0" marR="0" rtl="0" algn="l">
              <a:lnSpc>
                <a:spcPct val="100000"/>
              </a:lnSpc>
              <a:spcBef>
                <a:spcPts val="0"/>
              </a:spcBef>
              <a:spcAft>
                <a:spcPts val="0"/>
              </a:spcAft>
              <a:buClr>
                <a:schemeClr val="dk1"/>
              </a:buClr>
              <a:buSzPts val="1200"/>
              <a:buFont typeface="Noto Sans Symbols"/>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Noto Sans Symbols"/>
              <a:buNone/>
            </a:pPr>
            <a:r>
              <a:rPr lang="en-US" sz="1200">
                <a:latin typeface="Arial"/>
                <a:ea typeface="Arial"/>
                <a:cs typeface="Arial"/>
                <a:sym typeface="Arial"/>
              </a:rPr>
              <a:t>Theo truyền thống, lĩnh vực quân sự cần xây dựng một môi trường để bảo vệ quân đội của mình chống lại chiến tranh sinh hóa bằng cách sử dụng các cảm biến sinh học để bảo vệ quân đội của mình, vì vậy nhu cầu này dự kiến sẽ tiếp tục.</a:t>
            </a:r>
            <a:endParaRPr>
              <a:latin typeface="Arial"/>
              <a:ea typeface="Arial"/>
              <a:cs typeface="Arial"/>
              <a:sym typeface="Arial"/>
            </a:endParaRPr>
          </a:p>
        </p:txBody>
      </p:sp>
      <p:sp>
        <p:nvSpPr>
          <p:cNvPr id="2128" name="Google Shape;2128;p9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9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8" name="Google Shape;2138;p9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3F3F3F"/>
              </a:buClr>
              <a:buSzPts val="1200"/>
              <a:buFont typeface="Noto Sans Symbols"/>
              <a:buNone/>
            </a:pPr>
            <a:r>
              <a:rPr lang="en-US" sz="1200">
                <a:solidFill>
                  <a:srgbClr val="3F3F3F"/>
                </a:solidFill>
                <a:latin typeface="Arial"/>
                <a:ea typeface="Arial"/>
                <a:cs typeface="Arial"/>
                <a:sym typeface="Arial"/>
              </a:rPr>
              <a:t>Cảm biến gắn trên thiết bị thông minh (thiết bị di động) thường được phân thành 5 ~ 17 loại, chẳng hạn như micrô, cảm biến hình ảnh, cảm biến chạm, GPS, cảm biến chuyển động, cảm biến địa từ, cảm biến độ sáng và cảm biến tiệm cận.</a:t>
            </a:r>
            <a:endParaRPr/>
          </a:p>
          <a:p>
            <a:pPr indent="0" lvl="0" marL="0" marR="0" rtl="0" algn="l">
              <a:lnSpc>
                <a:spcPct val="100000"/>
              </a:lnSpc>
              <a:spcBef>
                <a:spcPts val="0"/>
              </a:spcBef>
              <a:spcAft>
                <a:spcPts val="0"/>
              </a:spcAft>
              <a:buClr>
                <a:schemeClr val="dk1"/>
              </a:buClr>
              <a:buSzPts val="1200"/>
              <a:buFont typeface="Noto Sans Symbols"/>
              <a:buNone/>
            </a:pPr>
            <a:r>
              <a:t/>
            </a:r>
            <a:endParaRPr sz="1200">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3F3F3F"/>
              </a:buClr>
              <a:buSzPts val="1200"/>
              <a:buFont typeface="Noto Sans Symbols"/>
              <a:buNone/>
            </a:pPr>
            <a:r>
              <a:rPr lang="en-US" sz="1200">
                <a:solidFill>
                  <a:srgbClr val="3F3F3F"/>
                </a:solidFill>
                <a:latin typeface="Arial"/>
                <a:ea typeface="Arial"/>
                <a:cs typeface="Arial"/>
                <a:sym typeface="Arial"/>
              </a:rPr>
              <a:t>Các cảm biến áp dụng cho điện thoại thông minh đang tăng dần do thu nhỏ và giá thấp của các cảm biến tiên tiến cùng với sự phát triển của công nghệ MEMS và dự kiến sẽ được phát triển và gắn trên các thiết bị IoT theo ứng dụng.</a:t>
            </a:r>
            <a:endParaRPr>
              <a:latin typeface="Arial"/>
              <a:ea typeface="Arial"/>
              <a:cs typeface="Arial"/>
              <a:sym typeface="Arial"/>
            </a:endParaRPr>
          </a:p>
        </p:txBody>
      </p:sp>
      <p:sp>
        <p:nvSpPr>
          <p:cNvPr id="2139" name="Google Shape;2139;p9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8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9" name="Google Shape;2149;p8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231F20"/>
              </a:buClr>
              <a:buSzPts val="1200"/>
              <a:buFont typeface="Arial"/>
              <a:buNone/>
            </a:pPr>
            <a:r>
              <a:rPr b="0" i="0" lang="en-US" sz="1200">
                <a:solidFill>
                  <a:srgbClr val="231F20"/>
                </a:solidFill>
                <a:latin typeface="Arial"/>
                <a:ea typeface="Arial"/>
                <a:cs typeface="Arial"/>
                <a:sym typeface="Arial"/>
              </a:rPr>
              <a:t>Thiết bị truyền động là một bộ phận của thiết bị hoặc máy móc giúp thiết bị thực hiện các chuyển động vật lý bằng cách chuyển đổi năng lượng, thường là điện, không khí hoặc thủy lực, thành lực cơ học. Nói một cách đơn giản, nó là thành phần trong bất kỳ máy nào cho phép chuyển động.</a:t>
            </a:r>
            <a:endParaRPr/>
          </a:p>
        </p:txBody>
      </p:sp>
      <p:sp>
        <p:nvSpPr>
          <p:cNvPr id="2150" name="Google Shape;2150;p8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9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6" name="Google Shape;2176;p9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77" name="Google Shape;2177;p9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9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5" name="Google Shape;2185;p9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Các cảm biến chống va chạm như túi khí, cảm biến siêu âm và radar đang được sử dụng, và các cảm biến cần thiết để điều khiển điều hòa không khí và điều khiển ánh sáng để tạo sự thuận tiện và thoải mái đang dần được sử dụng.</a:t>
            </a:r>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Phần lớn các cảm biến là cảm biến áp suất và cảm biến từ trường để quay và định vị. Cảm biến siêu âm, cảm biến tầm nhìn camera, cảm biến radar, cảm biến radar laser, v.v. mới được áp dụng để nhận dạng các vật thể phía trước và phía sau để tránh va chạm. Lĩnh vực cần nhiều cảm biến là lĩnh vực hệ thống an toàn chủ động và hệ thống này có thể được chia thành hỗ trợ lái xe và phòng ngừa tai nạn.</a:t>
            </a:r>
            <a:endParaRPr sz="1200">
              <a:latin typeface="Arial"/>
              <a:ea typeface="Arial"/>
              <a:cs typeface="Arial"/>
              <a:sym typeface="Arial"/>
            </a:endParaRPr>
          </a:p>
        </p:txBody>
      </p:sp>
      <p:sp>
        <p:nvSpPr>
          <p:cNvPr id="2186" name="Google Shape;2186;p9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p9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5" name="Google Shape;2195;p9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96" name="Google Shape;2196;p9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p9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4" name="Google Shape;2204;p97:notes"/>
          <p:cNvSpPr txBox="1"/>
          <p:nvPr>
            <p:ph idx="1" type="body"/>
          </p:nvPr>
        </p:nvSpPr>
        <p:spPr>
          <a:xfrm>
            <a:off x="710407" y="5287169"/>
            <a:ext cx="5683250" cy="4809732"/>
          </a:xfrm>
          <a:prstGeom prst="rect">
            <a:avLst/>
          </a:prstGeom>
          <a:noFill/>
          <a:ln>
            <a:noFill/>
          </a:ln>
        </p:spPr>
        <p:txBody>
          <a:bodyPr anchorCtr="0" anchor="t" bIns="49525" lIns="99075" spcFirstLastPara="1" rIns="99075" wrap="square" tIns="49525">
            <a:noAutofit/>
          </a:bodyPr>
          <a:lstStyle/>
          <a:p>
            <a:pPr indent="0" lvl="0" marL="147320" rtl="0" algn="just">
              <a:spcBef>
                <a:spcPts val="0"/>
              </a:spcBef>
              <a:spcAft>
                <a:spcPts val="0"/>
              </a:spcAft>
              <a:buClr>
                <a:schemeClr val="dk1"/>
              </a:buClr>
              <a:buSzPts val="1000"/>
              <a:buFont typeface="Arial"/>
              <a:buNone/>
            </a:pPr>
            <a:r>
              <a:rPr lang="en-US" sz="1000">
                <a:latin typeface="Arial"/>
                <a:ea typeface="Arial"/>
                <a:cs typeface="Arial"/>
                <a:sym typeface="Arial"/>
              </a:rPr>
              <a:t>RADAR (Dò tìm và định vị vô tuyến)</a:t>
            </a:r>
            <a:endParaRPr/>
          </a:p>
          <a:p>
            <a:pPr indent="-171450" lvl="0" marL="318770" rtl="0" algn="just">
              <a:spcBef>
                <a:spcPts val="0"/>
              </a:spcBef>
              <a:spcAft>
                <a:spcPts val="0"/>
              </a:spcAft>
              <a:buClr>
                <a:schemeClr val="dk1"/>
              </a:buClr>
              <a:buSzPts val="1000"/>
              <a:buFont typeface="Arial"/>
              <a:buChar char="•"/>
            </a:pPr>
            <a:r>
              <a:rPr lang="en-US" sz="1000">
                <a:latin typeface="Arial"/>
                <a:ea typeface="Arial"/>
                <a:cs typeface="Arial"/>
                <a:sym typeface="Arial"/>
              </a:rPr>
              <a:t>Nó được sử dụng để phát hiện phương tiện và cơ sở đường bộ, và radar tầm ngắn 24GHz và radar tầm trung 77 ~ 78GHz chủ yếu được sử dụng. Gần đây, các radar có phạm vi phát hiện mở rộng lên tới 250m cũng đã được sử dụng. Nó chủ yếu được sử dụng để kiểm soát hành trình, cảnh báo va chạm phía trước và phía sau và hệ thống tránh va chạm.</a:t>
            </a:r>
            <a:endParaRPr/>
          </a:p>
          <a:p>
            <a:pPr indent="0" lvl="0" marL="147320" rtl="0" algn="just">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147320" rtl="0" algn="just">
              <a:spcBef>
                <a:spcPts val="0"/>
              </a:spcBef>
              <a:spcAft>
                <a:spcPts val="0"/>
              </a:spcAft>
              <a:buClr>
                <a:schemeClr val="dk1"/>
              </a:buClr>
              <a:buSzPts val="1000"/>
              <a:buFont typeface="Arial"/>
              <a:buNone/>
            </a:pPr>
            <a:r>
              <a:rPr lang="en-US" sz="1000">
                <a:latin typeface="Arial"/>
                <a:ea typeface="Arial"/>
                <a:cs typeface="Arial"/>
                <a:sym typeface="Arial"/>
              </a:rPr>
              <a:t>LIDAR (Phát hiện ánh sáng và Phạm vi)</a:t>
            </a:r>
            <a:endParaRPr/>
          </a:p>
          <a:p>
            <a:pPr indent="-171450" lvl="0" marL="318770" rtl="0" algn="just">
              <a:spcBef>
                <a:spcPts val="0"/>
              </a:spcBef>
              <a:spcAft>
                <a:spcPts val="0"/>
              </a:spcAft>
              <a:buClr>
                <a:schemeClr val="dk1"/>
              </a:buClr>
              <a:buSzPts val="1000"/>
              <a:buFont typeface="Arial"/>
              <a:buChar char="•"/>
            </a:pPr>
            <a:r>
              <a:rPr lang="en-US" sz="1000">
                <a:latin typeface="Arial"/>
                <a:ea typeface="Arial"/>
                <a:cs typeface="Arial"/>
                <a:sym typeface="Arial"/>
              </a:rPr>
              <a:t>Hệ thống này xác định tọa độ của gương phản xạ bằng cách đo thời gian từ khi xung laze được bắn đến khi quay trở lại sau khi bị phản xạ khỏi mặt đất hoặc vật thể. Gần đây, điều cần thiết là công nghệ lái xe tự động và bạn có thể nhận thông tin từ bán kính 360 độ.</a:t>
            </a:r>
            <a:endParaRPr/>
          </a:p>
          <a:p>
            <a:pPr indent="0" lvl="0" marL="147320" rtl="0" algn="just">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147320" rtl="0" algn="just">
              <a:spcBef>
                <a:spcPts val="0"/>
              </a:spcBef>
              <a:spcAft>
                <a:spcPts val="0"/>
              </a:spcAft>
              <a:buClr>
                <a:schemeClr val="dk1"/>
              </a:buClr>
              <a:buSzPts val="1000"/>
              <a:buFont typeface="Arial"/>
              <a:buNone/>
            </a:pPr>
            <a:r>
              <a:rPr lang="en-US" sz="1000">
                <a:latin typeface="Arial"/>
                <a:ea typeface="Arial"/>
                <a:cs typeface="Arial"/>
                <a:sym typeface="Arial"/>
              </a:rPr>
              <a:t>Cảm biến nhận dạng hình dạng 3D để nhận dạng cử chỉ</a:t>
            </a:r>
            <a:endParaRPr/>
          </a:p>
          <a:p>
            <a:pPr indent="-171450" lvl="0" marL="318770" rtl="0" algn="just">
              <a:spcBef>
                <a:spcPts val="0"/>
              </a:spcBef>
              <a:spcAft>
                <a:spcPts val="0"/>
              </a:spcAft>
              <a:buClr>
                <a:schemeClr val="dk1"/>
              </a:buClr>
              <a:buSzPts val="1000"/>
              <a:buFont typeface="Arial"/>
              <a:buChar char="•"/>
            </a:pPr>
            <a:r>
              <a:rPr lang="en-US" sz="1000">
                <a:latin typeface="Arial"/>
                <a:ea typeface="Arial"/>
                <a:cs typeface="Arial"/>
                <a:sym typeface="Arial"/>
              </a:rPr>
              <a:t>Cảm biến nhận dạng hình dạng 3D, sử dụng tín hiệu quang học, được trang bị camera cảm biến hình ảnh với đèn LED và pixel nhận dạng khoảng cách. Ngoài việc điều khiển thiết bị trong nhà thông qua nhận dạng cử chỉ của người lái, nó còn được áp dụng để tránh va chạm phía trước, ngăn ngừa và duy trì làn đường chệch làn đường, túi khí thông minh dựa trên giám sát hành khách và hỗ trợ đỗ xe.</a:t>
            </a:r>
            <a:endParaRPr/>
          </a:p>
          <a:p>
            <a:pPr indent="0" lvl="0" marL="147320" rtl="0" algn="just">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147320" rtl="0" algn="just">
              <a:spcBef>
                <a:spcPts val="0"/>
              </a:spcBef>
              <a:spcAft>
                <a:spcPts val="0"/>
              </a:spcAft>
              <a:buClr>
                <a:schemeClr val="dk1"/>
              </a:buClr>
              <a:buSzPts val="1000"/>
              <a:buFont typeface="Arial"/>
              <a:buNone/>
            </a:pPr>
            <a:r>
              <a:rPr lang="en-US" sz="1000">
                <a:latin typeface="Arial"/>
                <a:ea typeface="Arial"/>
                <a:cs typeface="Arial"/>
                <a:sym typeface="Arial"/>
              </a:rPr>
              <a:t>Laser và Camera kết hợp Cảm biến tránh va chạm trường gần</a:t>
            </a:r>
            <a:endParaRPr/>
          </a:p>
          <a:p>
            <a:pPr indent="-171450" lvl="0" marL="318770" rtl="0" algn="just">
              <a:spcBef>
                <a:spcPts val="0"/>
              </a:spcBef>
              <a:spcAft>
                <a:spcPts val="0"/>
              </a:spcAft>
              <a:buClr>
                <a:schemeClr val="dk1"/>
              </a:buClr>
              <a:buSzPts val="1000"/>
              <a:buFont typeface="Arial"/>
              <a:buChar char="•"/>
            </a:pPr>
            <a:r>
              <a:rPr lang="en-US" sz="1000">
                <a:latin typeface="Arial"/>
                <a:ea typeface="Arial"/>
                <a:cs typeface="Arial"/>
                <a:sym typeface="Arial"/>
              </a:rPr>
              <a:t>Hơn 80% các vụ va chạm trong đô thị xảy ra dưới tốc độ 50km/h, với hơn 50% người lái xe không thể sử dụng bất kỳ phanh nào khi va chạm từ phía sau. Có giới hạn đối với phanh khẩn cấp tự động chỉ với camera, nhưng có thể thực hiện phân loại đối tượng chính xác và đo khoảng cách bằng cách kết hợp các cảm biến laze.</a:t>
            </a:r>
            <a:endParaRPr/>
          </a:p>
          <a:p>
            <a:pPr indent="0" lvl="0" marL="147320" rtl="0" algn="just">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147320" rtl="0" algn="just">
              <a:spcBef>
                <a:spcPts val="0"/>
              </a:spcBef>
              <a:spcAft>
                <a:spcPts val="0"/>
              </a:spcAft>
              <a:buClr>
                <a:schemeClr val="dk1"/>
              </a:buClr>
              <a:buSzPts val="1000"/>
              <a:buFont typeface="Arial"/>
              <a:buNone/>
            </a:pPr>
            <a:r>
              <a:rPr lang="en-US" sz="1000">
                <a:latin typeface="Arial"/>
                <a:ea typeface="Arial"/>
                <a:cs typeface="Arial"/>
                <a:sym typeface="Arial"/>
              </a:rPr>
              <a:t>Cảm biến chuyển động 6 trục MEMS</a:t>
            </a:r>
            <a:endParaRPr/>
          </a:p>
          <a:p>
            <a:pPr indent="-171450" lvl="0" marL="318770" rtl="0" algn="just">
              <a:spcBef>
                <a:spcPts val="0"/>
              </a:spcBef>
              <a:spcAft>
                <a:spcPts val="0"/>
              </a:spcAft>
              <a:buClr>
                <a:schemeClr val="dk1"/>
              </a:buClr>
              <a:buSzPts val="1000"/>
              <a:buFont typeface="Arial"/>
              <a:buChar char="•"/>
            </a:pPr>
            <a:r>
              <a:rPr lang="en-US" sz="1000">
                <a:latin typeface="Arial"/>
                <a:ea typeface="Arial"/>
                <a:cs typeface="Arial"/>
                <a:sym typeface="Arial"/>
              </a:rPr>
              <a:t>Cảm biến quán tính phát hiện chuyển động (chuyển động, quay) là những cảm biến cần thiết cho các hệ thống như ABS và ESP để kiểm soát trạng thái của ô tô cũng như cảm biến tác động của túi khí. Với sự phát triển của công nghệ MEMS và mở rộng thị trường sau ứng dụng của điện thoại thông minh, cảm biến tốc độ Yaw của ô tô với cảm biến con quay hồi chuyển MEMS ngắn hạn đã phát triển thành cảm biến chuyển động sáu trục siêu nhỏ gọn, siêu mỏng, chi phí thấp. có thể đo gia tốc ba trục và vận tốc góc ba trục.</a:t>
            </a:r>
            <a:endParaRPr/>
          </a:p>
        </p:txBody>
      </p:sp>
      <p:sp>
        <p:nvSpPr>
          <p:cNvPr id="2205" name="Google Shape;2205;p9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p9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4" name="Google Shape;2214;p9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latin typeface="Arial"/>
                <a:ea typeface="Arial"/>
                <a:cs typeface="Arial"/>
                <a:sym typeface="Arial"/>
              </a:rPr>
              <a:t>Cảm biến hồng ngoại thụ động (cảm biến PIR) là một trong những cảm biến điện tử ở cửa trước sẽ sáng lên khi bạn mở cửa.</a:t>
            </a:r>
            <a:endParaRPr>
              <a:latin typeface="Arial"/>
              <a:ea typeface="Arial"/>
              <a:cs typeface="Arial"/>
              <a:sym typeface="Arial"/>
            </a:endParaRPr>
          </a:p>
        </p:txBody>
      </p:sp>
      <p:sp>
        <p:nvSpPr>
          <p:cNvPr id="2215" name="Google Shape;2215;p9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p9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4" name="Google Shape;2234;p9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0" i="0" lang="en-US">
                <a:solidFill>
                  <a:srgbClr val="000000"/>
                </a:solidFill>
                <a:latin typeface="Proxima Nova"/>
                <a:ea typeface="Proxima Nova"/>
                <a:cs typeface="Proxima Nova"/>
                <a:sym typeface="Proxima Nova"/>
              </a:rPr>
              <a:t>Các tế bào CdS là những cảm biến ánh sáng nhỏ. Khi khuôn mặt nguệch ngoạc tiếp xúc với nhiều ánh sáng hơn, điện trở sẽ giảm xuống. Khi trời sáng, điện trở khoảng ~1KΩ, khi trời tối lên tới ~10KΩ.</a:t>
            </a:r>
            <a:endParaRPr/>
          </a:p>
        </p:txBody>
      </p:sp>
      <p:sp>
        <p:nvSpPr>
          <p:cNvPr id="2235" name="Google Shape;2235;p9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2" name="Shape 12"/>
        <p:cNvGrpSpPr/>
        <p:nvPr/>
      </p:nvGrpSpPr>
      <p:grpSpPr>
        <a:xfrm>
          <a:off x="0" y="0"/>
          <a:ext cx="0" cy="0"/>
          <a:chOff x="0" y="0"/>
          <a:chExt cx="0" cy="0"/>
        </a:xfrm>
      </p:grpSpPr>
      <p:pic>
        <p:nvPicPr>
          <p:cNvPr id="13" name="Google Shape;13;p237"/>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 name="Google Shape;14;p237"/>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b="0" i="0" sz="1959" u="none" cap="none" strike="noStrike">
              <a:solidFill>
                <a:schemeClr val="dk1"/>
              </a:solidFill>
              <a:latin typeface="Malgun Gothic"/>
              <a:ea typeface="Malgun Gothic"/>
              <a:cs typeface="Malgun Gothic"/>
              <a:sym typeface="Malgun Gothic"/>
            </a:endParaRPr>
          </a:p>
        </p:txBody>
      </p:sp>
      <p:pic>
        <p:nvPicPr>
          <p:cNvPr id="15" name="Google Shape;15;p237"/>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89" name="Shape 89"/>
        <p:cNvGrpSpPr/>
        <p:nvPr/>
      </p:nvGrpSpPr>
      <p:grpSpPr>
        <a:xfrm>
          <a:off x="0" y="0"/>
          <a:ext cx="0" cy="0"/>
          <a:chOff x="0" y="0"/>
          <a:chExt cx="0" cy="0"/>
        </a:xfrm>
      </p:grpSpPr>
      <p:grpSp>
        <p:nvGrpSpPr>
          <p:cNvPr id="90" name="Google Shape;90;p246"/>
          <p:cNvGrpSpPr/>
          <p:nvPr/>
        </p:nvGrpSpPr>
        <p:grpSpPr>
          <a:xfrm>
            <a:off x="0" y="1"/>
            <a:ext cx="9902825" cy="999802"/>
            <a:chOff x="0" y="1"/>
            <a:chExt cx="9906000" cy="999802"/>
          </a:xfrm>
        </p:grpSpPr>
        <p:sp>
          <p:nvSpPr>
            <p:cNvPr id="91" name="Google Shape;91;p246"/>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2" name="Google Shape;92;p246"/>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93" name="Google Shape;93;p24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4" name="Google Shape;94;p24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5" name="Google Shape;95;p24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96" name="Google Shape;96;p246"/>
          <p:cNvGrpSpPr/>
          <p:nvPr/>
        </p:nvGrpSpPr>
        <p:grpSpPr>
          <a:xfrm>
            <a:off x="449468" y="1462227"/>
            <a:ext cx="9000714" cy="4500283"/>
            <a:chOff x="449612" y="1219200"/>
            <a:chExt cx="9003600" cy="4500283"/>
          </a:xfrm>
        </p:grpSpPr>
        <p:grpSp>
          <p:nvGrpSpPr>
            <p:cNvPr id="97" name="Google Shape;97;p246"/>
            <p:cNvGrpSpPr/>
            <p:nvPr/>
          </p:nvGrpSpPr>
          <p:grpSpPr>
            <a:xfrm>
              <a:off x="449612" y="1219200"/>
              <a:ext cx="9003600" cy="4500283"/>
              <a:chOff x="578678" y="1445207"/>
              <a:chExt cx="8748000" cy="4136077"/>
            </a:xfrm>
          </p:grpSpPr>
          <p:sp>
            <p:nvSpPr>
              <p:cNvPr id="98" name="Google Shape;98;p246"/>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9" name="Google Shape;99;p246"/>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0" name="Google Shape;100;p246"/>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101" name="Google Shape;101;p246"/>
            <p:cNvGrpSpPr/>
            <p:nvPr/>
          </p:nvGrpSpPr>
          <p:grpSpPr>
            <a:xfrm>
              <a:off x="747834" y="2165797"/>
              <a:ext cx="8539600" cy="1267182"/>
              <a:chOff x="805623" y="2423005"/>
              <a:chExt cx="8539600" cy="1267182"/>
            </a:xfrm>
          </p:grpSpPr>
          <p:grpSp>
            <p:nvGrpSpPr>
              <p:cNvPr id="102" name="Google Shape;102;p246"/>
              <p:cNvGrpSpPr/>
              <p:nvPr/>
            </p:nvGrpSpPr>
            <p:grpSpPr>
              <a:xfrm>
                <a:off x="966158" y="2423005"/>
                <a:ext cx="8379065" cy="1267182"/>
                <a:chOff x="1098893" y="2558690"/>
                <a:chExt cx="8379065" cy="1267182"/>
              </a:xfrm>
            </p:grpSpPr>
            <p:sp>
              <p:nvSpPr>
                <p:cNvPr id="103" name="Google Shape;103;p246"/>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4" name="Google Shape;104;p246"/>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5" name="Google Shape;105;p246"/>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6" name="Google Shape;106;p246"/>
            <p:cNvGrpSpPr/>
            <p:nvPr/>
          </p:nvGrpSpPr>
          <p:grpSpPr>
            <a:xfrm>
              <a:off x="747834" y="3595777"/>
              <a:ext cx="8539600" cy="1876451"/>
              <a:chOff x="805623" y="3889855"/>
              <a:chExt cx="8539600" cy="1876451"/>
            </a:xfrm>
          </p:grpSpPr>
          <p:grpSp>
            <p:nvGrpSpPr>
              <p:cNvPr id="107" name="Google Shape;107;p246"/>
              <p:cNvGrpSpPr/>
              <p:nvPr/>
            </p:nvGrpSpPr>
            <p:grpSpPr>
              <a:xfrm>
                <a:off x="958539" y="3889855"/>
                <a:ext cx="8386684" cy="1876451"/>
                <a:chOff x="1098894" y="2558690"/>
                <a:chExt cx="8386684" cy="1876451"/>
              </a:xfrm>
            </p:grpSpPr>
            <p:sp>
              <p:nvSpPr>
                <p:cNvPr id="108" name="Google Shape;108;p246"/>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09" name="Google Shape;109;p246"/>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0" name="Google Shape;110;p246"/>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1" name="Google Shape;111;p246"/>
            <p:cNvGrpSpPr/>
            <p:nvPr/>
          </p:nvGrpSpPr>
          <p:grpSpPr>
            <a:xfrm>
              <a:off x="589808" y="1345444"/>
              <a:ext cx="6615664" cy="430887"/>
              <a:chOff x="790976" y="1592058"/>
              <a:chExt cx="6615664" cy="430887"/>
            </a:xfrm>
          </p:grpSpPr>
          <p:sp>
            <p:nvSpPr>
              <p:cNvPr id="112" name="Google Shape;112;p246"/>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113" name="Google Shape;113;p246"/>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4" name="Google Shape;114;p246"/>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 Nhập môn IoT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5" name="Shape 115"/>
        <p:cNvGrpSpPr/>
        <p:nvPr/>
      </p:nvGrpSpPr>
      <p:grpSpPr>
        <a:xfrm>
          <a:off x="0" y="0"/>
          <a:ext cx="0" cy="0"/>
          <a:chOff x="0" y="0"/>
          <a:chExt cx="0" cy="0"/>
        </a:xfrm>
      </p:grpSpPr>
      <p:sp>
        <p:nvSpPr>
          <p:cNvPr id="116" name="Google Shape;116;p247"/>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7" name="Google Shape;117;p247"/>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8" name="Google Shape;118;p247"/>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pic>
        <p:nvPicPr>
          <p:cNvPr id="119" name="Google Shape;119;p247"/>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0" name="Google Shape;120;p24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1" name="Google Shape;121;p24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2" name="Google Shape;122;p24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23" name="Google Shape;123;p247"/>
          <p:cNvGrpSpPr/>
          <p:nvPr/>
        </p:nvGrpSpPr>
        <p:grpSpPr>
          <a:xfrm>
            <a:off x="0" y="1"/>
            <a:ext cx="9902825" cy="999802"/>
            <a:chOff x="0" y="1"/>
            <a:chExt cx="9906000" cy="999802"/>
          </a:xfrm>
        </p:grpSpPr>
        <p:sp>
          <p:nvSpPr>
            <p:cNvPr id="124" name="Google Shape;124;p247"/>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5" name="Google Shape;125;p247"/>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sp>
        <p:nvSpPr>
          <p:cNvPr id="126" name="Google Shape;126;p247"/>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 Nhập môn IoT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27" name="Shape 127"/>
        <p:cNvGrpSpPr/>
        <p:nvPr/>
      </p:nvGrpSpPr>
      <p:grpSpPr>
        <a:xfrm>
          <a:off x="0" y="0"/>
          <a:ext cx="0" cy="0"/>
          <a:chOff x="0" y="0"/>
          <a:chExt cx="0" cy="0"/>
        </a:xfrm>
      </p:grpSpPr>
      <p:cxnSp>
        <p:nvCxnSpPr>
          <p:cNvPr id="128" name="Google Shape;128;p24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9" name="Google Shape;129;p24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0" name="Google Shape;130;p24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cxnSp>
        <p:nvCxnSpPr>
          <p:cNvPr id="131" name="Google Shape;131;p248"/>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2" name="Google Shape;132;p248"/>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 Nhập môn IoT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3" name="Shape 133"/>
        <p:cNvGrpSpPr/>
        <p:nvPr/>
      </p:nvGrpSpPr>
      <p:grpSpPr>
        <a:xfrm>
          <a:off x="0" y="0"/>
          <a:ext cx="0" cy="0"/>
          <a:chOff x="0" y="0"/>
          <a:chExt cx="0" cy="0"/>
        </a:xfrm>
      </p:grpSpPr>
      <p:pic>
        <p:nvPicPr>
          <p:cNvPr id="134" name="Google Shape;134;p249"/>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35" name="Google Shape;135;p249"/>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pic>
        <p:nvPicPr>
          <p:cNvPr id="136" name="Google Shape;136;p249"/>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6" name="Shape 16"/>
        <p:cNvGrpSpPr/>
        <p:nvPr/>
      </p:nvGrpSpPr>
      <p:grpSpPr>
        <a:xfrm>
          <a:off x="0" y="0"/>
          <a:ext cx="0" cy="0"/>
          <a:chOff x="0" y="0"/>
          <a:chExt cx="0" cy="0"/>
        </a:xfrm>
      </p:grpSpPr>
      <p:pic>
        <p:nvPicPr>
          <p:cNvPr id="17" name="Google Shape;17;p238"/>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18" name="Google Shape;18;p238"/>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9" name="Google Shape;19;p238"/>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0" name="Google Shape;20;p238"/>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1" name="Shape 21"/>
        <p:cNvGrpSpPr/>
        <p:nvPr/>
      </p:nvGrpSpPr>
      <p:grpSpPr>
        <a:xfrm>
          <a:off x="0" y="0"/>
          <a:ext cx="0" cy="0"/>
          <a:chOff x="0" y="0"/>
          <a:chExt cx="0" cy="0"/>
        </a:xfrm>
      </p:grpSpPr>
      <p:cxnSp>
        <p:nvCxnSpPr>
          <p:cNvPr id="22" name="Google Shape;22;p23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3" name="Google Shape;23;p23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4" name="Google Shape;24;p23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5" name="Google Shape;25;p239"/>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u="none" cap="none" strike="noStrike">
                <a:solidFill>
                  <a:srgbClr val="7F7F7F"/>
                </a:solidFill>
                <a:latin typeface="Arial"/>
                <a:ea typeface="Arial"/>
                <a:cs typeface="Arial"/>
                <a:sym typeface="Arial"/>
              </a:rPr>
              <a:t>Chương 1. Nhập môn IoT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6" name="Shape 26"/>
        <p:cNvGrpSpPr/>
        <p:nvPr/>
      </p:nvGrpSpPr>
      <p:grpSpPr>
        <a:xfrm>
          <a:off x="0" y="0"/>
          <a:ext cx="0" cy="0"/>
          <a:chOff x="0" y="0"/>
          <a:chExt cx="0" cy="0"/>
        </a:xfrm>
      </p:grpSpPr>
      <p:pic>
        <p:nvPicPr>
          <p:cNvPr id="27" name="Google Shape;27;p24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8" name="Google Shape;28;p240"/>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9" name="Google Shape;29;p240"/>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0" name="Google Shape;30;p240"/>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1" name="Google Shape;31;p240"/>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 Nhập môn IoT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32" name="Shape 32"/>
        <p:cNvGrpSpPr/>
        <p:nvPr/>
      </p:nvGrpSpPr>
      <p:grpSpPr>
        <a:xfrm>
          <a:off x="0" y="0"/>
          <a:ext cx="0" cy="0"/>
          <a:chOff x="0" y="0"/>
          <a:chExt cx="0" cy="0"/>
        </a:xfrm>
      </p:grpSpPr>
      <p:pic>
        <p:nvPicPr>
          <p:cNvPr id="33" name="Google Shape;33;p241"/>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4" name="Google Shape;34;p241"/>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5" name="Google Shape;35;p241"/>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6" name="Google Shape;36;p241"/>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7" name="Google Shape;37;p241"/>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 Nhập môn IoT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8" name="Shape 38"/>
        <p:cNvGrpSpPr/>
        <p:nvPr/>
      </p:nvGrpSpPr>
      <p:grpSpPr>
        <a:xfrm>
          <a:off x="0" y="0"/>
          <a:ext cx="0" cy="0"/>
          <a:chOff x="0" y="0"/>
          <a:chExt cx="0" cy="0"/>
        </a:xfrm>
      </p:grpSpPr>
      <p:sp>
        <p:nvSpPr>
          <p:cNvPr id="39" name="Google Shape;39;p242"/>
          <p:cNvSpPr txBox="1"/>
          <p:nvPr/>
        </p:nvSpPr>
        <p:spPr>
          <a:xfrm>
            <a:off x="7258949" y="6347711"/>
            <a:ext cx="1498807"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lang="en-US" sz="1100">
                <a:solidFill>
                  <a:srgbClr val="7F7F7F"/>
                </a:solidFill>
                <a:latin typeface="Arial"/>
                <a:ea typeface="Arial"/>
                <a:cs typeface="Arial"/>
                <a:sym typeface="Arial"/>
              </a:rPr>
              <a:t>Chương 1. Nhập môn IoT</a:t>
            </a:r>
            <a:endParaRPr/>
          </a:p>
        </p:txBody>
      </p:sp>
      <p:sp>
        <p:nvSpPr>
          <p:cNvPr id="40" name="Google Shape;40;p242"/>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1" name="Shape 41"/>
        <p:cNvGrpSpPr/>
        <p:nvPr/>
      </p:nvGrpSpPr>
      <p:grpSpPr>
        <a:xfrm>
          <a:off x="0" y="0"/>
          <a:ext cx="0" cy="0"/>
          <a:chOff x="0" y="0"/>
          <a:chExt cx="0" cy="0"/>
        </a:xfrm>
      </p:grpSpPr>
      <p:pic>
        <p:nvPicPr>
          <p:cNvPr id="42" name="Google Shape;42;p243"/>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3" name="Google Shape;43;p243"/>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Malgun Gothic"/>
              <a:ea typeface="Malgun Gothic"/>
              <a:cs typeface="Malgun Gothic"/>
              <a:sym typeface="Malgun Gothic"/>
            </a:endParaRPr>
          </a:p>
        </p:txBody>
      </p:sp>
      <p:sp>
        <p:nvSpPr>
          <p:cNvPr id="44" name="Google Shape;44;p243"/>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5" name="Google Shape;45;p243"/>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6" name="Google Shape;46;p243"/>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p:cSld name="비교">
    <p:spTree>
      <p:nvGrpSpPr>
        <p:cNvPr id="47" name="Shape 47"/>
        <p:cNvGrpSpPr/>
        <p:nvPr/>
      </p:nvGrpSpPr>
      <p:grpSpPr>
        <a:xfrm>
          <a:off x="0" y="0"/>
          <a:ext cx="0" cy="0"/>
          <a:chOff x="0" y="0"/>
          <a:chExt cx="0" cy="0"/>
        </a:xfrm>
      </p:grpSpPr>
      <p:cxnSp>
        <p:nvCxnSpPr>
          <p:cNvPr id="48" name="Google Shape;48;p244"/>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9" name="Google Shape;49;p244"/>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0" name="Google Shape;50;p244"/>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51" name="Google Shape;51;p244"/>
          <p:cNvGrpSpPr/>
          <p:nvPr/>
        </p:nvGrpSpPr>
        <p:grpSpPr>
          <a:xfrm>
            <a:off x="0" y="1"/>
            <a:ext cx="9906000" cy="999802"/>
            <a:chOff x="0" y="1"/>
            <a:chExt cx="9906000" cy="999802"/>
          </a:xfrm>
        </p:grpSpPr>
        <p:sp>
          <p:nvSpPr>
            <p:cNvPr id="52" name="Google Shape;52;p244"/>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 name="Google Shape;53;p244"/>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4" name="Google Shape;54;p244"/>
          <p:cNvGrpSpPr/>
          <p:nvPr/>
        </p:nvGrpSpPr>
        <p:grpSpPr>
          <a:xfrm>
            <a:off x="449999" y="1251375"/>
            <a:ext cx="9018001" cy="4993977"/>
            <a:chOff x="578678" y="1436153"/>
            <a:chExt cx="8748000" cy="4993977"/>
          </a:xfrm>
        </p:grpSpPr>
        <p:sp>
          <p:nvSpPr>
            <p:cNvPr id="55" name="Google Shape;55;p244"/>
            <p:cNvSpPr/>
            <p:nvPr/>
          </p:nvSpPr>
          <p:spPr>
            <a:xfrm>
              <a:off x="578678" y="1436153"/>
              <a:ext cx="8748000" cy="912275"/>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 name="Google Shape;56;p244"/>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7" name="Google Shape;57;p244"/>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 Nhập môn IoT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58" name="Shape 58"/>
        <p:cNvGrpSpPr/>
        <p:nvPr/>
      </p:nvGrpSpPr>
      <p:grpSpPr>
        <a:xfrm>
          <a:off x="0" y="0"/>
          <a:ext cx="0" cy="0"/>
          <a:chOff x="0" y="0"/>
          <a:chExt cx="0" cy="0"/>
        </a:xfrm>
      </p:grpSpPr>
      <p:grpSp>
        <p:nvGrpSpPr>
          <p:cNvPr id="59" name="Google Shape;59;p245"/>
          <p:cNvGrpSpPr/>
          <p:nvPr/>
        </p:nvGrpSpPr>
        <p:grpSpPr>
          <a:xfrm>
            <a:off x="449468" y="1462227"/>
            <a:ext cx="9000714" cy="4500283"/>
            <a:chOff x="578678" y="1445207"/>
            <a:chExt cx="8748000" cy="4136077"/>
          </a:xfrm>
        </p:grpSpPr>
        <p:sp>
          <p:nvSpPr>
            <p:cNvPr id="60" name="Google Shape;60;p245"/>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1" name="Google Shape;61;p245"/>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2" name="Google Shape;62;p245"/>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63" name="Google Shape;63;p245"/>
          <p:cNvGrpSpPr/>
          <p:nvPr/>
        </p:nvGrpSpPr>
        <p:grpSpPr>
          <a:xfrm>
            <a:off x="0" y="1"/>
            <a:ext cx="9902825" cy="999802"/>
            <a:chOff x="0" y="1"/>
            <a:chExt cx="9906000" cy="999802"/>
          </a:xfrm>
        </p:grpSpPr>
        <p:sp>
          <p:nvSpPr>
            <p:cNvPr id="64" name="Google Shape;64;p245"/>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5" name="Google Shape;65;p245"/>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66" name="Google Shape;66;p24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7" name="Google Shape;67;p24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8" name="Google Shape;68;p24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69" name="Google Shape;69;p245"/>
          <p:cNvGrpSpPr/>
          <p:nvPr/>
        </p:nvGrpSpPr>
        <p:grpSpPr>
          <a:xfrm>
            <a:off x="747594" y="2408824"/>
            <a:ext cx="8536863" cy="3303528"/>
            <a:chOff x="747834" y="2129937"/>
            <a:chExt cx="8539600" cy="3303528"/>
          </a:xfrm>
        </p:grpSpPr>
        <p:grpSp>
          <p:nvGrpSpPr>
            <p:cNvPr id="70" name="Google Shape;70;p245"/>
            <p:cNvGrpSpPr/>
            <p:nvPr/>
          </p:nvGrpSpPr>
          <p:grpSpPr>
            <a:xfrm>
              <a:off x="747834" y="2129937"/>
              <a:ext cx="8539600" cy="1267182"/>
              <a:chOff x="805623" y="2423005"/>
              <a:chExt cx="8539600" cy="1267182"/>
            </a:xfrm>
          </p:grpSpPr>
          <p:grpSp>
            <p:nvGrpSpPr>
              <p:cNvPr id="71" name="Google Shape;71;p245"/>
              <p:cNvGrpSpPr/>
              <p:nvPr/>
            </p:nvGrpSpPr>
            <p:grpSpPr>
              <a:xfrm>
                <a:off x="966158" y="2423005"/>
                <a:ext cx="8379065" cy="1267182"/>
                <a:chOff x="1098893" y="2558690"/>
                <a:chExt cx="8379065" cy="1267182"/>
              </a:xfrm>
            </p:grpSpPr>
            <p:sp>
              <p:nvSpPr>
                <p:cNvPr id="72" name="Google Shape;72;p245"/>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3" name="Google Shape;73;p245"/>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4" name="Google Shape;74;p245"/>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5" name="Google Shape;75;p245"/>
            <p:cNvGrpSpPr/>
            <p:nvPr/>
          </p:nvGrpSpPr>
          <p:grpSpPr>
            <a:xfrm>
              <a:off x="747834" y="3559917"/>
              <a:ext cx="8539600" cy="1055714"/>
              <a:chOff x="805623" y="3889855"/>
              <a:chExt cx="8539600" cy="1055714"/>
            </a:xfrm>
          </p:grpSpPr>
          <p:grpSp>
            <p:nvGrpSpPr>
              <p:cNvPr id="76" name="Google Shape;76;p245"/>
              <p:cNvGrpSpPr/>
              <p:nvPr/>
            </p:nvGrpSpPr>
            <p:grpSpPr>
              <a:xfrm>
                <a:off x="958539" y="3889855"/>
                <a:ext cx="8386684" cy="1055714"/>
                <a:chOff x="1098894" y="2558690"/>
                <a:chExt cx="8386684" cy="1055714"/>
              </a:xfrm>
            </p:grpSpPr>
            <p:sp>
              <p:nvSpPr>
                <p:cNvPr id="77" name="Google Shape;77;p245"/>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78" name="Google Shape;78;p245"/>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79" name="Google Shape;79;p245"/>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0" name="Google Shape;80;p245"/>
            <p:cNvGrpSpPr/>
            <p:nvPr/>
          </p:nvGrpSpPr>
          <p:grpSpPr>
            <a:xfrm>
              <a:off x="747834" y="4781836"/>
              <a:ext cx="8539600" cy="651629"/>
              <a:chOff x="805623" y="5143345"/>
              <a:chExt cx="8539600" cy="651629"/>
            </a:xfrm>
          </p:grpSpPr>
          <p:grpSp>
            <p:nvGrpSpPr>
              <p:cNvPr id="81" name="Google Shape;81;p245"/>
              <p:cNvGrpSpPr/>
              <p:nvPr/>
            </p:nvGrpSpPr>
            <p:grpSpPr>
              <a:xfrm>
                <a:off x="966159" y="5143345"/>
                <a:ext cx="8379064" cy="651629"/>
                <a:chOff x="1098894" y="2558690"/>
                <a:chExt cx="8379064" cy="651629"/>
              </a:xfrm>
            </p:grpSpPr>
            <p:sp>
              <p:nvSpPr>
                <p:cNvPr id="82" name="Google Shape;82;p245"/>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3" name="Google Shape;83;p245"/>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4" name="Google Shape;84;p245"/>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5" name="Google Shape;85;p245"/>
          <p:cNvGrpSpPr/>
          <p:nvPr/>
        </p:nvGrpSpPr>
        <p:grpSpPr>
          <a:xfrm>
            <a:off x="589619" y="1588472"/>
            <a:ext cx="6613544" cy="430887"/>
            <a:chOff x="790976" y="1592058"/>
            <a:chExt cx="6615664" cy="430887"/>
          </a:xfrm>
        </p:grpSpPr>
        <p:sp>
          <p:nvSpPr>
            <p:cNvPr id="86" name="Google Shape;86;p245"/>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87" name="Google Shape;87;p245"/>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88" name="Google Shape;88;p245"/>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 Nhập môn IoT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236"/>
          <p:cNvSpPr txBox="1"/>
          <p:nvPr>
            <p:ph type="title"/>
          </p:nvPr>
        </p:nvSpPr>
        <p:spPr>
          <a:xfrm>
            <a:off x="681038" y="365125"/>
            <a:ext cx="85407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36"/>
          <p:cNvSpPr txBox="1"/>
          <p:nvPr>
            <p:ph idx="1" type="body"/>
          </p:nvPr>
        </p:nvSpPr>
        <p:spPr>
          <a:xfrm>
            <a:off x="681038" y="1825625"/>
            <a:ext cx="854075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236"/>
          <p:cNvSpPr txBox="1"/>
          <p:nvPr>
            <p:ph idx="10" type="dt"/>
          </p:nvPr>
        </p:nvSpPr>
        <p:spPr>
          <a:xfrm>
            <a:off x="681038" y="6356350"/>
            <a:ext cx="2227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236"/>
          <p:cNvSpPr txBox="1"/>
          <p:nvPr>
            <p:ph idx="11" type="ftr"/>
          </p:nvPr>
        </p:nvSpPr>
        <p:spPr>
          <a:xfrm>
            <a:off x="3279775" y="6356350"/>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 name="Google Shape;11;p236"/>
          <p:cNvSpPr txBox="1"/>
          <p:nvPr>
            <p:ph idx="12" type="sldNum"/>
          </p:nvPr>
        </p:nvSpPr>
        <p:spPr>
          <a:xfrm>
            <a:off x="6994525" y="6356350"/>
            <a:ext cx="222726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91.png"/><Relationship Id="rId4" Type="http://schemas.openxmlformats.org/officeDocument/2006/relationships/image" Target="../media/image19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212.png"/><Relationship Id="rId4" Type="http://schemas.openxmlformats.org/officeDocument/2006/relationships/image" Target="../media/image2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20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214.png"/><Relationship Id="rId4" Type="http://schemas.openxmlformats.org/officeDocument/2006/relationships/image" Target="../media/image21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20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203.png"/><Relationship Id="rId4" Type="http://schemas.openxmlformats.org/officeDocument/2006/relationships/image" Target="../media/image2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207.png"/><Relationship Id="rId4" Type="http://schemas.openxmlformats.org/officeDocument/2006/relationships/image" Target="../media/image380.png"/><Relationship Id="rId5" Type="http://schemas.openxmlformats.org/officeDocument/2006/relationships/image" Target="../media/image209.png"/><Relationship Id="rId6" Type="http://schemas.openxmlformats.org/officeDocument/2006/relationships/image" Target="../media/image210.png"/></Relationships>
</file>

<file path=ppt/slides/_rels/slide109.xml.rels><?xml version="1.0" encoding="UTF-8" standalone="yes"?><Relationships xmlns="http://schemas.openxmlformats.org/package/2006/relationships"><Relationship Id="rId10" Type="http://schemas.openxmlformats.org/officeDocument/2006/relationships/image" Target="../media/image244.jpg"/><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217.jpg"/><Relationship Id="rId4" Type="http://schemas.openxmlformats.org/officeDocument/2006/relationships/image" Target="../media/image215.jpg"/><Relationship Id="rId9" Type="http://schemas.openxmlformats.org/officeDocument/2006/relationships/image" Target="../media/image211.png"/><Relationship Id="rId5" Type="http://schemas.openxmlformats.org/officeDocument/2006/relationships/image" Target="../media/image237.png"/><Relationship Id="rId6" Type="http://schemas.openxmlformats.org/officeDocument/2006/relationships/image" Target="../media/image226.png"/><Relationship Id="rId7" Type="http://schemas.openxmlformats.org/officeDocument/2006/relationships/image" Target="../media/image218.png"/><Relationship Id="rId8" Type="http://schemas.openxmlformats.org/officeDocument/2006/relationships/image" Target="../media/image2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219.png"/><Relationship Id="rId4" Type="http://schemas.openxmlformats.org/officeDocument/2006/relationships/image" Target="../media/image23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23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22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23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2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2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225.png"/><Relationship Id="rId4" Type="http://schemas.openxmlformats.org/officeDocument/2006/relationships/image" Target="../media/image247.png"/><Relationship Id="rId5" Type="http://schemas.openxmlformats.org/officeDocument/2006/relationships/image" Target="../media/image22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22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242.png"/><Relationship Id="rId4" Type="http://schemas.openxmlformats.org/officeDocument/2006/relationships/image" Target="../media/image262.png"/><Relationship Id="rId5" Type="http://schemas.openxmlformats.org/officeDocument/2006/relationships/image" Target="../media/image240.png"/><Relationship Id="rId6" Type="http://schemas.openxmlformats.org/officeDocument/2006/relationships/image" Target="../media/image2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250.gif"/><Relationship Id="rId4" Type="http://schemas.openxmlformats.org/officeDocument/2006/relationships/image" Target="../media/image236.png"/><Relationship Id="rId5" Type="http://schemas.openxmlformats.org/officeDocument/2006/relationships/image" Target="../media/image2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24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255.gif"/><Relationship Id="rId4" Type="http://schemas.openxmlformats.org/officeDocument/2006/relationships/image" Target="../media/image250.gif"/><Relationship Id="rId5" Type="http://schemas.openxmlformats.org/officeDocument/2006/relationships/image" Target="../media/image241.png"/><Relationship Id="rId6" Type="http://schemas.openxmlformats.org/officeDocument/2006/relationships/image" Target="../media/image23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245.png"/><Relationship Id="rId4" Type="http://schemas.openxmlformats.org/officeDocument/2006/relationships/image" Target="../media/image263.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2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3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26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25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249.png"/><Relationship Id="rId4" Type="http://schemas.openxmlformats.org/officeDocument/2006/relationships/image" Target="../media/image25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258.png"/><Relationship Id="rId4" Type="http://schemas.openxmlformats.org/officeDocument/2006/relationships/image" Target="../media/image254.png"/><Relationship Id="rId5" Type="http://schemas.openxmlformats.org/officeDocument/2006/relationships/image" Target="../media/image26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252.jpg"/><Relationship Id="rId4" Type="http://schemas.openxmlformats.org/officeDocument/2006/relationships/image" Target="../media/image28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290.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269.png"/><Relationship Id="rId4" Type="http://schemas.openxmlformats.org/officeDocument/2006/relationships/image" Target="../media/image27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25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265.jpg"/><Relationship Id="rId4" Type="http://schemas.openxmlformats.org/officeDocument/2006/relationships/image" Target="../media/image264.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279.png"/><Relationship Id="rId4" Type="http://schemas.openxmlformats.org/officeDocument/2006/relationships/image" Target="../media/image299.png"/><Relationship Id="rId5" Type="http://schemas.openxmlformats.org/officeDocument/2006/relationships/image" Target="../media/image26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279.png"/><Relationship Id="rId4" Type="http://schemas.openxmlformats.org/officeDocument/2006/relationships/image" Target="../media/image299.png"/><Relationship Id="rId5" Type="http://schemas.openxmlformats.org/officeDocument/2006/relationships/image" Target="../media/image26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27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276.jpg"/><Relationship Id="rId4" Type="http://schemas.openxmlformats.org/officeDocument/2006/relationships/image" Target="../media/image271.png"/><Relationship Id="rId5" Type="http://schemas.openxmlformats.org/officeDocument/2006/relationships/image" Target="../media/image27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27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 Id="rId3" Type="http://schemas.openxmlformats.org/officeDocument/2006/relationships/image" Target="../media/image292.png"/><Relationship Id="rId4" Type="http://schemas.openxmlformats.org/officeDocument/2006/relationships/image" Target="../media/image293.gi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27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 Id="rId3" Type="http://schemas.openxmlformats.org/officeDocument/2006/relationships/image" Target="../media/image28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27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28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 Id="rId3" Type="http://schemas.openxmlformats.org/officeDocument/2006/relationships/image" Target="../media/image28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282.png"/><Relationship Id="rId4" Type="http://schemas.openxmlformats.org/officeDocument/2006/relationships/image" Target="../media/image287.png"/><Relationship Id="rId5" Type="http://schemas.openxmlformats.org/officeDocument/2006/relationships/image" Target="../media/image30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 Id="rId3" Type="http://schemas.openxmlformats.org/officeDocument/2006/relationships/image" Target="../media/image287.png"/><Relationship Id="rId4" Type="http://schemas.openxmlformats.org/officeDocument/2006/relationships/image" Target="../media/image30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 Id="rId3" Type="http://schemas.openxmlformats.org/officeDocument/2006/relationships/image" Target="../media/image297.png"/><Relationship Id="rId4" Type="http://schemas.openxmlformats.org/officeDocument/2006/relationships/image" Target="../media/image313.png"/><Relationship Id="rId5" Type="http://schemas.openxmlformats.org/officeDocument/2006/relationships/image" Target="../media/image296.png"/><Relationship Id="rId6" Type="http://schemas.openxmlformats.org/officeDocument/2006/relationships/image" Target="../media/image2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301.jpg"/><Relationship Id="rId4" Type="http://schemas.openxmlformats.org/officeDocument/2006/relationships/image" Target="../media/image30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 Id="rId3" Type="http://schemas.openxmlformats.org/officeDocument/2006/relationships/image" Target="../media/image328.jpg"/><Relationship Id="rId4" Type="http://schemas.openxmlformats.org/officeDocument/2006/relationships/image" Target="../media/image315.png"/></Relationships>
</file>

<file path=ppt/slides/_rels/slide175.xml.rels><?xml version="1.0" encoding="UTF-8" standalone="yes"?><Relationships xmlns="http://schemas.openxmlformats.org/package/2006/relationships"><Relationship Id="rId10" Type="http://schemas.openxmlformats.org/officeDocument/2006/relationships/image" Target="../media/image314.png"/><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image" Target="../media/image302.jpg"/><Relationship Id="rId4" Type="http://schemas.openxmlformats.org/officeDocument/2006/relationships/image" Target="../media/image304.jpg"/><Relationship Id="rId9" Type="http://schemas.openxmlformats.org/officeDocument/2006/relationships/image" Target="../media/image311.png"/><Relationship Id="rId5" Type="http://schemas.openxmlformats.org/officeDocument/2006/relationships/image" Target="../media/image305.jpg"/><Relationship Id="rId6" Type="http://schemas.openxmlformats.org/officeDocument/2006/relationships/image" Target="../media/image308.png"/><Relationship Id="rId7" Type="http://schemas.openxmlformats.org/officeDocument/2006/relationships/image" Target="../media/image306.png"/><Relationship Id="rId8" Type="http://schemas.openxmlformats.org/officeDocument/2006/relationships/image" Target="../media/image30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 Id="rId3" Type="http://schemas.openxmlformats.org/officeDocument/2006/relationships/image" Target="../media/image316.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 Id="rId3" Type="http://schemas.openxmlformats.org/officeDocument/2006/relationships/image" Target="../media/image3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image" Target="../media/image3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image" Target="../media/image31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 Id="rId3" Type="http://schemas.openxmlformats.org/officeDocument/2006/relationships/image" Target="../media/image327.jpg"/><Relationship Id="rId4" Type="http://schemas.openxmlformats.org/officeDocument/2006/relationships/image" Target="../media/image32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 Id="rId3" Type="http://schemas.openxmlformats.org/officeDocument/2006/relationships/image" Target="../media/image317.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 Id="rId3" Type="http://schemas.openxmlformats.org/officeDocument/2006/relationships/image" Target="../media/image32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 Id="rId3" Type="http://schemas.openxmlformats.org/officeDocument/2006/relationships/image" Target="../media/image317.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325.png"/><Relationship Id="rId4" Type="http://schemas.openxmlformats.org/officeDocument/2006/relationships/image" Target="../media/image32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32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3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 Id="rId3" Type="http://schemas.openxmlformats.org/officeDocument/2006/relationships/image" Target="../media/image330.png"/><Relationship Id="rId4" Type="http://schemas.openxmlformats.org/officeDocument/2006/relationships/image" Target="../media/image3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 Id="rId3" Type="http://schemas.openxmlformats.org/officeDocument/2006/relationships/image" Target="../media/image337.png"/><Relationship Id="rId4" Type="http://schemas.openxmlformats.org/officeDocument/2006/relationships/image" Target="../media/image32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 Id="rId3" Type="http://schemas.openxmlformats.org/officeDocument/2006/relationships/image" Target="../media/image34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image" Target="../media/image34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 Id="rId3" Type="http://schemas.openxmlformats.org/officeDocument/2006/relationships/image" Target="../media/image34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354.png"/><Relationship Id="rId4" Type="http://schemas.openxmlformats.org/officeDocument/2006/relationships/image" Target="../media/image333.png"/><Relationship Id="rId5" Type="http://schemas.openxmlformats.org/officeDocument/2006/relationships/image" Target="../media/image332.png"/><Relationship Id="rId6" Type="http://schemas.openxmlformats.org/officeDocument/2006/relationships/image" Target="../media/image33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 Id="rId3" Type="http://schemas.openxmlformats.org/officeDocument/2006/relationships/image" Target="../media/image3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1.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 Id="rId3" Type="http://schemas.openxmlformats.org/officeDocument/2006/relationships/image" Target="../media/image33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 Id="rId3" Type="http://schemas.openxmlformats.org/officeDocument/2006/relationships/image" Target="../media/image336.jp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361.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 Id="rId3" Type="http://schemas.openxmlformats.org/officeDocument/2006/relationships/image" Target="../media/image345.png"/></Relationships>
</file>

<file path=ppt/slides/_rels/slide226.xml.rels><?xml version="1.0" encoding="UTF-8" standalone="yes"?><Relationships xmlns="http://schemas.openxmlformats.org/package/2006/relationships"><Relationship Id="rId11" Type="http://schemas.openxmlformats.org/officeDocument/2006/relationships/image" Target="../media/image358.png"/><Relationship Id="rId10" Type="http://schemas.openxmlformats.org/officeDocument/2006/relationships/image" Target="../media/image359.png"/><Relationship Id="rId12" Type="http://schemas.openxmlformats.org/officeDocument/2006/relationships/image" Target="../media/image367.png"/><Relationship Id="rId1" Type="http://schemas.openxmlformats.org/officeDocument/2006/relationships/slideLayout" Target="../slideLayouts/slideLayout5.xml"/><Relationship Id="rId2" Type="http://schemas.openxmlformats.org/officeDocument/2006/relationships/notesSlide" Target="../notesSlides/notesSlide226.xml"/><Relationship Id="rId3" Type="http://schemas.openxmlformats.org/officeDocument/2006/relationships/image" Target="../media/image340.png"/><Relationship Id="rId4" Type="http://schemas.openxmlformats.org/officeDocument/2006/relationships/image" Target="../media/image342.png"/><Relationship Id="rId9" Type="http://schemas.openxmlformats.org/officeDocument/2006/relationships/image" Target="../media/image351.png"/><Relationship Id="rId5" Type="http://schemas.openxmlformats.org/officeDocument/2006/relationships/image" Target="../media/image363.png"/><Relationship Id="rId6" Type="http://schemas.openxmlformats.org/officeDocument/2006/relationships/image" Target="../media/image364.png"/><Relationship Id="rId7" Type="http://schemas.openxmlformats.org/officeDocument/2006/relationships/image" Target="../media/image350.png"/><Relationship Id="rId8" Type="http://schemas.openxmlformats.org/officeDocument/2006/relationships/image" Target="../media/image35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 Id="rId3" Type="http://schemas.openxmlformats.org/officeDocument/2006/relationships/image" Target="../media/image355.png"/><Relationship Id="rId4" Type="http://schemas.openxmlformats.org/officeDocument/2006/relationships/image" Target="../media/image360.jpg"/><Relationship Id="rId5" Type="http://schemas.openxmlformats.org/officeDocument/2006/relationships/image" Target="../media/image362.png"/><Relationship Id="rId6" Type="http://schemas.openxmlformats.org/officeDocument/2006/relationships/image" Target="../media/image376.jpg"/><Relationship Id="rId7" Type="http://schemas.openxmlformats.org/officeDocument/2006/relationships/image" Target="../media/image373.jpg"/><Relationship Id="rId8" Type="http://schemas.openxmlformats.org/officeDocument/2006/relationships/image" Target="../media/image366.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 Id="rId3" Type="http://schemas.openxmlformats.org/officeDocument/2006/relationships/image" Target="../media/image368.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 Id="rId3" Type="http://schemas.openxmlformats.org/officeDocument/2006/relationships/image" Target="../media/image37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 Id="rId3" Type="http://schemas.openxmlformats.org/officeDocument/2006/relationships/image" Target="../media/image378.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1.xml"/><Relationship Id="rId3" Type="http://schemas.openxmlformats.org/officeDocument/2006/relationships/image" Target="../media/image378.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 Id="rId3" Type="http://schemas.openxmlformats.org/officeDocument/2006/relationships/image" Target="../media/image371.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 Id="rId3" Type="http://schemas.openxmlformats.org/officeDocument/2006/relationships/image" Target="../media/image37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4.xml"/><Relationship Id="rId3" Type="http://schemas.openxmlformats.org/officeDocument/2006/relationships/image" Target="../media/image5.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99.jpg"/><Relationship Id="rId4" Type="http://schemas.openxmlformats.org/officeDocument/2006/relationships/image" Target="../media/image45.jpg"/><Relationship Id="rId5" Type="http://schemas.openxmlformats.org/officeDocument/2006/relationships/image" Target="../media/image34.jpg"/><Relationship Id="rId6"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7.jpg"/><Relationship Id="rId4" Type="http://schemas.openxmlformats.org/officeDocument/2006/relationships/image" Target="../media/image71.jpg"/><Relationship Id="rId5" Type="http://schemas.openxmlformats.org/officeDocument/2006/relationships/image" Target="../media/image40.jpg"/><Relationship Id="rId6" Type="http://schemas.openxmlformats.org/officeDocument/2006/relationships/image" Target="../media/image58.png"/><Relationship Id="rId7" Type="http://schemas.openxmlformats.org/officeDocument/2006/relationships/image" Target="../media/image5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1.jpg"/><Relationship Id="rId4" Type="http://schemas.openxmlformats.org/officeDocument/2006/relationships/image" Target="../media/image56.jpg"/><Relationship Id="rId5" Type="http://schemas.openxmlformats.org/officeDocument/2006/relationships/image" Target="../media/image77.jpg"/><Relationship Id="rId6" Type="http://schemas.openxmlformats.org/officeDocument/2006/relationships/image" Target="../media/image48.jpg"/><Relationship Id="rId7" Type="http://schemas.openxmlformats.org/officeDocument/2006/relationships/image" Target="../media/image54.jpg"/><Relationship Id="rId8" Type="http://schemas.openxmlformats.org/officeDocument/2006/relationships/image" Target="../media/image5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0" Type="http://schemas.openxmlformats.org/officeDocument/2006/relationships/image" Target="../media/image82.png"/><Relationship Id="rId11" Type="http://schemas.openxmlformats.org/officeDocument/2006/relationships/image" Target="../media/image105.png"/><Relationship Id="rId10" Type="http://schemas.openxmlformats.org/officeDocument/2006/relationships/image" Target="../media/image66.jpg"/><Relationship Id="rId13" Type="http://schemas.openxmlformats.org/officeDocument/2006/relationships/image" Target="../media/image68.png"/><Relationship Id="rId12" Type="http://schemas.openxmlformats.org/officeDocument/2006/relationships/image" Target="../media/image75.png"/><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1.jpg"/><Relationship Id="rId4" Type="http://schemas.openxmlformats.org/officeDocument/2006/relationships/image" Target="../media/image64.png"/><Relationship Id="rId9" Type="http://schemas.openxmlformats.org/officeDocument/2006/relationships/image" Target="../media/image73.jpg"/><Relationship Id="rId15" Type="http://schemas.openxmlformats.org/officeDocument/2006/relationships/image" Target="../media/image87.png"/><Relationship Id="rId14" Type="http://schemas.openxmlformats.org/officeDocument/2006/relationships/image" Target="../media/image72.png"/><Relationship Id="rId17" Type="http://schemas.openxmlformats.org/officeDocument/2006/relationships/image" Target="../media/image76.png"/><Relationship Id="rId16" Type="http://schemas.openxmlformats.org/officeDocument/2006/relationships/image" Target="../media/image69.jpg"/><Relationship Id="rId5" Type="http://schemas.openxmlformats.org/officeDocument/2006/relationships/image" Target="../media/image60.jpg"/><Relationship Id="rId19" Type="http://schemas.openxmlformats.org/officeDocument/2006/relationships/image" Target="../media/image78.png"/><Relationship Id="rId6" Type="http://schemas.openxmlformats.org/officeDocument/2006/relationships/image" Target="../media/image55.png"/><Relationship Id="rId18" Type="http://schemas.openxmlformats.org/officeDocument/2006/relationships/image" Target="../media/image88.png"/><Relationship Id="rId7" Type="http://schemas.openxmlformats.org/officeDocument/2006/relationships/image" Target="../media/image95.png"/><Relationship Id="rId8" Type="http://schemas.openxmlformats.org/officeDocument/2006/relationships/image" Target="../media/image67.png"/></Relationships>
</file>

<file path=ppt/slides/_rels/slide47.xml.rels><?xml version="1.0" encoding="UTF-8" standalone="yes"?><Relationships xmlns="http://schemas.openxmlformats.org/package/2006/relationships"><Relationship Id="rId11" Type="http://schemas.openxmlformats.org/officeDocument/2006/relationships/image" Target="../media/image89.png"/><Relationship Id="rId10" Type="http://schemas.openxmlformats.org/officeDocument/2006/relationships/hyperlink" Target="https://www.google.co.kr/url?sa=i&amp;rct=j&amp;q=&amp;esrc=s&amp;source=images&amp;cd=&amp;cad=rja&amp;uact=8&amp;ved=0ahUKEwi81c26hdPLAhXiL6YKHa3eBVYQjRwIBw&amp;url=https://pixabay.com/en/gps-navigation-garmin-device-304419/&amp;psig=AFQjCNHdKLzDweSJChv49akkrntwwk6upg&amp;ust=1458693106344879" TargetMode="External"/><Relationship Id="rId12" Type="http://schemas.openxmlformats.org/officeDocument/2006/relationships/image" Target="../media/image92.png"/><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79.png"/><Relationship Id="rId4" Type="http://schemas.openxmlformats.org/officeDocument/2006/relationships/image" Target="../media/image108.png"/><Relationship Id="rId9" Type="http://schemas.openxmlformats.org/officeDocument/2006/relationships/image" Target="../media/image85.png"/><Relationship Id="rId5" Type="http://schemas.openxmlformats.org/officeDocument/2006/relationships/image" Target="../media/image81.jpg"/><Relationship Id="rId6" Type="http://schemas.openxmlformats.org/officeDocument/2006/relationships/image" Target="../media/image83.png"/><Relationship Id="rId7" Type="http://schemas.openxmlformats.org/officeDocument/2006/relationships/image" Target="../media/image94.png"/><Relationship Id="rId8"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00.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90.png"/><Relationship Id="rId4" Type="http://schemas.openxmlformats.org/officeDocument/2006/relationships/image" Target="../media/image107.jpg"/><Relationship Id="rId9" Type="http://schemas.openxmlformats.org/officeDocument/2006/relationships/image" Target="../media/image91.png"/><Relationship Id="rId5" Type="http://schemas.openxmlformats.org/officeDocument/2006/relationships/image" Target="../media/image104.jpg"/><Relationship Id="rId6" Type="http://schemas.openxmlformats.org/officeDocument/2006/relationships/image" Target="../media/image98.jpg"/><Relationship Id="rId7" Type="http://schemas.openxmlformats.org/officeDocument/2006/relationships/image" Target="../media/image97.jpg"/><Relationship Id="rId8"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2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06.png"/><Relationship Id="rId4" Type="http://schemas.openxmlformats.org/officeDocument/2006/relationships/image" Target="../media/image101.png"/><Relationship Id="rId5" Type="http://schemas.openxmlformats.org/officeDocument/2006/relationships/image" Target="../media/image131.png"/><Relationship Id="rId6" Type="http://schemas.openxmlformats.org/officeDocument/2006/relationships/image" Target="../media/image109.png"/><Relationship Id="rId7" Type="http://schemas.openxmlformats.org/officeDocument/2006/relationships/image" Target="../media/image1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18.png"/><Relationship Id="rId4" Type="http://schemas.openxmlformats.org/officeDocument/2006/relationships/image" Target="../media/image117.png"/><Relationship Id="rId5" Type="http://schemas.openxmlformats.org/officeDocument/2006/relationships/image" Target="../media/image1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10.png"/><Relationship Id="rId4" Type="http://schemas.openxmlformats.org/officeDocument/2006/relationships/image" Target="../media/image112.png"/><Relationship Id="rId5" Type="http://schemas.openxmlformats.org/officeDocument/2006/relationships/image" Target="../media/image1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11.jpg"/><Relationship Id="rId4" Type="http://schemas.openxmlformats.org/officeDocument/2006/relationships/image" Target="../media/image116.jpg"/><Relationship Id="rId5" Type="http://schemas.openxmlformats.org/officeDocument/2006/relationships/image" Target="../media/image125.png"/><Relationship Id="rId6" Type="http://schemas.openxmlformats.org/officeDocument/2006/relationships/image" Target="../media/image113.jpg"/><Relationship Id="rId7" Type="http://schemas.openxmlformats.org/officeDocument/2006/relationships/image" Target="../media/image1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55.png"/><Relationship Id="rId4" Type="http://schemas.openxmlformats.org/officeDocument/2006/relationships/image" Target="../media/image119.jpg"/><Relationship Id="rId5" Type="http://schemas.openxmlformats.org/officeDocument/2006/relationships/image" Target="../media/image13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127.png"/><Relationship Id="rId4" Type="http://schemas.openxmlformats.org/officeDocument/2006/relationships/image" Target="../media/image109.png"/><Relationship Id="rId5" Type="http://schemas.openxmlformats.org/officeDocument/2006/relationships/image" Target="../media/image130.png"/></Relationships>
</file>

<file path=ppt/slides/_rels/slide75.xml.rels><?xml version="1.0" encoding="UTF-8" standalone="yes"?><Relationships xmlns="http://schemas.openxmlformats.org/package/2006/relationships"><Relationship Id="rId10" Type="http://schemas.openxmlformats.org/officeDocument/2006/relationships/image" Target="../media/image136.png"/><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38.png"/><Relationship Id="rId4" Type="http://schemas.openxmlformats.org/officeDocument/2006/relationships/image" Target="../media/image159.png"/><Relationship Id="rId9" Type="http://schemas.openxmlformats.org/officeDocument/2006/relationships/image" Target="../media/image132.png"/><Relationship Id="rId5" Type="http://schemas.openxmlformats.org/officeDocument/2006/relationships/image" Target="../media/image134.png"/><Relationship Id="rId6" Type="http://schemas.openxmlformats.org/officeDocument/2006/relationships/image" Target="../media/image145.png"/><Relationship Id="rId7" Type="http://schemas.openxmlformats.org/officeDocument/2006/relationships/image" Target="../media/image137.png"/><Relationship Id="rId8" Type="http://schemas.openxmlformats.org/officeDocument/2006/relationships/image" Target="../media/image1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52.png"/><Relationship Id="rId4" Type="http://schemas.openxmlformats.org/officeDocument/2006/relationships/image" Target="../media/image161.png"/><Relationship Id="rId5" Type="http://schemas.openxmlformats.org/officeDocument/2006/relationships/image" Target="../media/image147.png"/><Relationship Id="rId6" Type="http://schemas.openxmlformats.org/officeDocument/2006/relationships/image" Target="../media/image143.jpg"/></Relationships>
</file>

<file path=ppt/slides/_rels/slide78.xml.rels><?xml version="1.0" encoding="UTF-8" standalone="yes"?><Relationships xmlns="http://schemas.openxmlformats.org/package/2006/relationships"><Relationship Id="rId11" Type="http://schemas.openxmlformats.org/officeDocument/2006/relationships/image" Target="../media/image186.png"/><Relationship Id="rId10" Type="http://schemas.openxmlformats.org/officeDocument/2006/relationships/image" Target="../media/image154.png"/><Relationship Id="rId13" Type="http://schemas.openxmlformats.org/officeDocument/2006/relationships/image" Target="../media/image156.png"/><Relationship Id="rId12" Type="http://schemas.openxmlformats.org/officeDocument/2006/relationships/image" Target="../media/image157.png"/><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39.jpg"/><Relationship Id="rId4" Type="http://schemas.openxmlformats.org/officeDocument/2006/relationships/image" Target="../media/image171.jpg"/><Relationship Id="rId9" Type="http://schemas.openxmlformats.org/officeDocument/2006/relationships/image" Target="../media/image151.png"/><Relationship Id="rId15" Type="http://schemas.openxmlformats.org/officeDocument/2006/relationships/image" Target="../media/image160.png"/><Relationship Id="rId14" Type="http://schemas.openxmlformats.org/officeDocument/2006/relationships/image" Target="../media/image170.png"/><Relationship Id="rId17" Type="http://schemas.openxmlformats.org/officeDocument/2006/relationships/image" Target="../media/image163.jpg"/><Relationship Id="rId16" Type="http://schemas.openxmlformats.org/officeDocument/2006/relationships/image" Target="../media/image162.png"/><Relationship Id="rId5" Type="http://schemas.openxmlformats.org/officeDocument/2006/relationships/image" Target="../media/image142.jpg"/><Relationship Id="rId6" Type="http://schemas.openxmlformats.org/officeDocument/2006/relationships/image" Target="../media/image141.png"/><Relationship Id="rId7" Type="http://schemas.openxmlformats.org/officeDocument/2006/relationships/image" Target="../media/image166.jpg"/><Relationship Id="rId8" Type="http://schemas.openxmlformats.org/officeDocument/2006/relationships/image" Target="../media/image187.jpg"/></Relationships>
</file>

<file path=ppt/slides/_rels/slide79.xml.rels><?xml version="1.0" encoding="UTF-8" standalone="yes"?><Relationships xmlns="http://schemas.openxmlformats.org/package/2006/relationships"><Relationship Id="rId11" Type="http://schemas.openxmlformats.org/officeDocument/2006/relationships/image" Target="../media/image196.png"/><Relationship Id="rId10" Type="http://schemas.openxmlformats.org/officeDocument/2006/relationships/image" Target="../media/image177.png"/><Relationship Id="rId12" Type="http://schemas.openxmlformats.org/officeDocument/2006/relationships/image" Target="../media/image205.png"/><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69.png"/><Relationship Id="rId4" Type="http://schemas.openxmlformats.org/officeDocument/2006/relationships/image" Target="../media/image153.png"/><Relationship Id="rId9" Type="http://schemas.openxmlformats.org/officeDocument/2006/relationships/image" Target="../media/image165.png"/><Relationship Id="rId5" Type="http://schemas.openxmlformats.org/officeDocument/2006/relationships/image" Target="../media/image173.png"/><Relationship Id="rId6" Type="http://schemas.openxmlformats.org/officeDocument/2006/relationships/image" Target="../media/image158.png"/><Relationship Id="rId7" Type="http://schemas.openxmlformats.org/officeDocument/2006/relationships/image" Target="../media/image181.png"/><Relationship Id="rId8" Type="http://schemas.openxmlformats.org/officeDocument/2006/relationships/image" Target="../media/image167.png"/></Relationships>
</file>

<file path=ppt/slides/_rels/slide8.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23.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74.jpg"/><Relationship Id="rId4" Type="http://schemas.openxmlformats.org/officeDocument/2006/relationships/image" Target="../media/image172.jpg"/><Relationship Id="rId9" Type="http://schemas.openxmlformats.org/officeDocument/2006/relationships/image" Target="../media/image184.png"/><Relationship Id="rId5" Type="http://schemas.openxmlformats.org/officeDocument/2006/relationships/image" Target="../media/image182.jpg"/><Relationship Id="rId6" Type="http://schemas.openxmlformats.org/officeDocument/2006/relationships/image" Target="../media/image175.jpg"/><Relationship Id="rId7" Type="http://schemas.openxmlformats.org/officeDocument/2006/relationships/image" Target="../media/image190.png"/><Relationship Id="rId8" Type="http://schemas.openxmlformats.org/officeDocument/2006/relationships/image" Target="../media/image17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93.png"/><Relationship Id="rId4" Type="http://schemas.openxmlformats.org/officeDocument/2006/relationships/image" Target="../media/image188.png"/><Relationship Id="rId5" Type="http://schemas.openxmlformats.org/officeDocument/2006/relationships/image" Target="../media/image1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222.jpg"/><Relationship Id="rId4" Type="http://schemas.openxmlformats.org/officeDocument/2006/relationships/image" Target="../media/image189.jpg"/><Relationship Id="rId9" Type="http://schemas.openxmlformats.org/officeDocument/2006/relationships/image" Target="../media/image208.jpg"/><Relationship Id="rId5" Type="http://schemas.openxmlformats.org/officeDocument/2006/relationships/image" Target="../media/image192.jpg"/><Relationship Id="rId6" Type="http://schemas.openxmlformats.org/officeDocument/2006/relationships/image" Target="../media/image195.jpg"/><Relationship Id="rId7" Type="http://schemas.openxmlformats.org/officeDocument/2006/relationships/image" Target="../media/image206.jpg"/><Relationship Id="rId8" Type="http://schemas.openxmlformats.org/officeDocument/2006/relationships/image" Target="../media/image19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98.png"/><Relationship Id="rId4" Type="http://schemas.openxmlformats.org/officeDocument/2006/relationships/image" Target="../media/image200.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p:nvPr/>
        </p:nvSpPr>
        <p:spPr>
          <a:xfrm>
            <a:off x="720000" y="1710000"/>
            <a:ext cx="8367000" cy="2216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grpSp>
        <p:nvGrpSpPr>
          <p:cNvPr id="142" name="Google Shape;142;p1"/>
          <p:cNvGrpSpPr/>
          <p:nvPr/>
        </p:nvGrpSpPr>
        <p:grpSpPr>
          <a:xfrm>
            <a:off x="724689" y="4320000"/>
            <a:ext cx="6097837" cy="369332"/>
            <a:chOff x="724689" y="4320000"/>
            <a:chExt cx="6097837" cy="369332"/>
          </a:xfrm>
        </p:grpSpPr>
        <p:sp>
          <p:nvSpPr>
            <p:cNvPr id="143" name="Google Shape;14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 </a:t>
              </a:r>
              <a:endParaRPr b="1" i="0" sz="2400" u="none" cap="none" strike="noStrike">
                <a:solidFill>
                  <a:srgbClr val="1428A0"/>
                </a:solidFill>
                <a:latin typeface="Arial"/>
                <a:ea typeface="Arial"/>
                <a:cs typeface="Arial"/>
                <a:sym typeface="Arial"/>
              </a:endParaRPr>
            </a:p>
          </p:txBody>
        </p:sp>
        <p:sp>
          <p:nvSpPr>
            <p:cNvPr id="144" name="Google Shape;14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Cách mạng công nghiệp 4.0</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18" name="Google Shape;318;p10"/>
          <p:cNvSpPr/>
          <p:nvPr/>
        </p:nvSpPr>
        <p:spPr>
          <a:xfrm>
            <a:off x="8112035" y="480778"/>
            <a:ext cx="135596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19" name="Google Shape;319;p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Kỷ nguyên chuyển đổi kỹ thuật số (DX)</a:t>
            </a:r>
            <a:endParaRPr/>
          </a:p>
        </p:txBody>
      </p:sp>
      <p:sp>
        <p:nvSpPr>
          <p:cNvPr id="320" name="Google Shape;320;p10"/>
          <p:cNvSpPr/>
          <p:nvPr/>
        </p:nvSpPr>
        <p:spPr>
          <a:xfrm>
            <a:off x="712182" y="2127918"/>
            <a:ext cx="8630827" cy="1430852"/>
          </a:xfrm>
          <a:prstGeom prst="rect">
            <a:avLst/>
          </a:prstGeom>
          <a:noFill/>
          <a:ln>
            <a:noFill/>
          </a:ln>
        </p:spPr>
        <p:txBody>
          <a:bodyPr anchorCtr="0" anchor="t" bIns="71975" lIns="0" spcFirstLastPara="1" rIns="143950" wrap="square" tIns="71975">
            <a:spAutoFit/>
          </a:bodyPr>
          <a:lstStyle/>
          <a:p>
            <a:pPr indent="-182526" lvl="0" marL="182526" marR="0" rtl="0" algn="l">
              <a:lnSpc>
                <a:spcPct val="90000"/>
              </a:lnSpc>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Chuyển đổi số đề cập đến các </a:t>
            </a:r>
            <a:r>
              <a:rPr b="1" lang="en-US" sz="1300">
                <a:solidFill>
                  <a:srgbClr val="0559A6"/>
                </a:solidFill>
                <a:latin typeface="Arial"/>
                <a:ea typeface="Arial"/>
                <a:cs typeface="Arial"/>
                <a:sym typeface="Arial"/>
              </a:rPr>
              <a:t>chiến lược quản lý </a:t>
            </a:r>
            <a:r>
              <a:rPr lang="en-US" sz="1300">
                <a:solidFill>
                  <a:schemeClr val="dk1"/>
                </a:solidFill>
                <a:latin typeface="Arial"/>
                <a:ea typeface="Arial"/>
                <a:cs typeface="Arial"/>
                <a:sym typeface="Arial"/>
              </a:rPr>
              <a:t>tạo ra những </a:t>
            </a:r>
            <a:r>
              <a:rPr lang="en-US" sz="1300">
                <a:solidFill>
                  <a:srgbClr val="0559A6"/>
                </a:solidFill>
                <a:latin typeface="Arial"/>
                <a:ea typeface="Arial"/>
                <a:cs typeface="Arial"/>
                <a:sym typeface="Arial"/>
              </a:rPr>
              <a:t>thay đổi cơ bản </a:t>
            </a:r>
            <a:r>
              <a:rPr lang="en-US" sz="1300">
                <a:solidFill>
                  <a:schemeClr val="dk1"/>
                </a:solidFill>
                <a:latin typeface="Arial"/>
                <a:ea typeface="Arial"/>
                <a:cs typeface="Arial"/>
                <a:sym typeface="Arial"/>
              </a:rPr>
              <a:t>trong mọi lĩnh vực kinh doanh </a:t>
            </a:r>
            <a:r>
              <a:rPr lang="en-US" sz="1300">
                <a:solidFill>
                  <a:srgbClr val="0559A6"/>
                </a:solidFill>
                <a:latin typeface="Arial"/>
                <a:ea typeface="Arial"/>
                <a:cs typeface="Arial"/>
                <a:sym typeface="Arial"/>
              </a:rPr>
              <a:t>dựa trên các công nghệ kỹ thuật số </a:t>
            </a:r>
            <a:r>
              <a:rPr lang="en-US" sz="1300">
                <a:solidFill>
                  <a:schemeClr val="dk1"/>
                </a:solidFill>
                <a:latin typeface="Arial"/>
                <a:ea typeface="Arial"/>
                <a:cs typeface="Arial"/>
                <a:sym typeface="Arial"/>
              </a:rPr>
              <a:t>bao gồm IoT, Dữ liệu lớn và Trí tuệ nhân tạo.</a:t>
            </a:r>
            <a:endParaRPr sz="1300">
              <a:solidFill>
                <a:srgbClr val="1429A0"/>
              </a:solidFill>
              <a:latin typeface="Arial"/>
              <a:ea typeface="Arial"/>
              <a:cs typeface="Arial"/>
              <a:sym typeface="Arial"/>
            </a:endParaRPr>
          </a:p>
          <a:p>
            <a:pPr indent="-171450" lvl="0" marL="342900" marR="0" rtl="0" algn="l">
              <a:lnSpc>
                <a:spcPct val="90000"/>
              </a:lnSpc>
              <a:spcBef>
                <a:spcPts val="800"/>
              </a:spcBef>
              <a:spcAft>
                <a:spcPts val="0"/>
              </a:spcAft>
              <a:buNone/>
            </a:pPr>
            <a:r>
              <a:rPr lang="en-US" sz="1300">
                <a:solidFill>
                  <a:schemeClr val="dk1"/>
                </a:solidFill>
                <a:latin typeface="Arial"/>
                <a:ea typeface="Arial"/>
                <a:cs typeface="Arial"/>
                <a:sym typeface="Arial"/>
              </a:rPr>
              <a:t>→ Chuyển đổi số tạo ra các công ty số mang lại sự đổi mới và khả năng cạnh tranh trong doanh nghiệp bằng cách áp dụng các công nghệ số mới.</a:t>
            </a:r>
            <a:endParaRPr sz="1300">
              <a:solidFill>
                <a:srgbClr val="262626"/>
              </a:solidFill>
              <a:latin typeface="Arial"/>
              <a:ea typeface="Arial"/>
              <a:cs typeface="Arial"/>
              <a:sym typeface="Arial"/>
            </a:endParaRPr>
          </a:p>
          <a:p>
            <a:pPr indent="-182526" lvl="0" marL="182526" marR="0" rtl="0" algn="l">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có một cách để tạo ra </a:t>
            </a:r>
            <a:r>
              <a:rPr lang="en-US" sz="1300">
                <a:solidFill>
                  <a:srgbClr val="0559A6"/>
                </a:solidFill>
                <a:latin typeface="Arial"/>
                <a:ea typeface="Arial"/>
                <a:cs typeface="Arial"/>
                <a:sym typeface="Arial"/>
              </a:rPr>
              <a:t>giá trị khách hàng mới</a:t>
            </a:r>
            <a:r>
              <a:rPr lang="en-US" sz="1300">
                <a:solidFill>
                  <a:srgbClr val="262626"/>
                </a:solidFill>
                <a:latin typeface="Arial"/>
                <a:ea typeface="Arial"/>
                <a:cs typeface="Arial"/>
                <a:sym typeface="Arial"/>
              </a:rPr>
              <a:t>, một cách để </a:t>
            </a:r>
            <a:r>
              <a:rPr lang="en-US" sz="1300">
                <a:solidFill>
                  <a:srgbClr val="0559A6"/>
                </a:solidFill>
                <a:latin typeface="Arial"/>
                <a:ea typeface="Arial"/>
                <a:cs typeface="Arial"/>
                <a:sym typeface="Arial"/>
              </a:rPr>
              <a:t>cung cấp giá trị cho khách hàng mới </a:t>
            </a:r>
            <a:r>
              <a:rPr lang="en-US" sz="1300">
                <a:solidFill>
                  <a:srgbClr val="262626"/>
                </a:solidFill>
                <a:latin typeface="Arial"/>
                <a:ea typeface="Arial"/>
                <a:cs typeface="Arial"/>
                <a:sym typeface="Arial"/>
              </a:rPr>
              <a:t>và một cách để </a:t>
            </a:r>
            <a:r>
              <a:rPr lang="en-US" sz="1300">
                <a:solidFill>
                  <a:srgbClr val="0559A6"/>
                </a:solidFill>
                <a:latin typeface="Arial"/>
                <a:ea typeface="Arial"/>
                <a:cs typeface="Arial"/>
                <a:sym typeface="Arial"/>
              </a:rPr>
              <a:t>tạo ra lợi nhuận </a:t>
            </a:r>
            <a:r>
              <a:rPr lang="en-US" sz="1300">
                <a:solidFill>
                  <a:srgbClr val="262626"/>
                </a:solidFill>
                <a:latin typeface="Arial"/>
                <a:ea typeface="Arial"/>
                <a:cs typeface="Arial"/>
                <a:sym typeface="Arial"/>
              </a:rPr>
              <a:t>theo một cách mới.</a:t>
            </a:r>
            <a:endParaRPr sz="1300">
              <a:solidFill>
                <a:srgbClr val="262626"/>
              </a:solidFill>
              <a:latin typeface="Arial"/>
              <a:ea typeface="Arial"/>
              <a:cs typeface="Arial"/>
              <a:sym typeface="Arial"/>
            </a:endParaRPr>
          </a:p>
        </p:txBody>
      </p:sp>
      <p:sp>
        <p:nvSpPr>
          <p:cNvPr id="321" name="Google Shape;321;p10"/>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Chuyển đổi số là gì?</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grpSp>
        <p:nvGrpSpPr>
          <p:cNvPr id="2251" name="Google Shape;2251;p100"/>
          <p:cNvGrpSpPr/>
          <p:nvPr/>
        </p:nvGrpSpPr>
        <p:grpSpPr>
          <a:xfrm>
            <a:off x="720688" y="3702005"/>
            <a:ext cx="8394737" cy="2547158"/>
            <a:chOff x="560958" y="2920334"/>
            <a:chExt cx="8782049" cy="2664678"/>
          </a:xfrm>
        </p:grpSpPr>
        <p:sp>
          <p:nvSpPr>
            <p:cNvPr id="2252" name="Google Shape;2252;p100"/>
            <p:cNvSpPr/>
            <p:nvPr/>
          </p:nvSpPr>
          <p:spPr>
            <a:xfrm>
              <a:off x="560958" y="2920334"/>
              <a:ext cx="8782049" cy="26646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2253" name="Google Shape;2253;p100"/>
            <p:cNvPicPr preferRelativeResize="0"/>
            <p:nvPr/>
          </p:nvPicPr>
          <p:blipFill rotWithShape="1">
            <a:blip r:embed="rId3">
              <a:alphaModFix/>
            </a:blip>
            <a:srcRect b="0" l="0" r="2777" t="0"/>
            <a:stretch/>
          </p:blipFill>
          <p:spPr>
            <a:xfrm>
              <a:off x="3048789" y="3289726"/>
              <a:ext cx="6142082" cy="2079534"/>
            </a:xfrm>
            <a:prstGeom prst="rect">
              <a:avLst/>
            </a:prstGeom>
            <a:noFill/>
            <a:ln>
              <a:noFill/>
            </a:ln>
          </p:spPr>
        </p:pic>
        <p:pic>
          <p:nvPicPr>
            <p:cNvPr id="2254" name="Google Shape;2254;p100"/>
            <p:cNvPicPr preferRelativeResize="0"/>
            <p:nvPr/>
          </p:nvPicPr>
          <p:blipFill rotWithShape="1">
            <a:blip r:embed="rId4">
              <a:alphaModFix/>
            </a:blip>
            <a:srcRect b="25153" l="1518" r="31977" t="0"/>
            <a:stretch/>
          </p:blipFill>
          <p:spPr>
            <a:xfrm>
              <a:off x="711954" y="3034322"/>
              <a:ext cx="2120894" cy="2386962"/>
            </a:xfrm>
            <a:prstGeom prst="rect">
              <a:avLst/>
            </a:prstGeom>
            <a:noFill/>
            <a:ln>
              <a:noFill/>
            </a:ln>
          </p:spPr>
        </p:pic>
      </p:grpSp>
      <p:grpSp>
        <p:nvGrpSpPr>
          <p:cNvPr id="2255" name="Google Shape;2255;p100"/>
          <p:cNvGrpSpPr/>
          <p:nvPr/>
        </p:nvGrpSpPr>
        <p:grpSpPr>
          <a:xfrm>
            <a:off x="416128" y="444866"/>
            <a:ext cx="9051872" cy="282133"/>
            <a:chOff x="416128" y="444866"/>
            <a:chExt cx="9051872" cy="282133"/>
          </a:xfrm>
        </p:grpSpPr>
        <p:sp>
          <p:nvSpPr>
            <p:cNvPr id="2256" name="Google Shape;2256;p10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Lưu ý</a:t>
              </a:r>
              <a:endParaRPr/>
            </a:p>
          </p:txBody>
        </p:sp>
        <p:sp>
          <p:nvSpPr>
            <p:cNvPr id="2257" name="Google Shape;2257;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58" name="Google Shape;2258;p100"/>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Điện trở nhiệt (Cảm biến nhiệt độ)</a:t>
            </a:r>
            <a:endParaRPr/>
          </a:p>
        </p:txBody>
      </p:sp>
      <p:grpSp>
        <p:nvGrpSpPr>
          <p:cNvPr id="2259" name="Google Shape;2259;p100"/>
          <p:cNvGrpSpPr/>
          <p:nvPr/>
        </p:nvGrpSpPr>
        <p:grpSpPr>
          <a:xfrm>
            <a:off x="559817" y="1917713"/>
            <a:ext cx="8783192" cy="1663688"/>
            <a:chOff x="558800" y="1842596"/>
            <a:chExt cx="8785225" cy="1664072"/>
          </a:xfrm>
        </p:grpSpPr>
        <p:grpSp>
          <p:nvGrpSpPr>
            <p:cNvPr id="2260" name="Google Shape;2260;p100"/>
            <p:cNvGrpSpPr/>
            <p:nvPr/>
          </p:nvGrpSpPr>
          <p:grpSpPr>
            <a:xfrm>
              <a:off x="558800" y="1842596"/>
              <a:ext cx="8785224" cy="215444"/>
              <a:chOff x="1027113" y="2045624"/>
              <a:chExt cx="8785224" cy="215444"/>
            </a:xfrm>
          </p:grpSpPr>
          <p:sp>
            <p:nvSpPr>
              <p:cNvPr id="2261" name="Google Shape;2261;p1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62" name="Google Shape;2262;p100"/>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Cảm biến trong bộ điều khiển nhiệt để điều khiển nhiệt độ</a:t>
                </a:r>
                <a:endParaRPr/>
              </a:p>
            </p:txBody>
          </p:sp>
        </p:grpSp>
        <p:sp>
          <p:nvSpPr>
            <p:cNvPr id="2263" name="Google Shape;2263;p100"/>
            <p:cNvSpPr/>
            <p:nvPr/>
          </p:nvSpPr>
          <p:spPr>
            <a:xfrm>
              <a:off x="711200" y="2058041"/>
              <a:ext cx="8632825" cy="14486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trở nhiệt là một loại điện trở có điện trở phụ thuộc rất nhiều vào nhiệt độ, nhiều hơn so với điện trở tiêu chuẩn. Từ này là sự kết hợp của nhiệt và điện trở.</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trở nhiệt được sử dụng rộng rãi làm bộ hạn chế dòng khởi động, cảm biến nhiệt độ (hệ số nhiệt độ âm hoặc loại NTC điển hình), bộ bảo vệ quá dòng tự đặt lại và các bộ phận làm nóng tự điều chỉnh (hệ số nhiệt độ dương hoặc loại PTC điển hình). Phạm vi nhiệt độ hoạt động của nhiệt điện trở phụ thuộc vào loại đầu dò và thường nằm trong khoảng từ −100 °C (173 K) đến 300 °C (573 K).</a:t>
              </a:r>
              <a:endParaRPr sz="1300">
                <a:solidFill>
                  <a:srgbClr val="262626"/>
                </a:solidFill>
                <a:latin typeface="Arial"/>
                <a:ea typeface="Arial"/>
                <a:cs typeface="Arial"/>
                <a:sym typeface="Arial"/>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101"/>
          <p:cNvSpPr/>
          <p:nvPr/>
        </p:nvSpPr>
        <p:spPr>
          <a:xfrm>
            <a:off x="3924299" y="2225302"/>
            <a:ext cx="5525763" cy="205358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sử dụng rộng rãi trong các sản phẩm kích thước nhỏ như cân vì giá thành tương đối thấp so với nhiều cảm biến khác và có thể đo lực bằng cách đo trọng lượng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Lý thuyết của cảm biến tải trọng là một vật sẽ bị kéo căng (biến dạng) khi tác dụng lực (ứng suất) lên vật đó.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 trị điện trở sẽ thay đổi theo giá trị tăng lên này, và điện áp tỷ lệ với sự thay đổi của giá trị điện trở khiến đầu ra đo trọng lượng.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loại cảm biến tải trọng: loại dịch chuyển, loại căng, loại nén, v.v.</a:t>
            </a:r>
            <a:endParaRPr/>
          </a:p>
        </p:txBody>
      </p:sp>
      <p:grpSp>
        <p:nvGrpSpPr>
          <p:cNvPr id="2270" name="Google Shape;2270;p101"/>
          <p:cNvGrpSpPr/>
          <p:nvPr/>
        </p:nvGrpSpPr>
        <p:grpSpPr>
          <a:xfrm>
            <a:off x="416128" y="444866"/>
            <a:ext cx="9051872" cy="282133"/>
            <a:chOff x="416128" y="444866"/>
            <a:chExt cx="9051872" cy="282133"/>
          </a:xfrm>
        </p:grpSpPr>
        <p:sp>
          <p:nvSpPr>
            <p:cNvPr id="2271" name="Google Shape;2271;p10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Lưu ý</a:t>
              </a:r>
              <a:endParaRPr/>
            </a:p>
          </p:txBody>
        </p:sp>
        <p:sp>
          <p:nvSpPr>
            <p:cNvPr id="2272" name="Google Shape;2272;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73" name="Google Shape;2273;p101"/>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tải trọng </a:t>
            </a:r>
            <a:endParaRPr/>
          </a:p>
        </p:txBody>
      </p:sp>
      <p:sp>
        <p:nvSpPr>
          <p:cNvPr id="2274" name="Google Shape;2274;p101"/>
          <p:cNvSpPr/>
          <p:nvPr/>
        </p:nvSpPr>
        <p:spPr>
          <a:xfrm>
            <a:off x="558800" y="2225301"/>
            <a:ext cx="3260725" cy="38992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275" name="Google Shape;2275;p101"/>
          <p:cNvGrpSpPr/>
          <p:nvPr/>
        </p:nvGrpSpPr>
        <p:grpSpPr>
          <a:xfrm>
            <a:off x="559817" y="1917716"/>
            <a:ext cx="8845945" cy="563044"/>
            <a:chOff x="558800" y="1842597"/>
            <a:chExt cx="8847993" cy="563173"/>
          </a:xfrm>
        </p:grpSpPr>
        <p:grpSp>
          <p:nvGrpSpPr>
            <p:cNvPr id="2276" name="Google Shape;2276;p101"/>
            <p:cNvGrpSpPr/>
            <p:nvPr/>
          </p:nvGrpSpPr>
          <p:grpSpPr>
            <a:xfrm>
              <a:off x="558800" y="1842597"/>
              <a:ext cx="8785224" cy="215445"/>
              <a:chOff x="1027113" y="2045624"/>
              <a:chExt cx="8785224" cy="215445"/>
            </a:xfrm>
          </p:grpSpPr>
          <p:sp>
            <p:nvSpPr>
              <p:cNvPr id="2277" name="Google Shape;2277;p10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78" name="Google Shape;2278;p101"/>
              <p:cNvSpPr/>
              <p:nvPr/>
            </p:nvSpPr>
            <p:spPr>
              <a:xfrm>
                <a:off x="1179513" y="2045624"/>
                <a:ext cx="8632824" cy="2154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Cảm biến trong cân kỹ thuật số để đo trọng lượng</a:t>
                </a:r>
                <a:endParaRPr/>
              </a:p>
            </p:txBody>
          </p:sp>
        </p:grpSp>
        <p:sp>
          <p:nvSpPr>
            <p:cNvPr id="2279" name="Google Shape;2279;p101"/>
            <p:cNvSpPr/>
            <p:nvPr/>
          </p:nvSpPr>
          <p:spPr>
            <a:xfrm>
              <a:off x="773968" y="2060264"/>
              <a:ext cx="8632825" cy="345506"/>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grpSp>
        <p:nvGrpSpPr>
          <p:cNvPr id="2280" name="Google Shape;2280;p101"/>
          <p:cNvGrpSpPr/>
          <p:nvPr/>
        </p:nvGrpSpPr>
        <p:grpSpPr>
          <a:xfrm>
            <a:off x="644525" y="2291977"/>
            <a:ext cx="3082958" cy="3719854"/>
            <a:chOff x="6179741" y="2243917"/>
            <a:chExt cx="3160272" cy="3813140"/>
          </a:xfrm>
        </p:grpSpPr>
        <p:pic>
          <p:nvPicPr>
            <p:cNvPr descr="http://cfile1.uf.tistory.com/image/25690447587C8DB21E3431" id="2281" name="Google Shape;2281;p101"/>
            <p:cNvPicPr preferRelativeResize="0"/>
            <p:nvPr/>
          </p:nvPicPr>
          <p:blipFill rotWithShape="1">
            <a:blip r:embed="rId3">
              <a:alphaModFix/>
            </a:blip>
            <a:srcRect b="0" l="18060" r="0" t="0"/>
            <a:stretch/>
          </p:blipFill>
          <p:spPr>
            <a:xfrm>
              <a:off x="6179741" y="2243917"/>
              <a:ext cx="3158114" cy="1953865"/>
            </a:xfrm>
            <a:prstGeom prst="rect">
              <a:avLst/>
            </a:prstGeom>
            <a:noFill/>
            <a:ln>
              <a:noFill/>
            </a:ln>
          </p:spPr>
        </p:pic>
        <p:pic>
          <p:nvPicPr>
            <p:cNvPr id="2282" name="Google Shape;2282;p101"/>
            <p:cNvPicPr preferRelativeResize="0"/>
            <p:nvPr/>
          </p:nvPicPr>
          <p:blipFill rotWithShape="1">
            <a:blip r:embed="rId4">
              <a:alphaModFix/>
            </a:blip>
            <a:srcRect b="11751" l="0" r="0" t="0"/>
            <a:stretch/>
          </p:blipFill>
          <p:spPr>
            <a:xfrm>
              <a:off x="6179743" y="4197781"/>
              <a:ext cx="3160270" cy="1859276"/>
            </a:xfrm>
            <a:prstGeom prst="rect">
              <a:avLst/>
            </a:prstGeom>
            <a:noFill/>
            <a:ln>
              <a:noFill/>
            </a:ln>
          </p:spPr>
        </p:pic>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102"/>
          <p:cNvSpPr/>
          <p:nvPr/>
        </p:nvSpPr>
        <p:spPr>
          <a:xfrm>
            <a:off x="4638675" y="2196727"/>
            <a:ext cx="4811388" cy="325391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trò chơi đua xe trên điện thoại thông minh, điện thoại thông minh sẽ trở thành vô lăng và cảm biến giúp điều khiển cua xe hoặc di chuyển xe trong trò chơi → Gia tốc kế và Cảm biến con quay hồi chuyển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Bên cạnh chuyển động của trò chơi, cảm biến này còn tự động chuyển màn hình khi người dùng xoay ngang điện thoại.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 tốc kế đo gia tốc hoặc tác động của một vật chuyển động bằng trọng lực.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chỉ có thể đo được khoảng cách di chuyển của vật thể chuyển động tiến lùi hoặc sang hai bên, nên khi gia tốc trọng trường và hướng chuyển động trùng nhau sẽ gây ra hạn chế, không thể đo được giá trị của chuyển động theo chiều dọc (có thể bổ sung bằng cảm biến con quay hồi chuyển).</a:t>
            </a:r>
            <a:endParaRPr/>
          </a:p>
        </p:txBody>
      </p:sp>
      <p:grpSp>
        <p:nvGrpSpPr>
          <p:cNvPr id="2289" name="Google Shape;2289;p102"/>
          <p:cNvGrpSpPr/>
          <p:nvPr/>
        </p:nvGrpSpPr>
        <p:grpSpPr>
          <a:xfrm>
            <a:off x="416128" y="444866"/>
            <a:ext cx="9051872" cy="282133"/>
            <a:chOff x="416128" y="444866"/>
            <a:chExt cx="9051872" cy="282133"/>
          </a:xfrm>
        </p:grpSpPr>
        <p:sp>
          <p:nvSpPr>
            <p:cNvPr id="2290" name="Google Shape;2290;p10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Lưu ý</a:t>
              </a:r>
              <a:endParaRPr/>
            </a:p>
          </p:txBody>
        </p:sp>
        <p:sp>
          <p:nvSpPr>
            <p:cNvPr id="2291" name="Google Shape;2291;p1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92" name="Google Shape;2292;p102"/>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gia tốc </a:t>
            </a:r>
            <a:endParaRPr/>
          </a:p>
        </p:txBody>
      </p:sp>
      <p:sp>
        <p:nvSpPr>
          <p:cNvPr id="2293" name="Google Shape;2293;p102"/>
          <p:cNvSpPr/>
          <p:nvPr/>
        </p:nvSpPr>
        <p:spPr>
          <a:xfrm>
            <a:off x="558800" y="2225301"/>
            <a:ext cx="3975100" cy="275627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294" name="Google Shape;2294;p102"/>
          <p:cNvGrpSpPr/>
          <p:nvPr/>
        </p:nvGrpSpPr>
        <p:grpSpPr>
          <a:xfrm>
            <a:off x="559817" y="1917716"/>
            <a:ext cx="8845945" cy="563044"/>
            <a:chOff x="558800" y="1842597"/>
            <a:chExt cx="8847993" cy="563173"/>
          </a:xfrm>
        </p:grpSpPr>
        <p:grpSp>
          <p:nvGrpSpPr>
            <p:cNvPr id="2295" name="Google Shape;2295;p102"/>
            <p:cNvGrpSpPr/>
            <p:nvPr/>
          </p:nvGrpSpPr>
          <p:grpSpPr>
            <a:xfrm>
              <a:off x="558800" y="1842597"/>
              <a:ext cx="8785224" cy="215445"/>
              <a:chOff x="1027113" y="2045624"/>
              <a:chExt cx="8785224" cy="215445"/>
            </a:xfrm>
          </p:grpSpPr>
          <p:sp>
            <p:nvSpPr>
              <p:cNvPr id="2296" name="Google Shape;2296;p10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97" name="Google Shape;2297;p102"/>
              <p:cNvSpPr/>
              <p:nvPr/>
            </p:nvSpPr>
            <p:spPr>
              <a:xfrm>
                <a:off x="1179513" y="2045624"/>
                <a:ext cx="8632824" cy="2154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Cảm biến trong điện thoại thông minh giúp trò chơi thực tế hơn</a:t>
                </a:r>
                <a:endParaRPr/>
              </a:p>
            </p:txBody>
          </p:sp>
        </p:grpSp>
        <p:sp>
          <p:nvSpPr>
            <p:cNvPr id="2298" name="Google Shape;2298;p102"/>
            <p:cNvSpPr/>
            <p:nvPr/>
          </p:nvSpPr>
          <p:spPr>
            <a:xfrm>
              <a:off x="773968" y="2060264"/>
              <a:ext cx="8632825" cy="345506"/>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pic>
        <p:nvPicPr>
          <p:cNvPr descr="텍스트, 사람, 손이(가) 표시된 사진&#10;&#10;자동 생성된 설명" id="2299" name="Google Shape;2299;p102"/>
          <p:cNvPicPr preferRelativeResize="0"/>
          <p:nvPr/>
        </p:nvPicPr>
        <p:blipFill rotWithShape="1">
          <a:blip r:embed="rId3">
            <a:alphaModFix/>
          </a:blip>
          <a:srcRect b="0" l="0" r="7654" t="0"/>
          <a:stretch/>
        </p:blipFill>
        <p:spPr>
          <a:xfrm>
            <a:off x="646113" y="2328862"/>
            <a:ext cx="3792538" cy="255022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103"/>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con quay hồi chuyển</a:t>
            </a:r>
            <a:endParaRPr/>
          </a:p>
        </p:txBody>
      </p:sp>
      <p:grpSp>
        <p:nvGrpSpPr>
          <p:cNvPr id="2306" name="Google Shape;2306;p103"/>
          <p:cNvGrpSpPr/>
          <p:nvPr/>
        </p:nvGrpSpPr>
        <p:grpSpPr>
          <a:xfrm>
            <a:off x="416128" y="444866"/>
            <a:ext cx="9051872" cy="282133"/>
            <a:chOff x="416128" y="444866"/>
            <a:chExt cx="9051872" cy="282133"/>
          </a:xfrm>
        </p:grpSpPr>
        <p:sp>
          <p:nvSpPr>
            <p:cNvPr id="2307" name="Google Shape;2307;p10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Lưu ý</a:t>
              </a:r>
              <a:endParaRPr/>
            </a:p>
          </p:txBody>
        </p:sp>
        <p:sp>
          <p:nvSpPr>
            <p:cNvPr id="2308" name="Google Shape;2308;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2309" name="Google Shape;2309;p103"/>
          <p:cNvGrpSpPr/>
          <p:nvPr/>
        </p:nvGrpSpPr>
        <p:grpSpPr>
          <a:xfrm>
            <a:off x="558800" y="2266951"/>
            <a:ext cx="3312492" cy="3826346"/>
            <a:chOff x="558800" y="2266951"/>
            <a:chExt cx="3312492" cy="3826346"/>
          </a:xfrm>
        </p:grpSpPr>
        <p:sp>
          <p:nvSpPr>
            <p:cNvPr id="2310" name="Google Shape;2310;p103"/>
            <p:cNvSpPr/>
            <p:nvPr/>
          </p:nvSpPr>
          <p:spPr>
            <a:xfrm>
              <a:off x="558800" y="2266951"/>
              <a:ext cx="3312492" cy="382634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2311" name="Google Shape;2311;p103"/>
            <p:cNvPicPr preferRelativeResize="0"/>
            <p:nvPr/>
          </p:nvPicPr>
          <p:blipFill rotWithShape="1">
            <a:blip r:embed="rId3">
              <a:alphaModFix/>
            </a:blip>
            <a:srcRect b="6865" l="7522" r="52163" t="2522"/>
            <a:stretch/>
          </p:blipFill>
          <p:spPr>
            <a:xfrm>
              <a:off x="909193" y="2335096"/>
              <a:ext cx="2748407" cy="1820770"/>
            </a:xfrm>
            <a:prstGeom prst="rect">
              <a:avLst/>
            </a:prstGeom>
            <a:noFill/>
            <a:ln>
              <a:noFill/>
            </a:ln>
          </p:spPr>
        </p:pic>
        <p:pic>
          <p:nvPicPr>
            <p:cNvPr id="2312" name="Google Shape;2312;p103"/>
            <p:cNvPicPr preferRelativeResize="0"/>
            <p:nvPr/>
          </p:nvPicPr>
          <p:blipFill rotWithShape="1">
            <a:blip r:embed="rId4">
              <a:alphaModFix/>
            </a:blip>
            <a:srcRect b="6866" l="58242" r="6841" t="2973"/>
            <a:stretch/>
          </p:blipFill>
          <p:spPr>
            <a:xfrm>
              <a:off x="990600" y="4000500"/>
              <a:ext cx="2655122" cy="2020802"/>
            </a:xfrm>
            <a:prstGeom prst="rect">
              <a:avLst/>
            </a:prstGeom>
            <a:noFill/>
            <a:ln>
              <a:noFill/>
            </a:ln>
          </p:spPr>
        </p:pic>
      </p:grpSp>
      <p:sp>
        <p:nvSpPr>
          <p:cNvPr id="2313" name="Google Shape;2313;p103"/>
          <p:cNvSpPr/>
          <p:nvPr/>
        </p:nvSpPr>
        <p:spPr>
          <a:xfrm>
            <a:off x="4000500" y="2225302"/>
            <a:ext cx="5449563" cy="175094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có thể đo được khoảng cách chuyển động tiến lùi, hoặc sang trái phải.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khi gia tốc trọng trường và hướng chuyển động trùng nhau thì không thể đo được giá trị của chuyển động theo chiều dọc.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tính giá trị quay bằng cách đo vận tốc góc (tốc độ quay của vật thể), vì vậy khi kết hợp với cảm biến gia tốc có thể xác định được cả sự thay đổi về vị trí và quãng đường di chuyển.</a:t>
            </a:r>
            <a:endParaRPr/>
          </a:p>
        </p:txBody>
      </p:sp>
      <p:grpSp>
        <p:nvGrpSpPr>
          <p:cNvPr id="2314" name="Google Shape;2314;p103"/>
          <p:cNvGrpSpPr/>
          <p:nvPr/>
        </p:nvGrpSpPr>
        <p:grpSpPr>
          <a:xfrm>
            <a:off x="559817" y="1917716"/>
            <a:ext cx="8845945" cy="563044"/>
            <a:chOff x="558800" y="1842597"/>
            <a:chExt cx="8847993" cy="563173"/>
          </a:xfrm>
        </p:grpSpPr>
        <p:grpSp>
          <p:nvGrpSpPr>
            <p:cNvPr id="2315" name="Google Shape;2315;p103"/>
            <p:cNvGrpSpPr/>
            <p:nvPr/>
          </p:nvGrpSpPr>
          <p:grpSpPr>
            <a:xfrm>
              <a:off x="558800" y="1842597"/>
              <a:ext cx="8785224" cy="215445"/>
              <a:chOff x="1027113" y="2045624"/>
              <a:chExt cx="8785224" cy="215445"/>
            </a:xfrm>
          </p:grpSpPr>
          <p:sp>
            <p:nvSpPr>
              <p:cNvPr id="2316" name="Google Shape;2316;p10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317" name="Google Shape;2317;p103"/>
              <p:cNvSpPr/>
              <p:nvPr/>
            </p:nvSpPr>
            <p:spPr>
              <a:xfrm>
                <a:off x="1179513" y="2045624"/>
                <a:ext cx="8632824" cy="2154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Cảm biến trong điện thoại thông minh giúp trò chơi thực tế hơn</a:t>
                </a:r>
                <a:endParaRPr/>
              </a:p>
            </p:txBody>
          </p:sp>
        </p:grpSp>
        <p:sp>
          <p:nvSpPr>
            <p:cNvPr id="2318" name="Google Shape;2318;p103"/>
            <p:cNvSpPr/>
            <p:nvPr/>
          </p:nvSpPr>
          <p:spPr>
            <a:xfrm>
              <a:off x="773968" y="2060264"/>
              <a:ext cx="8632825" cy="345506"/>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10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Các thành phần của IoT</a:t>
            </a:r>
            <a:endParaRPr/>
          </a:p>
        </p:txBody>
      </p:sp>
      <p:sp>
        <p:nvSpPr>
          <p:cNvPr id="2325" name="Google Shape;2325;p10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3. </a:t>
            </a:r>
            <a:endParaRPr b="1" sz="5400">
              <a:solidFill>
                <a:srgbClr val="7F7F7F"/>
              </a:solidFill>
              <a:latin typeface="Arial"/>
              <a:ea typeface="Arial"/>
              <a:cs typeface="Arial"/>
              <a:sym typeface="Arial"/>
            </a:endParaRPr>
          </a:p>
        </p:txBody>
      </p:sp>
      <p:grpSp>
        <p:nvGrpSpPr>
          <p:cNvPr id="2326" name="Google Shape;2326;p104"/>
          <p:cNvGrpSpPr/>
          <p:nvPr/>
        </p:nvGrpSpPr>
        <p:grpSpPr>
          <a:xfrm>
            <a:off x="1051644" y="4065237"/>
            <a:ext cx="5702300" cy="278172"/>
            <a:chOff x="1051644" y="4065237"/>
            <a:chExt cx="5702300" cy="278172"/>
          </a:xfrm>
        </p:grpSpPr>
        <p:sp>
          <p:nvSpPr>
            <p:cNvPr id="2327" name="Google Shape;2327;p104"/>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Môi trường IoT</a:t>
              </a:r>
              <a:endParaRPr/>
            </a:p>
          </p:txBody>
        </p:sp>
        <p:sp>
          <p:nvSpPr>
            <p:cNvPr id="2328" name="Google Shape;2328;p104"/>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329" name="Google Shape;2329;p104"/>
          <p:cNvGrpSpPr/>
          <p:nvPr/>
        </p:nvGrpSpPr>
        <p:grpSpPr>
          <a:xfrm>
            <a:off x="1051644" y="4495071"/>
            <a:ext cx="5702300" cy="278172"/>
            <a:chOff x="1051644" y="4495071"/>
            <a:chExt cx="5702300" cy="278172"/>
          </a:xfrm>
        </p:grpSpPr>
        <p:sp>
          <p:nvSpPr>
            <p:cNvPr id="2330" name="Google Shape;2330;p104"/>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Cảm biến và Bộ truyền động</a:t>
              </a:r>
              <a:endParaRPr sz="1800">
                <a:solidFill>
                  <a:srgbClr val="A5A5A5"/>
                </a:solidFill>
                <a:latin typeface="Arial"/>
                <a:ea typeface="Arial"/>
                <a:cs typeface="Arial"/>
                <a:sym typeface="Arial"/>
              </a:endParaRPr>
            </a:p>
          </p:txBody>
        </p:sp>
        <p:sp>
          <p:nvSpPr>
            <p:cNvPr id="2331" name="Google Shape;2331;p104"/>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332" name="Google Shape;2332;p104"/>
          <p:cNvGrpSpPr/>
          <p:nvPr/>
        </p:nvGrpSpPr>
        <p:grpSpPr>
          <a:xfrm>
            <a:off x="1051644" y="4924905"/>
            <a:ext cx="5519420" cy="276999"/>
            <a:chOff x="571500" y="5165783"/>
            <a:chExt cx="5519420" cy="276999"/>
          </a:xfrm>
        </p:grpSpPr>
        <p:sp>
          <p:nvSpPr>
            <p:cNvPr id="2333" name="Google Shape;2333;p104"/>
            <p:cNvSpPr/>
            <p:nvPr/>
          </p:nvSpPr>
          <p:spPr>
            <a:xfrm>
              <a:off x="571500" y="5165783"/>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   3.3. Điện toán đám mây</a:t>
              </a:r>
              <a:endParaRPr sz="1800">
                <a:solidFill>
                  <a:srgbClr val="3F3F3F"/>
                </a:solidFill>
                <a:latin typeface="Arial"/>
                <a:ea typeface="Arial"/>
                <a:cs typeface="Arial"/>
                <a:sym typeface="Arial"/>
              </a:endParaRPr>
            </a:p>
          </p:txBody>
        </p:sp>
        <p:sp>
          <p:nvSpPr>
            <p:cNvPr id="2334" name="Google Shape;2334;p104"/>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grpSp>
        <p:nvGrpSpPr>
          <p:cNvPr id="2340" name="Google Shape;2340;p105"/>
          <p:cNvGrpSpPr/>
          <p:nvPr/>
        </p:nvGrpSpPr>
        <p:grpSpPr>
          <a:xfrm>
            <a:off x="416128" y="444866"/>
            <a:ext cx="9051872" cy="282133"/>
            <a:chOff x="416128" y="444866"/>
            <a:chExt cx="9051872" cy="282133"/>
          </a:xfrm>
        </p:grpSpPr>
        <p:sp>
          <p:nvSpPr>
            <p:cNvPr id="2341" name="Google Shape;2341;p10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Điện toán đám mây</a:t>
              </a:r>
              <a:endParaRPr b="1" sz="1800">
                <a:solidFill>
                  <a:schemeClr val="lt1"/>
                </a:solidFill>
                <a:latin typeface="Arial"/>
                <a:ea typeface="Arial"/>
                <a:cs typeface="Arial"/>
                <a:sym typeface="Arial"/>
              </a:endParaRPr>
            </a:p>
          </p:txBody>
        </p:sp>
        <p:sp>
          <p:nvSpPr>
            <p:cNvPr id="2342" name="Google Shape;2342;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343" name="Google Shape;2343;p105"/>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nghĩa Dịch vụ đám mây</a:t>
            </a:r>
            <a:endParaRPr/>
          </a:p>
        </p:txBody>
      </p:sp>
      <p:grpSp>
        <p:nvGrpSpPr>
          <p:cNvPr id="2344" name="Google Shape;2344;p105"/>
          <p:cNvGrpSpPr/>
          <p:nvPr/>
        </p:nvGrpSpPr>
        <p:grpSpPr>
          <a:xfrm>
            <a:off x="559817" y="1889143"/>
            <a:ext cx="8783191" cy="430886"/>
            <a:chOff x="1027113" y="2045624"/>
            <a:chExt cx="8785224" cy="430985"/>
          </a:xfrm>
        </p:grpSpPr>
        <p:sp>
          <p:nvSpPr>
            <p:cNvPr id="2345" name="Google Shape;2345;p1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346" name="Google Shape;2346;p105"/>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Dịch vụ đám mây cung cấp tài nguyên mạng, phần mềm và hạ tầng thông tin dưới dạng dịch vụ theo yêu cầu qua Internet.</a:t>
              </a:r>
              <a:endParaRPr sz="1400">
                <a:solidFill>
                  <a:srgbClr val="262626"/>
                </a:solidFill>
                <a:latin typeface="Arial"/>
                <a:ea typeface="Arial"/>
                <a:cs typeface="Arial"/>
                <a:sym typeface="Arial"/>
              </a:endParaRPr>
            </a:p>
          </p:txBody>
        </p:sp>
      </p:grpSp>
      <p:grpSp>
        <p:nvGrpSpPr>
          <p:cNvPr id="2347" name="Google Shape;2347;p105"/>
          <p:cNvGrpSpPr/>
          <p:nvPr/>
        </p:nvGrpSpPr>
        <p:grpSpPr>
          <a:xfrm>
            <a:off x="559817" y="2413016"/>
            <a:ext cx="8783191" cy="646331"/>
            <a:chOff x="1027113" y="2045624"/>
            <a:chExt cx="8785224" cy="646480"/>
          </a:xfrm>
        </p:grpSpPr>
        <p:sp>
          <p:nvSpPr>
            <p:cNvPr id="2348" name="Google Shape;2348;p1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349" name="Google Shape;2349;p105"/>
            <p:cNvSpPr/>
            <p:nvPr/>
          </p:nvSpPr>
          <p:spPr>
            <a:xfrm>
              <a:off x="1179513" y="2045624"/>
              <a:ext cx="8632824" cy="64648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thiết bị di động như điện thoại thông minh ngày càng phổ biến, do đó, dịch vụ đám mây gần đây đã được xem xét và đưa vào sử dụng tại nhiều nơi nhằm duy trì tốc độ tăng trưởng lưu lượng và tính bền vững của dịch vụ trong môi trường dịch vụ theo thời gian thực.</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grpSp>
        <p:nvGrpSpPr>
          <p:cNvPr id="2355" name="Google Shape;2355;p106"/>
          <p:cNvGrpSpPr/>
          <p:nvPr/>
        </p:nvGrpSpPr>
        <p:grpSpPr>
          <a:xfrm>
            <a:off x="416128" y="444866"/>
            <a:ext cx="9051872" cy="282133"/>
            <a:chOff x="416128" y="444866"/>
            <a:chExt cx="9051872" cy="282133"/>
          </a:xfrm>
        </p:grpSpPr>
        <p:sp>
          <p:nvSpPr>
            <p:cNvPr id="2356" name="Google Shape;2356;p10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Điện toán đám mây</a:t>
              </a:r>
              <a:endParaRPr b="1" sz="1800">
                <a:solidFill>
                  <a:schemeClr val="lt1"/>
                </a:solidFill>
                <a:latin typeface="Arial"/>
                <a:ea typeface="Arial"/>
                <a:cs typeface="Arial"/>
                <a:sym typeface="Arial"/>
              </a:endParaRPr>
            </a:p>
          </p:txBody>
        </p:sp>
        <p:sp>
          <p:nvSpPr>
            <p:cNvPr id="2357" name="Google Shape;2357;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358" name="Google Shape;2358;p106"/>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nghĩa Điện toán đám mây</a:t>
            </a:r>
            <a:endParaRPr/>
          </a:p>
        </p:txBody>
      </p:sp>
      <p:grpSp>
        <p:nvGrpSpPr>
          <p:cNvPr id="2359" name="Google Shape;2359;p106"/>
          <p:cNvGrpSpPr/>
          <p:nvPr/>
        </p:nvGrpSpPr>
        <p:grpSpPr>
          <a:xfrm>
            <a:off x="559817" y="1889141"/>
            <a:ext cx="8845945" cy="563044"/>
            <a:chOff x="558800" y="1842597"/>
            <a:chExt cx="8847993" cy="563173"/>
          </a:xfrm>
        </p:grpSpPr>
        <p:grpSp>
          <p:nvGrpSpPr>
            <p:cNvPr id="2360" name="Google Shape;2360;p106"/>
            <p:cNvGrpSpPr/>
            <p:nvPr/>
          </p:nvGrpSpPr>
          <p:grpSpPr>
            <a:xfrm>
              <a:off x="558800" y="1842597"/>
              <a:ext cx="8785224" cy="430985"/>
              <a:chOff x="1027113" y="2045624"/>
              <a:chExt cx="8785224" cy="430985"/>
            </a:xfrm>
          </p:grpSpPr>
          <p:sp>
            <p:nvSpPr>
              <p:cNvPr id="2361" name="Google Shape;2361;p10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362" name="Google Shape;2362;p106"/>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Thuật ngữ điện toán đám mây có nghĩa là các tác vụ nặng và phức tạp không còn được xử lý trên thiết bị vật lý (PC), mà được đưa lên đám mây (máy chủ trung tâm) và sử dụng </a:t>
                </a:r>
                <a:r>
                  <a:rPr lang="en-US" sz="1400">
                    <a:solidFill>
                      <a:srgbClr val="FF0000"/>
                    </a:solidFill>
                    <a:latin typeface="Arial"/>
                    <a:ea typeface="Arial"/>
                    <a:cs typeface="Arial"/>
                    <a:sym typeface="Arial"/>
                  </a:rPr>
                  <a:t>bất cứ khi nào cần thiết.</a:t>
                </a:r>
                <a:endParaRPr/>
              </a:p>
            </p:txBody>
          </p:sp>
        </p:grpSp>
        <p:sp>
          <p:nvSpPr>
            <p:cNvPr id="2363" name="Google Shape;2363;p106"/>
            <p:cNvSpPr/>
            <p:nvPr/>
          </p:nvSpPr>
          <p:spPr>
            <a:xfrm>
              <a:off x="773968" y="2060264"/>
              <a:ext cx="8632825" cy="345506"/>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pic>
        <p:nvPicPr>
          <p:cNvPr id="2364" name="Google Shape;2364;p106"/>
          <p:cNvPicPr preferRelativeResize="0"/>
          <p:nvPr/>
        </p:nvPicPr>
        <p:blipFill rotWithShape="1">
          <a:blip r:embed="rId3">
            <a:alphaModFix/>
          </a:blip>
          <a:srcRect b="0" l="0" r="0" t="0"/>
          <a:stretch/>
        </p:blipFill>
        <p:spPr>
          <a:xfrm>
            <a:off x="614968" y="2579666"/>
            <a:ext cx="8572287" cy="318295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pSp>
        <p:nvGrpSpPr>
          <p:cNvPr id="2370" name="Google Shape;2370;p107"/>
          <p:cNvGrpSpPr/>
          <p:nvPr/>
        </p:nvGrpSpPr>
        <p:grpSpPr>
          <a:xfrm>
            <a:off x="951240" y="3790950"/>
            <a:ext cx="7809844" cy="2238094"/>
            <a:chOff x="1431465" y="3994035"/>
            <a:chExt cx="7198936" cy="2063024"/>
          </a:xfrm>
        </p:grpSpPr>
        <p:grpSp>
          <p:nvGrpSpPr>
            <p:cNvPr id="2371" name="Google Shape;2371;p107"/>
            <p:cNvGrpSpPr/>
            <p:nvPr/>
          </p:nvGrpSpPr>
          <p:grpSpPr>
            <a:xfrm>
              <a:off x="6757751" y="3994035"/>
              <a:ext cx="1872650" cy="2052523"/>
              <a:chOff x="1431925" y="4004720"/>
              <a:chExt cx="1873250" cy="2053181"/>
            </a:xfrm>
          </p:grpSpPr>
          <p:sp>
            <p:nvSpPr>
              <p:cNvPr id="2372" name="Google Shape;2372;p107"/>
              <p:cNvSpPr/>
              <p:nvPr/>
            </p:nvSpPr>
            <p:spPr>
              <a:xfrm>
                <a:off x="1431925" y="4004721"/>
                <a:ext cx="1873250" cy="2053180"/>
              </a:xfrm>
              <a:prstGeom prst="rect">
                <a:avLst/>
              </a:prstGeom>
              <a:solidFill>
                <a:schemeClr val="lt1"/>
              </a:solidFill>
              <a:ln cap="flat" cmpd="sng" w="9525">
                <a:solidFill>
                  <a:srgbClr val="0077C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373" name="Google Shape;2373;p107"/>
              <p:cNvSpPr/>
              <p:nvPr/>
            </p:nvSpPr>
            <p:spPr>
              <a:xfrm>
                <a:off x="1431925" y="4004720"/>
                <a:ext cx="1873250" cy="430834"/>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Môi trường điện toán</a:t>
                </a:r>
                <a:endParaRPr/>
              </a:p>
              <a:p>
                <a:pPr indent="0" lvl="0" marL="0" marR="0" rtl="0" algn="ctr">
                  <a:spcBef>
                    <a:spcPts val="0"/>
                  </a:spcBef>
                  <a:spcAft>
                    <a:spcPts val="0"/>
                  </a:spcAft>
                  <a:buNone/>
                </a:pPr>
                <a:r>
                  <a:rPr lang="en-US" sz="1200">
                    <a:solidFill>
                      <a:srgbClr val="FFFFFF"/>
                    </a:solidFill>
                    <a:latin typeface="Arial"/>
                    <a:ea typeface="Arial"/>
                    <a:cs typeface="Arial"/>
                    <a:sym typeface="Arial"/>
                  </a:rPr>
                  <a:t>đám mây</a:t>
                </a:r>
                <a:endParaRPr/>
              </a:p>
            </p:txBody>
          </p:sp>
        </p:grpSp>
        <p:grpSp>
          <p:nvGrpSpPr>
            <p:cNvPr id="2374" name="Google Shape;2374;p107"/>
            <p:cNvGrpSpPr/>
            <p:nvPr/>
          </p:nvGrpSpPr>
          <p:grpSpPr>
            <a:xfrm>
              <a:off x="5962313" y="4654157"/>
              <a:ext cx="918887" cy="956371"/>
              <a:chOff x="3305179" y="4654550"/>
              <a:chExt cx="619008" cy="956678"/>
            </a:xfrm>
          </p:grpSpPr>
          <p:sp>
            <p:nvSpPr>
              <p:cNvPr id="2375" name="Google Shape;2375;p107"/>
              <p:cNvSpPr/>
              <p:nvPr/>
            </p:nvSpPr>
            <p:spPr>
              <a:xfrm rot="-5400000">
                <a:off x="3136344" y="4823385"/>
                <a:ext cx="956678" cy="619008"/>
              </a:xfrm>
              <a:prstGeom prst="downArrow">
                <a:avLst>
                  <a:gd fmla="val 70056" name="adj1"/>
                  <a:gd fmla="val 34016" name="adj2"/>
                </a:avLst>
              </a:prstGeom>
              <a:gradFill>
                <a:gsLst>
                  <a:gs pos="0">
                    <a:srgbClr val="0033CC"/>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376" name="Google Shape;2376;p107"/>
              <p:cNvSpPr txBox="1"/>
              <p:nvPr/>
            </p:nvSpPr>
            <p:spPr>
              <a:xfrm>
                <a:off x="3322256" y="4962613"/>
                <a:ext cx="551254" cy="34055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Mạng hiệu năng cao</a:t>
                </a:r>
                <a:endParaRPr/>
              </a:p>
            </p:txBody>
          </p:sp>
        </p:grpSp>
        <p:grpSp>
          <p:nvGrpSpPr>
            <p:cNvPr id="2377" name="Google Shape;2377;p107"/>
            <p:cNvGrpSpPr/>
            <p:nvPr/>
          </p:nvGrpSpPr>
          <p:grpSpPr>
            <a:xfrm>
              <a:off x="4096175" y="4004536"/>
              <a:ext cx="1872650" cy="2052523"/>
              <a:chOff x="1431925" y="4004720"/>
              <a:chExt cx="1873250" cy="2053181"/>
            </a:xfrm>
          </p:grpSpPr>
          <p:sp>
            <p:nvSpPr>
              <p:cNvPr id="2378" name="Google Shape;2378;p107"/>
              <p:cNvSpPr/>
              <p:nvPr/>
            </p:nvSpPr>
            <p:spPr>
              <a:xfrm>
                <a:off x="1431925" y="4004721"/>
                <a:ext cx="1873250" cy="2053180"/>
              </a:xfrm>
              <a:prstGeom prst="rect">
                <a:avLst/>
              </a:prstGeom>
              <a:solidFill>
                <a:schemeClr val="lt1"/>
              </a:solidFill>
              <a:ln cap="flat" cmpd="sng" w="9525">
                <a:solidFill>
                  <a:srgbClr val="0077C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379" name="Google Shape;2379;p107"/>
              <p:cNvSpPr/>
              <p:nvPr/>
            </p:nvSpPr>
            <p:spPr>
              <a:xfrm>
                <a:off x="1431925" y="4004720"/>
                <a:ext cx="1873250" cy="430834"/>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Môi trường máy chủ và máy khách</a:t>
                </a:r>
                <a:endParaRPr/>
              </a:p>
            </p:txBody>
          </p:sp>
        </p:grpSp>
        <p:grpSp>
          <p:nvGrpSpPr>
            <p:cNvPr id="2380" name="Google Shape;2380;p107"/>
            <p:cNvGrpSpPr/>
            <p:nvPr/>
          </p:nvGrpSpPr>
          <p:grpSpPr>
            <a:xfrm>
              <a:off x="4125505" y="4627606"/>
              <a:ext cx="1803494" cy="1209957"/>
              <a:chOff x="4126828" y="4549104"/>
              <a:chExt cx="1804072" cy="1210345"/>
            </a:xfrm>
          </p:grpSpPr>
          <p:sp>
            <p:nvSpPr>
              <p:cNvPr id="2381" name="Google Shape;2381;p107"/>
              <p:cNvSpPr/>
              <p:nvPr/>
            </p:nvSpPr>
            <p:spPr>
              <a:xfrm>
                <a:off x="4510393" y="4618895"/>
                <a:ext cx="242878" cy="13217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descr="EMB00000e90749c" id="2382" name="Google Shape;2382;p107"/>
              <p:cNvPicPr preferRelativeResize="0"/>
              <p:nvPr/>
            </p:nvPicPr>
            <p:blipFill rotWithShape="1">
              <a:blip r:embed="rId3">
                <a:alphaModFix/>
              </a:blip>
              <a:srcRect b="15827" l="32076" r="43580" t="29800"/>
              <a:stretch/>
            </p:blipFill>
            <p:spPr>
              <a:xfrm>
                <a:off x="4157644" y="4618894"/>
                <a:ext cx="1739901" cy="1140555"/>
              </a:xfrm>
              <a:prstGeom prst="rect">
                <a:avLst/>
              </a:prstGeom>
              <a:noFill/>
              <a:ln>
                <a:noFill/>
              </a:ln>
            </p:spPr>
          </p:pic>
          <p:sp>
            <p:nvSpPr>
              <p:cNvPr id="2383" name="Google Shape;2383;p107"/>
              <p:cNvSpPr/>
              <p:nvPr/>
            </p:nvSpPr>
            <p:spPr>
              <a:xfrm>
                <a:off x="5695950" y="4825112"/>
                <a:ext cx="234950" cy="4834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384" name="Google Shape;2384;p107"/>
              <p:cNvSpPr/>
              <p:nvPr/>
            </p:nvSpPr>
            <p:spPr>
              <a:xfrm>
                <a:off x="4729163" y="4549104"/>
                <a:ext cx="291305" cy="1205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385" name="Google Shape;2385;p107"/>
              <p:cNvSpPr/>
              <p:nvPr/>
            </p:nvSpPr>
            <p:spPr>
              <a:xfrm>
                <a:off x="4126828" y="4839127"/>
                <a:ext cx="291305" cy="4661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2386" name="Google Shape;2386;p107"/>
            <p:cNvGrpSpPr/>
            <p:nvPr/>
          </p:nvGrpSpPr>
          <p:grpSpPr>
            <a:xfrm>
              <a:off x="3297793" y="4654157"/>
              <a:ext cx="918887" cy="956371"/>
              <a:chOff x="3305179" y="4654550"/>
              <a:chExt cx="619008" cy="956678"/>
            </a:xfrm>
          </p:grpSpPr>
          <p:sp>
            <p:nvSpPr>
              <p:cNvPr id="2387" name="Google Shape;2387;p107"/>
              <p:cNvSpPr/>
              <p:nvPr/>
            </p:nvSpPr>
            <p:spPr>
              <a:xfrm rot="-5400000">
                <a:off x="3136344" y="4823385"/>
                <a:ext cx="956678" cy="619008"/>
              </a:xfrm>
              <a:prstGeom prst="downArrow">
                <a:avLst>
                  <a:gd fmla="val 70056" name="adj1"/>
                  <a:gd fmla="val 34016" name="adj2"/>
                </a:avLst>
              </a:prstGeom>
              <a:gradFill>
                <a:gsLst>
                  <a:gs pos="0">
                    <a:srgbClr val="0033CC"/>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388" name="Google Shape;2388;p107"/>
              <p:cNvSpPr txBox="1"/>
              <p:nvPr/>
            </p:nvSpPr>
            <p:spPr>
              <a:xfrm>
                <a:off x="3322256" y="5047751"/>
                <a:ext cx="551254" cy="17027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Internet</a:t>
                </a:r>
                <a:endParaRPr sz="1000">
                  <a:solidFill>
                    <a:srgbClr val="FFFFFF"/>
                  </a:solidFill>
                  <a:latin typeface="Arial"/>
                  <a:ea typeface="Arial"/>
                  <a:cs typeface="Arial"/>
                  <a:sym typeface="Arial"/>
                </a:endParaRPr>
              </a:p>
            </p:txBody>
          </p:sp>
        </p:grpSp>
        <p:grpSp>
          <p:nvGrpSpPr>
            <p:cNvPr id="2389" name="Google Shape;2389;p107"/>
            <p:cNvGrpSpPr/>
            <p:nvPr/>
          </p:nvGrpSpPr>
          <p:grpSpPr>
            <a:xfrm>
              <a:off x="1431465" y="4004536"/>
              <a:ext cx="1872650" cy="2052523"/>
              <a:chOff x="1431925" y="4004720"/>
              <a:chExt cx="1873250" cy="2053181"/>
            </a:xfrm>
          </p:grpSpPr>
          <p:grpSp>
            <p:nvGrpSpPr>
              <p:cNvPr id="2390" name="Google Shape;2390;p107"/>
              <p:cNvGrpSpPr/>
              <p:nvPr/>
            </p:nvGrpSpPr>
            <p:grpSpPr>
              <a:xfrm>
                <a:off x="1431925" y="4004720"/>
                <a:ext cx="1873250" cy="2053181"/>
                <a:chOff x="1431925" y="4004720"/>
                <a:chExt cx="1873250" cy="2053181"/>
              </a:xfrm>
            </p:grpSpPr>
            <p:sp>
              <p:nvSpPr>
                <p:cNvPr id="2391" name="Google Shape;2391;p107"/>
                <p:cNvSpPr/>
                <p:nvPr/>
              </p:nvSpPr>
              <p:spPr>
                <a:xfrm>
                  <a:off x="1431925" y="4004721"/>
                  <a:ext cx="1873250" cy="2053180"/>
                </a:xfrm>
                <a:prstGeom prst="rect">
                  <a:avLst/>
                </a:prstGeom>
                <a:solidFill>
                  <a:schemeClr val="lt1"/>
                </a:solidFill>
                <a:ln cap="flat" cmpd="sng" w="9525">
                  <a:solidFill>
                    <a:srgbClr val="0077C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392" name="Google Shape;2392;p107"/>
                <p:cNvSpPr/>
                <p:nvPr/>
              </p:nvSpPr>
              <p:spPr>
                <a:xfrm>
                  <a:off x="1431925" y="4004720"/>
                  <a:ext cx="1873250" cy="430834"/>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Môi trường điện toán cá nhân</a:t>
                  </a:r>
                  <a:endParaRPr/>
                </a:p>
              </p:txBody>
            </p:sp>
            <p:sp>
              <p:nvSpPr>
                <p:cNvPr id="2393" name="Google Shape;2393;p107"/>
                <p:cNvSpPr txBox="1"/>
                <p:nvPr/>
              </p:nvSpPr>
              <p:spPr>
                <a:xfrm>
                  <a:off x="1978025" y="5683509"/>
                  <a:ext cx="781050"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Internet</a:t>
                  </a:r>
                  <a:endParaRPr sz="1100">
                    <a:solidFill>
                      <a:srgbClr val="262626"/>
                    </a:solidFill>
                    <a:latin typeface="Arial"/>
                    <a:ea typeface="Arial"/>
                    <a:cs typeface="Arial"/>
                    <a:sym typeface="Arial"/>
                  </a:endParaRPr>
                </a:p>
              </p:txBody>
            </p:sp>
          </p:grpSp>
          <p:pic>
            <p:nvPicPr>
              <p:cNvPr descr="EMB00000e90749c" id="2394" name="Google Shape;2394;p107"/>
              <p:cNvPicPr preferRelativeResize="0"/>
              <p:nvPr/>
            </p:nvPicPr>
            <p:blipFill rotWithShape="1">
              <a:blip r:embed="rId3">
                <a:alphaModFix/>
              </a:blip>
              <a:srcRect b="35872" l="1278" r="79105" t="25259"/>
              <a:stretch/>
            </p:blipFill>
            <p:spPr>
              <a:xfrm>
                <a:off x="1665886" y="4748517"/>
                <a:ext cx="1402081" cy="815340"/>
              </a:xfrm>
              <a:prstGeom prst="rect">
                <a:avLst/>
              </a:prstGeom>
              <a:noFill/>
              <a:ln>
                <a:noFill/>
              </a:ln>
            </p:spPr>
          </p:pic>
        </p:grpSp>
        <p:pic>
          <p:nvPicPr>
            <p:cNvPr descr="EMB00000e90749c" id="2395" name="Google Shape;2395;p107"/>
            <p:cNvPicPr preferRelativeResize="0"/>
            <p:nvPr/>
          </p:nvPicPr>
          <p:blipFill rotWithShape="1">
            <a:blip r:embed="rId3">
              <a:alphaModFix/>
            </a:blip>
            <a:srcRect b="10128" l="70925" r="1884" t="16766"/>
            <a:stretch/>
          </p:blipFill>
          <p:spPr>
            <a:xfrm>
              <a:off x="6887605" y="4583618"/>
              <a:ext cx="1619207" cy="1277680"/>
            </a:xfrm>
            <a:prstGeom prst="rect">
              <a:avLst/>
            </a:prstGeom>
            <a:noFill/>
            <a:ln>
              <a:noFill/>
            </a:ln>
          </p:spPr>
        </p:pic>
        <p:sp>
          <p:nvSpPr>
            <p:cNvPr id="2396" name="Google Shape;2396;p107"/>
            <p:cNvSpPr/>
            <p:nvPr/>
          </p:nvSpPr>
          <p:spPr>
            <a:xfrm>
              <a:off x="7891994" y="5701003"/>
              <a:ext cx="706324" cy="2111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2397" name="Google Shape;2397;p107"/>
            <p:cNvGrpSpPr/>
            <p:nvPr/>
          </p:nvGrpSpPr>
          <p:grpSpPr>
            <a:xfrm>
              <a:off x="6952900" y="5345288"/>
              <a:ext cx="1547818" cy="449608"/>
              <a:chOff x="3093339" y="5220162"/>
              <a:chExt cx="1042687" cy="449752"/>
            </a:xfrm>
          </p:grpSpPr>
          <p:sp>
            <p:nvSpPr>
              <p:cNvPr id="2398" name="Google Shape;2398;p107"/>
              <p:cNvSpPr/>
              <p:nvPr/>
            </p:nvSpPr>
            <p:spPr>
              <a:xfrm>
                <a:off x="3093339" y="5220162"/>
                <a:ext cx="1042687" cy="319088"/>
              </a:xfrm>
              <a:prstGeom prst="downArrow">
                <a:avLst>
                  <a:gd fmla="val 84529" name="adj1"/>
                  <a:gd fmla="val 49890" name="adj2"/>
                </a:avLst>
              </a:prstGeom>
              <a:gradFill>
                <a:gsLst>
                  <a:gs pos="0">
                    <a:srgbClr val="0033CC"/>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399" name="Google Shape;2399;p107"/>
              <p:cNvSpPr txBox="1"/>
              <p:nvPr/>
            </p:nvSpPr>
            <p:spPr>
              <a:xfrm>
                <a:off x="3348982" y="5258415"/>
                <a:ext cx="551254" cy="4114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Thuê</a:t>
                </a:r>
                <a:endParaRPr/>
              </a:p>
              <a:p>
                <a:pPr indent="0" lvl="0" marL="0" marR="0" rtl="0" algn="ctr">
                  <a:spcBef>
                    <a:spcPts val="600"/>
                  </a:spcBef>
                  <a:spcAft>
                    <a:spcPts val="0"/>
                  </a:spcAft>
                  <a:buNone/>
                </a:pPr>
                <a:r>
                  <a:t/>
                </a:r>
                <a:endParaRPr sz="1200">
                  <a:solidFill>
                    <a:srgbClr val="FFFFFF"/>
                  </a:solidFill>
                  <a:latin typeface="Arial"/>
                  <a:ea typeface="Arial"/>
                  <a:cs typeface="Arial"/>
                  <a:sym typeface="Arial"/>
                </a:endParaRPr>
              </a:p>
            </p:txBody>
          </p:sp>
        </p:grpSp>
      </p:grpSp>
      <p:grpSp>
        <p:nvGrpSpPr>
          <p:cNvPr id="2400" name="Google Shape;2400;p107"/>
          <p:cNvGrpSpPr/>
          <p:nvPr/>
        </p:nvGrpSpPr>
        <p:grpSpPr>
          <a:xfrm>
            <a:off x="416128" y="444866"/>
            <a:ext cx="9051872" cy="282133"/>
            <a:chOff x="416128" y="444866"/>
            <a:chExt cx="9051872" cy="282133"/>
          </a:xfrm>
        </p:grpSpPr>
        <p:sp>
          <p:nvSpPr>
            <p:cNvPr id="2401" name="Google Shape;2401;p10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Điện toán đám mây</a:t>
              </a:r>
              <a:endParaRPr b="1" sz="1800">
                <a:solidFill>
                  <a:schemeClr val="lt1"/>
                </a:solidFill>
                <a:latin typeface="Arial"/>
                <a:ea typeface="Arial"/>
                <a:cs typeface="Arial"/>
                <a:sym typeface="Arial"/>
              </a:endParaRPr>
            </a:p>
          </p:txBody>
        </p:sp>
        <p:sp>
          <p:nvSpPr>
            <p:cNvPr id="2402" name="Google Shape;2402;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403" name="Google Shape;2403;p107"/>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dịch vụ đám mây</a:t>
            </a:r>
            <a:endParaRPr/>
          </a:p>
        </p:txBody>
      </p:sp>
      <p:grpSp>
        <p:nvGrpSpPr>
          <p:cNvPr id="2404" name="Google Shape;2404;p107"/>
          <p:cNvGrpSpPr/>
          <p:nvPr/>
        </p:nvGrpSpPr>
        <p:grpSpPr>
          <a:xfrm>
            <a:off x="559817" y="1889143"/>
            <a:ext cx="8783192" cy="1663688"/>
            <a:chOff x="558800" y="1842597"/>
            <a:chExt cx="8785225" cy="1664069"/>
          </a:xfrm>
        </p:grpSpPr>
        <p:grpSp>
          <p:nvGrpSpPr>
            <p:cNvPr id="2405" name="Google Shape;2405;p107"/>
            <p:cNvGrpSpPr/>
            <p:nvPr/>
          </p:nvGrpSpPr>
          <p:grpSpPr>
            <a:xfrm>
              <a:off x="558800" y="1842597"/>
              <a:ext cx="8785224" cy="215444"/>
              <a:chOff x="1027113" y="2045624"/>
              <a:chExt cx="8785224" cy="215444"/>
            </a:xfrm>
          </p:grpSpPr>
          <p:sp>
            <p:nvSpPr>
              <p:cNvPr id="2406" name="Google Shape;2406;p10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407" name="Google Shape;2407;p107"/>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Chuyển đổi môi trường điện toán</a:t>
                </a:r>
                <a:endParaRPr/>
              </a:p>
            </p:txBody>
          </p:sp>
        </p:grpSp>
        <p:sp>
          <p:nvSpPr>
            <p:cNvPr id="2408" name="Google Shape;2408;p107"/>
            <p:cNvSpPr/>
            <p:nvPr/>
          </p:nvSpPr>
          <p:spPr>
            <a:xfrm>
              <a:off x="711200" y="2058041"/>
              <a:ext cx="8632825" cy="1448625"/>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môi trường điện toán trước đây, công việc xử lý và điện toán trực tiếp được thực hiện bằng máy tính cá nhân. Tuy nhiên, với sự phổ biến của Internet, một số phần hoạt động và xử lý dữ liệu đã được thay thế bằng các dịch vụ Internet.</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Kể từ đó, mạng đã phát triển một môi trường điện toán đám mây, cho phép người dùng thuê và sử dụng tất cả các tài nguyên và phần mềm điện toán từ xa từ một máy chủ đám mây mà không cần phải trực tiếp mua tài nguyên điện toán.</a:t>
              </a:r>
              <a:endParaRPr/>
            </a:p>
          </p:txBody>
        </p:sp>
      </p:grpSp>
      <p:pic>
        <p:nvPicPr>
          <p:cNvPr id="2409" name="Google Shape;2409;p107"/>
          <p:cNvPicPr preferRelativeResize="0"/>
          <p:nvPr/>
        </p:nvPicPr>
        <p:blipFill rotWithShape="1">
          <a:blip r:embed="rId4">
            <a:alphaModFix/>
          </a:blip>
          <a:srcRect b="0" l="0" r="0" t="0"/>
          <a:stretch/>
        </p:blipFill>
        <p:spPr>
          <a:xfrm>
            <a:off x="6837564" y="4360912"/>
            <a:ext cx="1860287" cy="149598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grpSp>
        <p:nvGrpSpPr>
          <p:cNvPr id="2415" name="Google Shape;2415;p108"/>
          <p:cNvGrpSpPr/>
          <p:nvPr/>
        </p:nvGrpSpPr>
        <p:grpSpPr>
          <a:xfrm>
            <a:off x="416128" y="444866"/>
            <a:ext cx="9051872" cy="282133"/>
            <a:chOff x="416128" y="444866"/>
            <a:chExt cx="9051872" cy="282133"/>
          </a:xfrm>
        </p:grpSpPr>
        <p:sp>
          <p:nvSpPr>
            <p:cNvPr id="2416" name="Google Shape;2416;p10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Điện toán đám mây</a:t>
              </a:r>
              <a:endParaRPr b="1" sz="1800">
                <a:solidFill>
                  <a:schemeClr val="lt1"/>
                </a:solidFill>
                <a:latin typeface="Arial"/>
                <a:ea typeface="Arial"/>
                <a:cs typeface="Arial"/>
                <a:sym typeface="Arial"/>
              </a:endParaRPr>
            </a:p>
          </p:txBody>
        </p:sp>
        <p:sp>
          <p:nvSpPr>
            <p:cNvPr id="2417" name="Google Shape;2417;p1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418" name="Google Shape;2418;p108"/>
          <p:cNvSpPr/>
          <p:nvPr/>
        </p:nvSpPr>
        <p:spPr>
          <a:xfrm>
            <a:off x="527201" y="1333385"/>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điện toán đám mây</a:t>
            </a:r>
            <a:endParaRPr b="1" sz="2400">
              <a:solidFill>
                <a:srgbClr val="0C0C0C"/>
              </a:solidFill>
              <a:latin typeface="Arial"/>
              <a:ea typeface="Arial"/>
              <a:cs typeface="Arial"/>
              <a:sym typeface="Arial"/>
            </a:endParaRPr>
          </a:p>
        </p:txBody>
      </p:sp>
      <p:grpSp>
        <p:nvGrpSpPr>
          <p:cNvPr id="2419" name="Google Shape;2419;p108"/>
          <p:cNvGrpSpPr/>
          <p:nvPr/>
        </p:nvGrpSpPr>
        <p:grpSpPr>
          <a:xfrm>
            <a:off x="559816" y="1757052"/>
            <a:ext cx="8783192" cy="2124904"/>
            <a:chOff x="558800" y="1842597"/>
            <a:chExt cx="8785225" cy="2125383"/>
          </a:xfrm>
        </p:grpSpPr>
        <p:grpSp>
          <p:nvGrpSpPr>
            <p:cNvPr id="2420" name="Google Shape;2420;p108"/>
            <p:cNvGrpSpPr/>
            <p:nvPr/>
          </p:nvGrpSpPr>
          <p:grpSpPr>
            <a:xfrm>
              <a:off x="558800" y="1842597"/>
              <a:ext cx="8785224" cy="430984"/>
              <a:chOff x="1027113" y="2045624"/>
              <a:chExt cx="8785224" cy="430984"/>
            </a:xfrm>
          </p:grpSpPr>
          <p:sp>
            <p:nvSpPr>
              <p:cNvPr id="2421" name="Google Shape;2421;p10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422" name="Google Shape;2422;p108"/>
              <p:cNvSpPr/>
              <p:nvPr/>
            </p:nvSpPr>
            <p:spPr>
              <a:xfrm>
                <a:off x="1179513" y="2045624"/>
                <a:ext cx="8632824" cy="43098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Dịch vụ điện toán đám mây cung cấp tài nguyên, phần mềm và cơ sở hạ tầng thông tin dựa trên Internet và là dịch vụ theo yêu cầu thông qua Internet.</a:t>
                </a:r>
                <a:endParaRPr sz="1400">
                  <a:solidFill>
                    <a:srgbClr val="262626"/>
                  </a:solidFill>
                  <a:latin typeface="Arial"/>
                  <a:ea typeface="Arial"/>
                  <a:cs typeface="Arial"/>
                  <a:sym typeface="Arial"/>
                </a:endParaRPr>
              </a:p>
            </p:txBody>
          </p:sp>
        </p:grpSp>
        <p:sp>
          <p:nvSpPr>
            <p:cNvPr id="2423" name="Google Shape;2423;p108"/>
            <p:cNvSpPr/>
            <p:nvPr/>
          </p:nvSpPr>
          <p:spPr>
            <a:xfrm>
              <a:off x="711200" y="2314130"/>
              <a:ext cx="8632825" cy="165385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Người dùng yêu cầu các tài nguyên CNTT cần thiết từ nhà cung cấp dịch vụ đám mây.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Nhà cung cấp dịch vụ đám mây chuẩn bị tài nguyên CNTT theo yêu cầu của người dùng trong trung tâm dữ liệu đám mây và cung cấp cho người dùng.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Người dùng sử dụng tài nguyên CNTT thông qua mạng trong các thiết bị đầu cuối khác nhau, chẳng hạn như trình duyệt web.</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Người dùng trả tiền cho nhà cung cấp dịch vụ cho những gì họ sử dụng</a:t>
              </a:r>
              <a:endParaRPr sz="1300">
                <a:solidFill>
                  <a:srgbClr val="262626"/>
                </a:solidFill>
                <a:latin typeface="Arial"/>
                <a:ea typeface="Arial"/>
                <a:cs typeface="Arial"/>
                <a:sym typeface="Arial"/>
              </a:endParaRPr>
            </a:p>
          </p:txBody>
        </p:sp>
      </p:grpSp>
      <p:grpSp>
        <p:nvGrpSpPr>
          <p:cNvPr id="2424" name="Google Shape;2424;p108"/>
          <p:cNvGrpSpPr/>
          <p:nvPr/>
        </p:nvGrpSpPr>
        <p:grpSpPr>
          <a:xfrm>
            <a:off x="1641767" y="3543089"/>
            <a:ext cx="7031477" cy="3070293"/>
            <a:chOff x="1641767" y="3543089"/>
            <a:chExt cx="7031477" cy="3070293"/>
          </a:xfrm>
        </p:grpSpPr>
        <p:sp>
          <p:nvSpPr>
            <p:cNvPr id="2425" name="Google Shape;2425;p108"/>
            <p:cNvSpPr/>
            <p:nvPr/>
          </p:nvSpPr>
          <p:spPr>
            <a:xfrm rot="357170">
              <a:off x="1763466" y="3781663"/>
              <a:ext cx="4735627" cy="2593146"/>
            </a:xfrm>
            <a:custGeom>
              <a:rect b="b" l="l" r="r" t="t"/>
              <a:pathLst>
                <a:path extrusionOk="0" h="43219" w="43256">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extrusionOk="0" fill="none" h="43219" w="43256">
                  <a:moveTo>
                    <a:pt x="2361" y="25308"/>
                  </a:moveTo>
                  <a:cubicBezTo>
                    <a:pt x="1477" y="25402"/>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7052" y="26978"/>
                  </a:moveTo>
                  <a:cubicBezTo>
                    <a:pt x="37026" y="26688"/>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052" y="14844"/>
                  </a:moveTo>
                  <a:cubicBezTo>
                    <a:pt x="3949" y="14380"/>
                    <a:pt x="3756" y="12985"/>
                    <a:pt x="3708" y="12504"/>
                  </a:cubicBezTo>
                </a:path>
              </a:pathLst>
            </a:cu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426" name="Google Shape;2426;p108"/>
            <p:cNvGrpSpPr/>
            <p:nvPr/>
          </p:nvGrpSpPr>
          <p:grpSpPr>
            <a:xfrm>
              <a:off x="1859297" y="3928721"/>
              <a:ext cx="6813947" cy="2325302"/>
              <a:chOff x="1859297" y="3928721"/>
              <a:chExt cx="6813947" cy="2325302"/>
            </a:xfrm>
          </p:grpSpPr>
          <p:sp>
            <p:nvSpPr>
              <p:cNvPr id="2427" name="Google Shape;2427;p108"/>
              <p:cNvSpPr txBox="1"/>
              <p:nvPr/>
            </p:nvSpPr>
            <p:spPr>
              <a:xfrm>
                <a:off x="4855536" y="4112119"/>
                <a:ext cx="109728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Trung tâm tài nguyên dữ liệu</a:t>
                </a:r>
                <a:endParaRPr sz="1000">
                  <a:solidFill>
                    <a:srgbClr val="262626"/>
                  </a:solidFill>
                  <a:latin typeface="Arial"/>
                  <a:ea typeface="Arial"/>
                  <a:cs typeface="Arial"/>
                  <a:sym typeface="Arial"/>
                </a:endParaRPr>
              </a:p>
            </p:txBody>
          </p:sp>
          <p:sp>
            <p:nvSpPr>
              <p:cNvPr id="2428" name="Google Shape;2428;p108"/>
              <p:cNvSpPr/>
              <p:nvPr/>
            </p:nvSpPr>
            <p:spPr>
              <a:xfrm>
                <a:off x="3997556" y="5847800"/>
                <a:ext cx="934787" cy="305583"/>
              </a:xfrm>
              <a:custGeom>
                <a:rect b="b" l="l" r="r" t="t"/>
                <a:pathLst>
                  <a:path extrusionOk="0" h="361712" w="952500">
                    <a:moveTo>
                      <a:pt x="0" y="15240"/>
                    </a:moveTo>
                    <a:lnTo>
                      <a:pt x="952500" y="0"/>
                    </a:lnTo>
                    <a:lnTo>
                      <a:pt x="807720" y="361712"/>
                    </a:lnTo>
                    <a:lnTo>
                      <a:pt x="7620" y="335042"/>
                    </a:lnTo>
                    <a:lnTo>
                      <a:pt x="0" y="15240"/>
                    </a:lnTo>
                    <a:close/>
                  </a:path>
                </a:pathLst>
              </a:cu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300">
                  <a:solidFill>
                    <a:schemeClr val="dk1"/>
                  </a:solidFill>
                  <a:latin typeface="Malgun Gothic"/>
                  <a:ea typeface="Malgun Gothic"/>
                  <a:cs typeface="Malgun Gothic"/>
                  <a:sym typeface="Malgun Gothic"/>
                </a:endParaRPr>
              </a:p>
            </p:txBody>
          </p:sp>
          <p:sp>
            <p:nvSpPr>
              <p:cNvPr id="2429" name="Google Shape;2429;p108"/>
              <p:cNvSpPr/>
              <p:nvPr/>
            </p:nvSpPr>
            <p:spPr>
              <a:xfrm>
                <a:off x="7449991" y="4065952"/>
                <a:ext cx="1223253" cy="492443"/>
              </a:xfrm>
              <a:custGeom>
                <a:rect b="b" l="l" r="r" t="t"/>
                <a:pathLst>
                  <a:path extrusionOk="0" h="230832" w="913423">
                    <a:moveTo>
                      <a:pt x="0" y="0"/>
                    </a:moveTo>
                    <a:lnTo>
                      <a:pt x="913423" y="0"/>
                    </a:lnTo>
                    <a:lnTo>
                      <a:pt x="639103" y="190192"/>
                    </a:lnTo>
                    <a:lnTo>
                      <a:pt x="0" y="230832"/>
                    </a:lnTo>
                    <a:lnTo>
                      <a:pt x="0" y="0"/>
                    </a:lnTo>
                    <a:close/>
                  </a:path>
                </a:pathLst>
              </a:custGeom>
              <a:solidFill>
                <a:srgbClr val="FF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2E75B5"/>
                    </a:solidFill>
                    <a:latin typeface="Arial"/>
                    <a:ea typeface="Arial"/>
                    <a:cs typeface="Arial"/>
                    <a:sym typeface="Arial"/>
                  </a:rPr>
                  <a:t>Người dùng dịch vụ</a:t>
                </a:r>
                <a:endParaRPr b="1" sz="1300">
                  <a:solidFill>
                    <a:srgbClr val="2E75B5"/>
                  </a:solidFill>
                  <a:latin typeface="Arial"/>
                  <a:ea typeface="Arial"/>
                  <a:cs typeface="Arial"/>
                  <a:sym typeface="Arial"/>
                </a:endParaRPr>
              </a:p>
            </p:txBody>
          </p:sp>
          <p:sp>
            <p:nvSpPr>
              <p:cNvPr id="2430" name="Google Shape;2430;p108"/>
              <p:cNvSpPr/>
              <p:nvPr/>
            </p:nvSpPr>
            <p:spPr>
              <a:xfrm>
                <a:off x="6688250" y="4507583"/>
                <a:ext cx="936103" cy="3063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31" name="Google Shape;2431;p108"/>
              <p:cNvSpPr/>
              <p:nvPr/>
            </p:nvSpPr>
            <p:spPr>
              <a:xfrm>
                <a:off x="6772615" y="4909885"/>
                <a:ext cx="1042020" cy="40658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32" name="Google Shape;2432;p108"/>
              <p:cNvSpPr/>
              <p:nvPr/>
            </p:nvSpPr>
            <p:spPr>
              <a:xfrm>
                <a:off x="6010371" y="4754538"/>
                <a:ext cx="1774040" cy="292388"/>
              </a:xfrm>
              <a:custGeom>
                <a:rect b="b" l="l" r="r" t="t"/>
                <a:pathLst>
                  <a:path extrusionOk="0" h="230832" w="920626">
                    <a:moveTo>
                      <a:pt x="0" y="0"/>
                    </a:moveTo>
                    <a:lnTo>
                      <a:pt x="913423" y="0"/>
                    </a:lnTo>
                    <a:lnTo>
                      <a:pt x="920626" y="209242"/>
                    </a:lnTo>
                    <a:lnTo>
                      <a:pt x="0" y="230832"/>
                    </a:lnTo>
                    <a:lnTo>
                      <a:pt x="0" y="0"/>
                    </a:lnTo>
                    <a:close/>
                  </a:path>
                </a:pathLst>
              </a:cu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④ Trả phí để sử dụng</a:t>
                </a:r>
                <a:endParaRPr b="1" sz="1300">
                  <a:solidFill>
                    <a:schemeClr val="dk1"/>
                  </a:solidFill>
                  <a:latin typeface="Arial"/>
                  <a:ea typeface="Arial"/>
                  <a:cs typeface="Arial"/>
                  <a:sym typeface="Arial"/>
                </a:endParaRPr>
              </a:p>
            </p:txBody>
          </p:sp>
          <p:sp>
            <p:nvSpPr>
              <p:cNvPr id="2433" name="Google Shape;2433;p108"/>
              <p:cNvSpPr/>
              <p:nvPr/>
            </p:nvSpPr>
            <p:spPr>
              <a:xfrm>
                <a:off x="6765715" y="5648381"/>
                <a:ext cx="1061070" cy="3391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34" name="Google Shape;2434;p108"/>
              <p:cNvSpPr/>
              <p:nvPr/>
            </p:nvSpPr>
            <p:spPr>
              <a:xfrm>
                <a:off x="5889307" y="5473054"/>
                <a:ext cx="2076798" cy="292388"/>
              </a:xfrm>
              <a:custGeom>
                <a:rect b="b" l="l" r="r" t="t"/>
                <a:pathLst>
                  <a:path extrusionOk="0" h="194602" w="777604">
                    <a:moveTo>
                      <a:pt x="13668" y="0"/>
                    </a:moveTo>
                    <a:lnTo>
                      <a:pt x="777604" y="4410"/>
                    </a:lnTo>
                    <a:lnTo>
                      <a:pt x="750263" y="194602"/>
                    </a:lnTo>
                    <a:lnTo>
                      <a:pt x="0" y="165341"/>
                    </a:lnTo>
                    <a:cubicBezTo>
                      <a:pt x="0" y="94324"/>
                      <a:pt x="13668" y="71017"/>
                      <a:pt x="13668" y="0"/>
                    </a:cubicBezTo>
                    <a:close/>
                  </a:path>
                </a:pathLst>
              </a:cu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① Đăng ký tài nguyên</a:t>
                </a:r>
                <a:endParaRPr b="1" sz="1300">
                  <a:solidFill>
                    <a:schemeClr val="dk1"/>
                  </a:solidFill>
                  <a:latin typeface="Arial"/>
                  <a:ea typeface="Arial"/>
                  <a:cs typeface="Arial"/>
                  <a:sym typeface="Arial"/>
                </a:endParaRPr>
              </a:p>
            </p:txBody>
          </p:sp>
          <p:sp>
            <p:nvSpPr>
              <p:cNvPr id="2435" name="Google Shape;2435;p108"/>
              <p:cNvSpPr/>
              <p:nvPr/>
            </p:nvSpPr>
            <p:spPr>
              <a:xfrm>
                <a:off x="3562227" y="3968407"/>
                <a:ext cx="1017590" cy="322834"/>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36" name="Google Shape;2436;p108"/>
              <p:cNvSpPr/>
              <p:nvPr/>
            </p:nvSpPr>
            <p:spPr>
              <a:xfrm>
                <a:off x="2649420" y="4201349"/>
                <a:ext cx="754500" cy="28067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37" name="Google Shape;2437;p108"/>
              <p:cNvSpPr/>
              <p:nvPr/>
            </p:nvSpPr>
            <p:spPr>
              <a:xfrm>
                <a:off x="2282093" y="5176855"/>
                <a:ext cx="1297901" cy="5205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38" name="Google Shape;2438;p108"/>
              <p:cNvSpPr/>
              <p:nvPr/>
            </p:nvSpPr>
            <p:spPr>
              <a:xfrm>
                <a:off x="4428406" y="3928721"/>
                <a:ext cx="479656" cy="322834"/>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39" name="Google Shape;2439;p108"/>
              <p:cNvSpPr/>
              <p:nvPr/>
            </p:nvSpPr>
            <p:spPr>
              <a:xfrm rot="-238861">
                <a:off x="3316535" y="4416674"/>
                <a:ext cx="1483933" cy="4954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40" name="Google Shape;2440;p108"/>
              <p:cNvSpPr/>
              <p:nvPr/>
            </p:nvSpPr>
            <p:spPr>
              <a:xfrm rot="1714235">
                <a:off x="3141841" y="5147882"/>
                <a:ext cx="1076224" cy="11645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41" name="Google Shape;2441;p108"/>
              <p:cNvSpPr/>
              <p:nvPr/>
            </p:nvSpPr>
            <p:spPr>
              <a:xfrm>
                <a:off x="2246020" y="5175657"/>
                <a:ext cx="1589724" cy="430887"/>
              </a:xfrm>
              <a:custGeom>
                <a:rect b="b" l="l" r="r" t="t"/>
                <a:pathLst>
                  <a:path extrusionOk="0" h="507831" w="1472469">
                    <a:moveTo>
                      <a:pt x="0" y="0"/>
                    </a:moveTo>
                    <a:lnTo>
                      <a:pt x="1285779" y="0"/>
                    </a:lnTo>
                    <a:lnTo>
                      <a:pt x="1472469" y="507831"/>
                    </a:lnTo>
                    <a:lnTo>
                      <a:pt x="0" y="507831"/>
                    </a:lnTo>
                    <a:lnTo>
                      <a:pt x="0" y="0"/>
                    </a:lnTo>
                    <a:close/>
                  </a:path>
                </a:pathLst>
              </a:cu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Quản lý các dịch vụ và tài nguyên đám mây</a:t>
                </a:r>
                <a:endParaRPr sz="1100">
                  <a:solidFill>
                    <a:schemeClr val="dk1"/>
                  </a:solidFill>
                  <a:latin typeface="Arial"/>
                  <a:ea typeface="Arial"/>
                  <a:cs typeface="Arial"/>
                  <a:sym typeface="Arial"/>
                </a:endParaRPr>
              </a:p>
            </p:txBody>
          </p:sp>
          <p:sp>
            <p:nvSpPr>
              <p:cNvPr id="2442" name="Google Shape;2442;p108"/>
              <p:cNvSpPr/>
              <p:nvPr/>
            </p:nvSpPr>
            <p:spPr>
              <a:xfrm rot="-2012031">
                <a:off x="4459044" y="5146393"/>
                <a:ext cx="414293" cy="12810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443" name="Google Shape;2443;p108"/>
              <p:cNvSpPr/>
              <p:nvPr/>
            </p:nvSpPr>
            <p:spPr>
              <a:xfrm>
                <a:off x="3237394" y="4420325"/>
                <a:ext cx="1611110" cy="400110"/>
              </a:xfrm>
              <a:custGeom>
                <a:rect b="b" l="l" r="r" t="t"/>
                <a:pathLst>
                  <a:path extrusionOk="0" h="380762" w="1097280">
                    <a:moveTo>
                      <a:pt x="0" y="0"/>
                    </a:moveTo>
                    <a:lnTo>
                      <a:pt x="1097280" y="0"/>
                    </a:lnTo>
                    <a:lnTo>
                      <a:pt x="1097280" y="331232"/>
                    </a:lnTo>
                    <a:lnTo>
                      <a:pt x="7620" y="380762"/>
                    </a:lnTo>
                    <a:lnTo>
                      <a:pt x="0" y="0"/>
                    </a:lnTo>
                    <a:close/>
                  </a:path>
                </a:pathLst>
              </a:cu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Phân bổ, phục hồi và quản lý tài nguyên</a:t>
                </a:r>
                <a:endParaRPr sz="1000">
                  <a:solidFill>
                    <a:srgbClr val="262626"/>
                  </a:solidFill>
                  <a:latin typeface="Arial"/>
                  <a:ea typeface="Arial"/>
                  <a:cs typeface="Arial"/>
                  <a:sym typeface="Arial"/>
                </a:endParaRPr>
              </a:p>
            </p:txBody>
          </p:sp>
          <p:sp>
            <p:nvSpPr>
              <p:cNvPr id="2444" name="Google Shape;2444;p108"/>
              <p:cNvSpPr/>
              <p:nvPr/>
            </p:nvSpPr>
            <p:spPr>
              <a:xfrm>
                <a:off x="1859297" y="4467935"/>
                <a:ext cx="1207866" cy="492443"/>
              </a:xfrm>
              <a:custGeom>
                <a:rect b="b" l="l" r="r" t="t"/>
                <a:pathLst>
                  <a:path extrusionOk="0" h="346472" w="1059180">
                    <a:moveTo>
                      <a:pt x="102870" y="38100"/>
                    </a:moveTo>
                    <a:lnTo>
                      <a:pt x="982980" y="0"/>
                    </a:lnTo>
                    <a:lnTo>
                      <a:pt x="1059180" y="342662"/>
                    </a:lnTo>
                    <a:lnTo>
                      <a:pt x="0" y="346472"/>
                    </a:lnTo>
                    <a:lnTo>
                      <a:pt x="102870" y="38100"/>
                    </a:lnTo>
                    <a:close/>
                  </a:path>
                </a:pathLst>
              </a:cu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Quản lý dịch vụ đám mây</a:t>
                </a:r>
                <a:endParaRPr b="1" sz="1300">
                  <a:solidFill>
                    <a:srgbClr val="1429A0"/>
                  </a:solidFill>
                  <a:latin typeface="Arial"/>
                  <a:ea typeface="Arial"/>
                  <a:cs typeface="Arial"/>
                  <a:sym typeface="Arial"/>
                </a:endParaRPr>
              </a:p>
            </p:txBody>
          </p:sp>
          <p:sp>
            <p:nvSpPr>
              <p:cNvPr id="2445" name="Google Shape;2445;p108"/>
              <p:cNvSpPr/>
              <p:nvPr/>
            </p:nvSpPr>
            <p:spPr>
              <a:xfrm>
                <a:off x="5325677" y="4483132"/>
                <a:ext cx="3033487" cy="292388"/>
              </a:xfrm>
              <a:custGeom>
                <a:rect b="b" l="l" r="r" t="t"/>
                <a:pathLst>
                  <a:path extrusionOk="0" h="211782" w="913423">
                    <a:moveTo>
                      <a:pt x="0" y="0"/>
                    </a:moveTo>
                    <a:lnTo>
                      <a:pt x="913423" y="0"/>
                    </a:lnTo>
                    <a:lnTo>
                      <a:pt x="800793" y="194002"/>
                    </a:lnTo>
                    <a:lnTo>
                      <a:pt x="45550" y="211782"/>
                    </a:lnTo>
                    <a:lnTo>
                      <a:pt x="0" y="0"/>
                    </a:lnTo>
                    <a:close/>
                  </a:path>
                </a:pathLst>
              </a:cu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③ Truy cập dịch vụ</a:t>
                </a:r>
                <a:endParaRPr b="1" sz="1300">
                  <a:solidFill>
                    <a:schemeClr val="dk1"/>
                  </a:solidFill>
                  <a:latin typeface="Arial"/>
                  <a:ea typeface="Arial"/>
                  <a:cs typeface="Arial"/>
                  <a:sym typeface="Arial"/>
                </a:endParaRPr>
              </a:p>
            </p:txBody>
          </p:sp>
          <p:sp>
            <p:nvSpPr>
              <p:cNvPr id="2446" name="Google Shape;2446;p108"/>
              <p:cNvSpPr/>
              <p:nvPr/>
            </p:nvSpPr>
            <p:spPr>
              <a:xfrm>
                <a:off x="3266998" y="5823136"/>
                <a:ext cx="227159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Yêu cầu sử dụng tài nguyên.</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Quản lý quy trình làm việc</a:t>
                </a:r>
                <a:endParaRPr sz="1100">
                  <a:solidFill>
                    <a:schemeClr val="dk1"/>
                  </a:solidFill>
                  <a:latin typeface="Arial"/>
                  <a:ea typeface="Arial"/>
                  <a:cs typeface="Arial"/>
                  <a:sym typeface="Arial"/>
                </a:endParaRPr>
              </a:p>
            </p:txBody>
          </p:sp>
          <p:sp>
            <p:nvSpPr>
              <p:cNvPr id="2447" name="Google Shape;2447;p108"/>
              <p:cNvSpPr/>
              <p:nvPr/>
            </p:nvSpPr>
            <p:spPr>
              <a:xfrm>
                <a:off x="2924798" y="4126969"/>
                <a:ext cx="1907468" cy="292388"/>
              </a:xfrm>
              <a:custGeom>
                <a:rect b="b" l="l" r="r" t="t"/>
                <a:pathLst>
                  <a:path extrusionOk="0" h="368237" w="1200038">
                    <a:moveTo>
                      <a:pt x="17551" y="0"/>
                    </a:moveTo>
                    <a:lnTo>
                      <a:pt x="1075863" y="6329"/>
                    </a:lnTo>
                    <a:lnTo>
                      <a:pt x="1200038" y="356415"/>
                    </a:lnTo>
                    <a:lnTo>
                      <a:pt x="0" y="368237"/>
                    </a:lnTo>
                    <a:lnTo>
                      <a:pt x="17551" y="0"/>
                    </a:lnTo>
                    <a:close/>
                  </a:path>
                </a:pathLst>
              </a:cu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Malgun Gothic"/>
                    <a:ea typeface="Malgun Gothic"/>
                    <a:cs typeface="Malgun Gothic"/>
                    <a:sym typeface="Malgun Gothic"/>
                  </a:rPr>
                  <a:t>② Dịch vụ đám mây</a:t>
                </a:r>
                <a:endParaRPr b="1" sz="1300">
                  <a:solidFill>
                    <a:srgbClr val="262626"/>
                  </a:solidFill>
                  <a:latin typeface="Arial"/>
                  <a:ea typeface="Arial"/>
                  <a:cs typeface="Arial"/>
                  <a:sym typeface="Arial"/>
                </a:endParaRPr>
              </a:p>
            </p:txBody>
          </p:sp>
          <p:cxnSp>
            <p:nvCxnSpPr>
              <p:cNvPr id="2448" name="Google Shape;2448;p108"/>
              <p:cNvCxnSpPr/>
              <p:nvPr/>
            </p:nvCxnSpPr>
            <p:spPr>
              <a:xfrm flipH="1" rot="10800000">
                <a:off x="3321538" y="4834733"/>
                <a:ext cx="1486030" cy="10805"/>
              </a:xfrm>
              <a:prstGeom prst="straightConnector1">
                <a:avLst/>
              </a:prstGeom>
              <a:noFill/>
              <a:ln cap="flat" cmpd="sng" w="12700">
                <a:solidFill>
                  <a:srgbClr val="1429A0"/>
                </a:solidFill>
                <a:prstDash val="solid"/>
                <a:miter lim="800000"/>
                <a:headEnd len="sm" w="sm" type="none"/>
                <a:tailEnd len="med" w="med" type="triangle"/>
              </a:ln>
            </p:spPr>
          </p:cxnSp>
          <p:cxnSp>
            <p:nvCxnSpPr>
              <p:cNvPr id="2449" name="Google Shape;2449;p108"/>
              <p:cNvCxnSpPr/>
              <p:nvPr/>
            </p:nvCxnSpPr>
            <p:spPr>
              <a:xfrm rot="10800000">
                <a:off x="3222154" y="4939068"/>
                <a:ext cx="984738" cy="538765"/>
              </a:xfrm>
              <a:prstGeom prst="straightConnector1">
                <a:avLst/>
              </a:prstGeom>
              <a:noFill/>
              <a:ln cap="flat" cmpd="sng" w="12700">
                <a:solidFill>
                  <a:srgbClr val="1429A0"/>
                </a:solidFill>
                <a:prstDash val="solid"/>
                <a:miter lim="800000"/>
                <a:headEnd len="sm" w="sm" type="none"/>
                <a:tailEnd len="med" w="med" type="triangle"/>
              </a:ln>
            </p:spPr>
          </p:cxnSp>
          <p:cxnSp>
            <p:nvCxnSpPr>
              <p:cNvPr id="2450" name="Google Shape;2450;p108"/>
              <p:cNvCxnSpPr/>
              <p:nvPr/>
            </p:nvCxnSpPr>
            <p:spPr>
              <a:xfrm flipH="1" rot="10800000">
                <a:off x="4486656" y="5101590"/>
                <a:ext cx="344424" cy="360426"/>
              </a:xfrm>
              <a:prstGeom prst="straightConnector1">
                <a:avLst/>
              </a:prstGeom>
              <a:noFill/>
              <a:ln cap="flat" cmpd="sng" w="12700">
                <a:solidFill>
                  <a:srgbClr val="1429A0"/>
                </a:solidFill>
                <a:prstDash val="solid"/>
                <a:miter lim="800000"/>
                <a:headEnd len="sm" w="sm" type="none"/>
                <a:tailEnd len="med" w="med" type="triangle"/>
              </a:ln>
            </p:spPr>
          </p:cxnSp>
          <p:pic>
            <p:nvPicPr>
              <p:cNvPr id="2451" name="Google Shape;2451;p108"/>
              <p:cNvPicPr preferRelativeResize="0"/>
              <p:nvPr/>
            </p:nvPicPr>
            <p:blipFill rotWithShape="1">
              <a:blip r:embed="rId3">
                <a:alphaModFix/>
              </a:blip>
              <a:srcRect b="0" l="0" r="0" t="0"/>
              <a:stretch/>
            </p:blipFill>
            <p:spPr>
              <a:xfrm>
                <a:off x="2674691" y="4667659"/>
                <a:ext cx="550093" cy="550093"/>
              </a:xfrm>
              <a:prstGeom prst="rect">
                <a:avLst/>
              </a:prstGeom>
              <a:noFill/>
              <a:ln>
                <a:noFill/>
              </a:ln>
            </p:spPr>
          </p:pic>
          <p:pic>
            <p:nvPicPr>
              <p:cNvPr id="2452" name="Google Shape;2452;p108"/>
              <p:cNvPicPr preferRelativeResize="0"/>
              <p:nvPr/>
            </p:nvPicPr>
            <p:blipFill rotWithShape="1">
              <a:blip r:embed="rId4">
                <a:alphaModFix/>
              </a:blip>
              <a:srcRect b="0" l="0" r="0" t="0"/>
              <a:stretch/>
            </p:blipFill>
            <p:spPr>
              <a:xfrm>
                <a:off x="4698537" y="4420719"/>
                <a:ext cx="1378705" cy="1034029"/>
              </a:xfrm>
              <a:prstGeom prst="rect">
                <a:avLst/>
              </a:prstGeom>
              <a:noFill/>
              <a:ln>
                <a:noFill/>
              </a:ln>
            </p:spPr>
          </p:pic>
          <p:pic>
            <p:nvPicPr>
              <p:cNvPr id="2453" name="Google Shape;2453;p108"/>
              <p:cNvPicPr preferRelativeResize="0"/>
              <p:nvPr/>
            </p:nvPicPr>
            <p:blipFill rotWithShape="1">
              <a:blip r:embed="rId5">
                <a:alphaModFix/>
              </a:blip>
              <a:srcRect b="18154" l="4262" r="72968" t="37948"/>
              <a:stretch/>
            </p:blipFill>
            <p:spPr>
              <a:xfrm>
                <a:off x="4178104" y="5146426"/>
                <a:ext cx="384300" cy="740903"/>
              </a:xfrm>
              <a:prstGeom prst="rect">
                <a:avLst/>
              </a:prstGeom>
              <a:noFill/>
              <a:ln>
                <a:noFill/>
              </a:ln>
            </p:spPr>
          </p:pic>
          <p:cxnSp>
            <p:nvCxnSpPr>
              <p:cNvPr id="2454" name="Google Shape;2454;p108"/>
              <p:cNvCxnSpPr/>
              <p:nvPr/>
            </p:nvCxnSpPr>
            <p:spPr>
              <a:xfrm>
                <a:off x="5945235" y="4795859"/>
                <a:ext cx="1735823" cy="0"/>
              </a:xfrm>
              <a:prstGeom prst="straightConnector1">
                <a:avLst/>
              </a:prstGeom>
              <a:noFill/>
              <a:ln cap="flat" cmpd="sng" w="12700">
                <a:solidFill>
                  <a:srgbClr val="1429A0"/>
                </a:solidFill>
                <a:prstDash val="solid"/>
                <a:miter lim="800000"/>
                <a:headEnd len="sm" w="sm" type="none"/>
                <a:tailEnd len="med" w="med" type="triangle"/>
              </a:ln>
            </p:spPr>
          </p:cxnSp>
          <p:pic>
            <p:nvPicPr>
              <p:cNvPr id="2455" name="Google Shape;2455;p108"/>
              <p:cNvPicPr preferRelativeResize="0"/>
              <p:nvPr/>
            </p:nvPicPr>
            <p:blipFill rotWithShape="1">
              <a:blip r:embed="rId6">
                <a:alphaModFix/>
              </a:blip>
              <a:srcRect b="0" l="0" r="0" t="0"/>
              <a:stretch/>
            </p:blipFill>
            <p:spPr>
              <a:xfrm>
                <a:off x="7713443" y="4527088"/>
                <a:ext cx="696350" cy="484893"/>
              </a:xfrm>
              <a:prstGeom prst="rect">
                <a:avLst/>
              </a:prstGeom>
              <a:noFill/>
              <a:ln>
                <a:noFill/>
              </a:ln>
            </p:spPr>
          </p:pic>
          <p:cxnSp>
            <p:nvCxnSpPr>
              <p:cNvPr id="2456" name="Google Shape;2456;p108"/>
              <p:cNvCxnSpPr/>
              <p:nvPr/>
            </p:nvCxnSpPr>
            <p:spPr>
              <a:xfrm rot="10800000">
                <a:off x="4583821" y="5764185"/>
                <a:ext cx="3097237" cy="0"/>
              </a:xfrm>
              <a:prstGeom prst="straightConnector1">
                <a:avLst/>
              </a:prstGeom>
              <a:noFill/>
              <a:ln cap="flat" cmpd="sng" w="12700">
                <a:solidFill>
                  <a:srgbClr val="1429A0"/>
                </a:solidFill>
                <a:prstDash val="solid"/>
                <a:miter lim="800000"/>
                <a:headEnd len="sm" w="sm" type="none"/>
                <a:tailEnd len="med" w="med" type="triangle"/>
              </a:ln>
            </p:spPr>
          </p:cxnSp>
          <p:pic>
            <p:nvPicPr>
              <p:cNvPr id="2457" name="Google Shape;2457;p108"/>
              <p:cNvPicPr preferRelativeResize="0"/>
              <p:nvPr/>
            </p:nvPicPr>
            <p:blipFill rotWithShape="1">
              <a:blip r:embed="rId6">
                <a:alphaModFix/>
              </a:blip>
              <a:srcRect b="0" l="0" r="0" t="0"/>
              <a:stretch/>
            </p:blipFill>
            <p:spPr>
              <a:xfrm>
                <a:off x="7723035" y="5502678"/>
                <a:ext cx="696350" cy="484893"/>
              </a:xfrm>
              <a:prstGeom prst="rect">
                <a:avLst/>
              </a:prstGeom>
              <a:noFill/>
              <a:ln>
                <a:noFill/>
              </a:ln>
            </p:spPr>
          </p:pic>
        </p:gr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grpSp>
        <p:nvGrpSpPr>
          <p:cNvPr id="2462" name="Google Shape;2462;p109"/>
          <p:cNvGrpSpPr/>
          <p:nvPr/>
        </p:nvGrpSpPr>
        <p:grpSpPr>
          <a:xfrm>
            <a:off x="634006" y="2033195"/>
            <a:ext cx="8634812" cy="4009016"/>
            <a:chOff x="713306" y="2266279"/>
            <a:chExt cx="8634812" cy="3790781"/>
          </a:xfrm>
        </p:grpSpPr>
        <p:sp>
          <p:nvSpPr>
            <p:cNvPr id="2463" name="Google Shape;2463;p109"/>
            <p:cNvSpPr txBox="1"/>
            <p:nvPr/>
          </p:nvSpPr>
          <p:spPr>
            <a:xfrm>
              <a:off x="6160788" y="3725293"/>
              <a:ext cx="2209486" cy="23281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Cung cấp ứng dụng</a:t>
              </a:r>
              <a:endParaRPr/>
            </a:p>
          </p:txBody>
        </p:sp>
        <p:grpSp>
          <p:nvGrpSpPr>
            <p:cNvPr id="2464" name="Google Shape;2464;p109"/>
            <p:cNvGrpSpPr/>
            <p:nvPr/>
          </p:nvGrpSpPr>
          <p:grpSpPr>
            <a:xfrm>
              <a:off x="713306" y="2266279"/>
              <a:ext cx="8634812" cy="1353588"/>
              <a:chOff x="713535" y="2265906"/>
              <a:chExt cx="8637580" cy="1354022"/>
            </a:xfrm>
          </p:grpSpPr>
          <p:grpSp>
            <p:nvGrpSpPr>
              <p:cNvPr id="2465" name="Google Shape;2465;p109"/>
              <p:cNvGrpSpPr/>
              <p:nvPr/>
            </p:nvGrpSpPr>
            <p:grpSpPr>
              <a:xfrm>
                <a:off x="713535" y="2265906"/>
                <a:ext cx="1905369" cy="1292530"/>
                <a:chOff x="1431925" y="4004720"/>
                <a:chExt cx="1873250" cy="1292530"/>
              </a:xfrm>
            </p:grpSpPr>
            <p:sp>
              <p:nvSpPr>
                <p:cNvPr id="2466" name="Google Shape;2466;p109"/>
                <p:cNvSpPr/>
                <p:nvPr/>
              </p:nvSpPr>
              <p:spPr>
                <a:xfrm>
                  <a:off x="1431925" y="4004721"/>
                  <a:ext cx="1873250" cy="1292529"/>
                </a:xfrm>
                <a:prstGeom prst="rect">
                  <a:avLst/>
                </a:prstGeom>
                <a:solidFill>
                  <a:schemeClr val="lt1"/>
                </a:solidFill>
                <a:ln cap="flat" cmpd="sng" w="9525">
                  <a:solidFill>
                    <a:srgbClr val="B4BBB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467" name="Google Shape;2467;p109"/>
                <p:cNvSpPr/>
                <p:nvPr/>
              </p:nvSpPr>
              <p:spPr>
                <a:xfrm>
                  <a:off x="1431925" y="4004720"/>
                  <a:ext cx="1873250" cy="430834"/>
                </a:xfrm>
                <a:prstGeom prst="rect">
                  <a:avLst/>
                </a:prstGeom>
                <a:solidFill>
                  <a:srgbClr val="B4BBBD"/>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Ảo hóa điện toán</a:t>
                  </a:r>
                  <a:endParaRPr/>
                </a:p>
              </p:txBody>
            </p:sp>
          </p:grpSp>
          <p:grpSp>
            <p:nvGrpSpPr>
              <p:cNvPr id="2468" name="Google Shape;2468;p109"/>
              <p:cNvGrpSpPr/>
              <p:nvPr/>
            </p:nvGrpSpPr>
            <p:grpSpPr>
              <a:xfrm>
                <a:off x="2957605" y="2265906"/>
                <a:ext cx="1905369" cy="1292530"/>
                <a:chOff x="1431925" y="4004720"/>
                <a:chExt cx="1873250" cy="1292530"/>
              </a:xfrm>
            </p:grpSpPr>
            <p:sp>
              <p:nvSpPr>
                <p:cNvPr id="2469" name="Google Shape;2469;p109"/>
                <p:cNvSpPr/>
                <p:nvPr/>
              </p:nvSpPr>
              <p:spPr>
                <a:xfrm>
                  <a:off x="1431925" y="4004721"/>
                  <a:ext cx="1873250" cy="1292529"/>
                </a:xfrm>
                <a:prstGeom prst="rect">
                  <a:avLst/>
                </a:prstGeom>
                <a:solidFill>
                  <a:schemeClr val="lt1"/>
                </a:solidFill>
                <a:ln cap="flat" cmpd="sng" w="9525">
                  <a:solidFill>
                    <a:srgbClr val="B4BBB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470" name="Google Shape;2470;p109"/>
                <p:cNvSpPr/>
                <p:nvPr/>
              </p:nvSpPr>
              <p:spPr>
                <a:xfrm>
                  <a:off x="1431925" y="4004720"/>
                  <a:ext cx="1873250" cy="430834"/>
                </a:xfrm>
                <a:prstGeom prst="rect">
                  <a:avLst/>
                </a:prstGeom>
                <a:solidFill>
                  <a:srgbClr val="B4BBBD"/>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Ảo hóa lưu trữ</a:t>
                  </a:r>
                  <a:endParaRPr/>
                </a:p>
              </p:txBody>
            </p:sp>
          </p:grpSp>
          <p:grpSp>
            <p:nvGrpSpPr>
              <p:cNvPr id="2471" name="Google Shape;2471;p109"/>
              <p:cNvGrpSpPr/>
              <p:nvPr/>
            </p:nvGrpSpPr>
            <p:grpSpPr>
              <a:xfrm>
                <a:off x="5201675" y="2265906"/>
                <a:ext cx="1905369" cy="1292530"/>
                <a:chOff x="1431925" y="4004720"/>
                <a:chExt cx="1873250" cy="1292530"/>
              </a:xfrm>
            </p:grpSpPr>
            <p:sp>
              <p:nvSpPr>
                <p:cNvPr id="2472" name="Google Shape;2472;p109"/>
                <p:cNvSpPr/>
                <p:nvPr/>
              </p:nvSpPr>
              <p:spPr>
                <a:xfrm>
                  <a:off x="1431925" y="4004721"/>
                  <a:ext cx="1873250" cy="1292529"/>
                </a:xfrm>
                <a:prstGeom prst="rect">
                  <a:avLst/>
                </a:prstGeom>
                <a:solidFill>
                  <a:schemeClr val="lt1"/>
                </a:solidFill>
                <a:ln cap="flat" cmpd="sng" w="9525">
                  <a:solidFill>
                    <a:srgbClr val="B4BBB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473" name="Google Shape;2473;p109"/>
                <p:cNvSpPr/>
                <p:nvPr/>
              </p:nvSpPr>
              <p:spPr>
                <a:xfrm>
                  <a:off x="1431925" y="4004720"/>
                  <a:ext cx="1873250" cy="430834"/>
                </a:xfrm>
                <a:prstGeom prst="rect">
                  <a:avLst/>
                </a:prstGeom>
                <a:solidFill>
                  <a:srgbClr val="B4BBBD"/>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Ứng dụng</a:t>
                  </a:r>
                  <a:endParaRPr/>
                </a:p>
              </p:txBody>
            </p:sp>
          </p:grpSp>
          <p:grpSp>
            <p:nvGrpSpPr>
              <p:cNvPr id="2474" name="Google Shape;2474;p109"/>
              <p:cNvGrpSpPr/>
              <p:nvPr/>
            </p:nvGrpSpPr>
            <p:grpSpPr>
              <a:xfrm>
                <a:off x="7445746" y="2265906"/>
                <a:ext cx="1905369" cy="1292530"/>
                <a:chOff x="1431925" y="4004720"/>
                <a:chExt cx="1873250" cy="1292530"/>
              </a:xfrm>
            </p:grpSpPr>
            <p:sp>
              <p:nvSpPr>
                <p:cNvPr id="2475" name="Google Shape;2475;p109"/>
                <p:cNvSpPr/>
                <p:nvPr/>
              </p:nvSpPr>
              <p:spPr>
                <a:xfrm>
                  <a:off x="1431925" y="4004721"/>
                  <a:ext cx="1873250" cy="1292529"/>
                </a:xfrm>
                <a:prstGeom prst="rect">
                  <a:avLst/>
                </a:prstGeom>
                <a:solidFill>
                  <a:schemeClr val="lt1"/>
                </a:solidFill>
                <a:ln cap="flat" cmpd="sng" w="9525">
                  <a:solidFill>
                    <a:srgbClr val="B4BBB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476" name="Google Shape;2476;p109"/>
                <p:cNvSpPr/>
                <p:nvPr/>
              </p:nvSpPr>
              <p:spPr>
                <a:xfrm>
                  <a:off x="1431925" y="4004720"/>
                  <a:ext cx="1873250" cy="430834"/>
                </a:xfrm>
                <a:prstGeom prst="rect">
                  <a:avLst/>
                </a:prstGeom>
                <a:solidFill>
                  <a:srgbClr val="B4BBBD"/>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Ảo hóa mạng lưới</a:t>
                  </a:r>
                  <a:endParaRPr/>
                </a:p>
              </p:txBody>
            </p:sp>
          </p:grpSp>
          <p:sp>
            <p:nvSpPr>
              <p:cNvPr id="2477" name="Google Shape;2477;p109"/>
              <p:cNvSpPr/>
              <p:nvPr/>
            </p:nvSpPr>
            <p:spPr>
              <a:xfrm>
                <a:off x="848471" y="2848980"/>
                <a:ext cx="943834" cy="57174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399">
                  <a:solidFill>
                    <a:srgbClr val="000000"/>
                  </a:solidFill>
                  <a:latin typeface="Arial"/>
                  <a:ea typeface="Arial"/>
                  <a:cs typeface="Arial"/>
                  <a:sym typeface="Arial"/>
                </a:endParaRPr>
              </a:p>
            </p:txBody>
          </p:sp>
          <p:sp>
            <p:nvSpPr>
              <p:cNvPr id="2478" name="Google Shape;2478;p109"/>
              <p:cNvSpPr/>
              <p:nvPr/>
            </p:nvSpPr>
            <p:spPr>
              <a:xfrm>
                <a:off x="1884962" y="2848980"/>
                <a:ext cx="620239" cy="57174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399">
                  <a:solidFill>
                    <a:srgbClr val="000000"/>
                  </a:solidFill>
                  <a:latin typeface="Arial"/>
                  <a:ea typeface="Arial"/>
                  <a:cs typeface="Arial"/>
                  <a:sym typeface="Arial"/>
                </a:endParaRPr>
              </a:p>
            </p:txBody>
          </p:sp>
          <p:sp>
            <p:nvSpPr>
              <p:cNvPr id="2479" name="Google Shape;2479;p109"/>
              <p:cNvSpPr/>
              <p:nvPr/>
            </p:nvSpPr>
            <p:spPr>
              <a:xfrm>
                <a:off x="4321063" y="2862650"/>
                <a:ext cx="423818" cy="75727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399">
                  <a:solidFill>
                    <a:srgbClr val="000000"/>
                  </a:solidFill>
                  <a:latin typeface="Arial"/>
                  <a:ea typeface="Arial"/>
                  <a:cs typeface="Arial"/>
                  <a:sym typeface="Arial"/>
                </a:endParaRPr>
              </a:p>
            </p:txBody>
          </p:sp>
          <p:sp>
            <p:nvSpPr>
              <p:cNvPr id="2480" name="Google Shape;2480;p109"/>
              <p:cNvSpPr/>
              <p:nvPr/>
            </p:nvSpPr>
            <p:spPr>
              <a:xfrm>
                <a:off x="3624442" y="2942561"/>
                <a:ext cx="609293" cy="50269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399">
                  <a:solidFill>
                    <a:srgbClr val="000000"/>
                  </a:solidFill>
                  <a:latin typeface="Arial"/>
                  <a:ea typeface="Arial"/>
                  <a:cs typeface="Arial"/>
                  <a:sym typeface="Arial"/>
                </a:endParaRPr>
              </a:p>
            </p:txBody>
          </p:sp>
          <p:sp>
            <p:nvSpPr>
              <p:cNvPr id="2481" name="Google Shape;2481;p109"/>
              <p:cNvSpPr/>
              <p:nvPr/>
            </p:nvSpPr>
            <p:spPr>
              <a:xfrm>
                <a:off x="7592383" y="2762048"/>
                <a:ext cx="1612095" cy="75375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399">
                  <a:solidFill>
                    <a:srgbClr val="000000"/>
                  </a:solidFill>
                  <a:latin typeface="Arial"/>
                  <a:ea typeface="Arial"/>
                  <a:cs typeface="Arial"/>
                  <a:sym typeface="Arial"/>
                </a:endParaRPr>
              </a:p>
            </p:txBody>
          </p:sp>
          <p:sp>
            <p:nvSpPr>
              <p:cNvPr id="2482" name="Google Shape;2482;p109"/>
              <p:cNvSpPr/>
              <p:nvPr/>
            </p:nvSpPr>
            <p:spPr>
              <a:xfrm>
                <a:off x="5532367" y="2792456"/>
                <a:ext cx="615941" cy="65425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399">
                  <a:solidFill>
                    <a:srgbClr val="000000"/>
                  </a:solidFill>
                  <a:latin typeface="Arial"/>
                  <a:ea typeface="Arial"/>
                  <a:cs typeface="Arial"/>
                  <a:sym typeface="Arial"/>
                </a:endParaRPr>
              </a:p>
            </p:txBody>
          </p:sp>
          <p:sp>
            <p:nvSpPr>
              <p:cNvPr id="2483" name="Google Shape;2483;p109"/>
              <p:cNvSpPr/>
              <p:nvPr/>
            </p:nvSpPr>
            <p:spPr>
              <a:xfrm>
                <a:off x="6176388" y="2806350"/>
                <a:ext cx="614040" cy="62647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399">
                  <a:solidFill>
                    <a:srgbClr val="000000"/>
                  </a:solidFill>
                  <a:latin typeface="Arial"/>
                  <a:ea typeface="Arial"/>
                  <a:cs typeface="Arial"/>
                  <a:sym typeface="Arial"/>
                </a:endParaRPr>
              </a:p>
            </p:txBody>
          </p:sp>
          <p:sp>
            <p:nvSpPr>
              <p:cNvPr id="2484" name="Google Shape;2484;p109"/>
              <p:cNvSpPr/>
              <p:nvPr/>
            </p:nvSpPr>
            <p:spPr>
              <a:xfrm>
                <a:off x="3075564" y="2848980"/>
                <a:ext cx="461550" cy="57174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399">
                  <a:solidFill>
                    <a:srgbClr val="000000"/>
                  </a:solidFill>
                  <a:latin typeface="Arial"/>
                  <a:ea typeface="Arial"/>
                  <a:cs typeface="Arial"/>
                  <a:sym typeface="Arial"/>
                </a:endParaRPr>
              </a:p>
            </p:txBody>
          </p:sp>
        </p:grpSp>
        <p:sp>
          <p:nvSpPr>
            <p:cNvPr id="2485" name="Google Shape;2485;p109"/>
            <p:cNvSpPr/>
            <p:nvPr/>
          </p:nvSpPr>
          <p:spPr>
            <a:xfrm>
              <a:off x="4814896" y="3614842"/>
              <a:ext cx="422175" cy="467042"/>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486" name="Google Shape;2486;p109"/>
            <p:cNvSpPr txBox="1"/>
            <p:nvPr/>
          </p:nvSpPr>
          <p:spPr>
            <a:xfrm>
              <a:off x="1325402" y="3725294"/>
              <a:ext cx="2677453" cy="23281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Cung cấp Framework và API</a:t>
              </a:r>
              <a:endParaRPr/>
            </a:p>
          </p:txBody>
        </p:sp>
        <p:grpSp>
          <p:nvGrpSpPr>
            <p:cNvPr id="2487" name="Google Shape;2487;p109"/>
            <p:cNvGrpSpPr/>
            <p:nvPr/>
          </p:nvGrpSpPr>
          <p:grpSpPr>
            <a:xfrm>
              <a:off x="713306" y="4123207"/>
              <a:ext cx="2677453" cy="1933853"/>
              <a:chOff x="1431925" y="4004721"/>
              <a:chExt cx="1873250" cy="1591516"/>
            </a:xfrm>
          </p:grpSpPr>
          <p:sp>
            <p:nvSpPr>
              <p:cNvPr id="2488" name="Google Shape;2488;p109"/>
              <p:cNvSpPr/>
              <p:nvPr/>
            </p:nvSpPr>
            <p:spPr>
              <a:xfrm>
                <a:off x="1431925" y="4004721"/>
                <a:ext cx="1873250" cy="1591516"/>
              </a:xfrm>
              <a:prstGeom prst="rect">
                <a:avLst/>
              </a:prstGeom>
              <a:solidFill>
                <a:schemeClr val="lt1"/>
              </a:solidFill>
              <a:ln cap="flat" cmpd="sng" w="9525">
                <a:solidFill>
                  <a:srgbClr val="0077C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489" name="Google Shape;2489;p109"/>
              <p:cNvSpPr/>
              <p:nvPr/>
            </p:nvSpPr>
            <p:spPr>
              <a:xfrm>
                <a:off x="1431925" y="4004721"/>
                <a:ext cx="1873250" cy="381456"/>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IaaS</a:t>
                </a:r>
                <a:endParaRPr sz="1600">
                  <a:solidFill>
                    <a:srgbClr val="FFFFFF"/>
                  </a:solidFill>
                  <a:latin typeface="Arial"/>
                  <a:ea typeface="Arial"/>
                  <a:cs typeface="Arial"/>
                  <a:sym typeface="Arial"/>
                </a:endParaRPr>
              </a:p>
            </p:txBody>
          </p:sp>
        </p:grpSp>
        <p:grpSp>
          <p:nvGrpSpPr>
            <p:cNvPr id="2490" name="Google Shape;2490;p109"/>
            <p:cNvGrpSpPr/>
            <p:nvPr/>
          </p:nvGrpSpPr>
          <p:grpSpPr>
            <a:xfrm>
              <a:off x="3691985" y="4123207"/>
              <a:ext cx="2677453" cy="1933853"/>
              <a:chOff x="1431925" y="4004721"/>
              <a:chExt cx="1873250" cy="1591516"/>
            </a:xfrm>
          </p:grpSpPr>
          <p:sp>
            <p:nvSpPr>
              <p:cNvPr id="2491" name="Google Shape;2491;p109"/>
              <p:cNvSpPr/>
              <p:nvPr/>
            </p:nvSpPr>
            <p:spPr>
              <a:xfrm>
                <a:off x="1431925" y="4004721"/>
                <a:ext cx="1873250" cy="1591516"/>
              </a:xfrm>
              <a:prstGeom prst="rect">
                <a:avLst/>
              </a:prstGeom>
              <a:solidFill>
                <a:schemeClr val="lt1"/>
              </a:solidFill>
              <a:ln cap="flat" cmpd="sng" w="9525">
                <a:solidFill>
                  <a:srgbClr val="0077C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492" name="Google Shape;2492;p109"/>
              <p:cNvSpPr/>
              <p:nvPr/>
            </p:nvSpPr>
            <p:spPr>
              <a:xfrm>
                <a:off x="1431925" y="4004721"/>
                <a:ext cx="1873250" cy="381456"/>
              </a:xfrm>
              <a:prstGeom prst="rect">
                <a:avLst/>
              </a:prstGeom>
              <a:solidFill>
                <a:srgbClr val="0077C8"/>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PaaS</a:t>
                </a:r>
                <a:endParaRPr sz="1600">
                  <a:solidFill>
                    <a:srgbClr val="FFFFFF"/>
                  </a:solidFill>
                  <a:latin typeface="Arial"/>
                  <a:ea typeface="Arial"/>
                  <a:cs typeface="Arial"/>
                  <a:sym typeface="Arial"/>
                </a:endParaRPr>
              </a:p>
            </p:txBody>
          </p:sp>
        </p:grpSp>
        <p:grpSp>
          <p:nvGrpSpPr>
            <p:cNvPr id="2493" name="Google Shape;2493;p109"/>
            <p:cNvGrpSpPr/>
            <p:nvPr/>
          </p:nvGrpSpPr>
          <p:grpSpPr>
            <a:xfrm>
              <a:off x="6670665" y="4123207"/>
              <a:ext cx="2677453" cy="1933853"/>
              <a:chOff x="1431925" y="4004721"/>
              <a:chExt cx="1873250" cy="1591516"/>
            </a:xfrm>
          </p:grpSpPr>
          <p:sp>
            <p:nvSpPr>
              <p:cNvPr id="2494" name="Google Shape;2494;p109"/>
              <p:cNvSpPr/>
              <p:nvPr/>
            </p:nvSpPr>
            <p:spPr>
              <a:xfrm>
                <a:off x="1431925" y="4004721"/>
                <a:ext cx="1873250" cy="1591516"/>
              </a:xfrm>
              <a:prstGeom prst="rect">
                <a:avLst/>
              </a:prstGeom>
              <a:solidFill>
                <a:schemeClr val="lt1"/>
              </a:solidFill>
              <a:ln cap="flat" cmpd="sng" w="9525">
                <a:solidFill>
                  <a:srgbClr val="00B3E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Signal processing and display</a:t>
                </a:r>
                <a:endParaRPr sz="700">
                  <a:solidFill>
                    <a:srgbClr val="FFFFFF"/>
                  </a:solidFill>
                  <a:latin typeface="Arial"/>
                  <a:ea typeface="Arial"/>
                  <a:cs typeface="Arial"/>
                  <a:sym typeface="Arial"/>
                </a:endParaRPr>
              </a:p>
            </p:txBody>
          </p:sp>
          <p:sp>
            <p:nvSpPr>
              <p:cNvPr id="2495" name="Google Shape;2495;p109"/>
              <p:cNvSpPr/>
              <p:nvPr/>
            </p:nvSpPr>
            <p:spPr>
              <a:xfrm>
                <a:off x="1431925" y="4004721"/>
                <a:ext cx="1873250" cy="381456"/>
              </a:xfrm>
              <a:prstGeom prst="rect">
                <a:avLst/>
              </a:prstGeom>
              <a:solidFill>
                <a:srgbClr val="00B3E3"/>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SaaS</a:t>
                </a:r>
                <a:endParaRPr/>
              </a:p>
            </p:txBody>
          </p:sp>
        </p:grpSp>
        <p:sp>
          <p:nvSpPr>
            <p:cNvPr id="2496" name="Google Shape;2496;p109"/>
            <p:cNvSpPr txBox="1"/>
            <p:nvPr/>
          </p:nvSpPr>
          <p:spPr>
            <a:xfrm>
              <a:off x="790426" y="4743642"/>
              <a:ext cx="2523211" cy="5076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Infrastructure as-a-Service</a:t>
              </a:r>
              <a:endParaRPr/>
            </a:p>
            <a:p>
              <a:pPr indent="0" lvl="0" marL="0" marR="0" rtl="0" algn="ctr">
                <a:spcBef>
                  <a:spcPts val="600"/>
                </a:spcBef>
                <a:spcAft>
                  <a:spcPts val="0"/>
                </a:spcAft>
                <a:buNone/>
              </a:pPr>
              <a:r>
                <a:rPr lang="en-US" sz="1200">
                  <a:solidFill>
                    <a:srgbClr val="0033CC"/>
                  </a:solidFill>
                  <a:latin typeface="Arial"/>
                  <a:ea typeface="Arial"/>
                  <a:cs typeface="Arial"/>
                  <a:sym typeface="Arial"/>
                </a:rPr>
                <a:t>EC2/S3, BlueLock</a:t>
              </a:r>
              <a:endParaRPr sz="1200">
                <a:solidFill>
                  <a:srgbClr val="0033CC"/>
                </a:solidFill>
                <a:latin typeface="Arial"/>
                <a:ea typeface="Arial"/>
                <a:cs typeface="Arial"/>
                <a:sym typeface="Arial"/>
              </a:endParaRPr>
            </a:p>
          </p:txBody>
        </p:sp>
        <p:sp>
          <p:nvSpPr>
            <p:cNvPr id="2497" name="Google Shape;2497;p109"/>
            <p:cNvSpPr txBox="1"/>
            <p:nvPr/>
          </p:nvSpPr>
          <p:spPr>
            <a:xfrm>
              <a:off x="3810407" y="4743642"/>
              <a:ext cx="2440608" cy="40743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62626"/>
                </a:buClr>
                <a:buSzPts val="1600"/>
                <a:buFont typeface="Arial"/>
                <a:buNone/>
              </a:pPr>
              <a:r>
                <a:rPr b="0" i="0" lang="en-US" sz="1600" u="none" cap="none" strike="noStrike">
                  <a:solidFill>
                    <a:srgbClr val="262626"/>
                  </a:solidFill>
                  <a:latin typeface="Arial"/>
                  <a:ea typeface="Arial"/>
                  <a:cs typeface="Arial"/>
                  <a:sym typeface="Arial"/>
                </a:rPr>
                <a:t>Dịch vụ nền tảng</a:t>
              </a:r>
              <a:endParaRPr/>
            </a:p>
            <a:p>
              <a:pPr indent="0" lvl="0" marL="0" marR="0" rtl="0" algn="ctr">
                <a:lnSpc>
                  <a:spcPct val="100000"/>
                </a:lnSpc>
                <a:spcBef>
                  <a:spcPts val="0"/>
                </a:spcBef>
                <a:spcAft>
                  <a:spcPts val="0"/>
                </a:spcAft>
                <a:buClr>
                  <a:srgbClr val="0033CC"/>
                </a:buClr>
                <a:buSzPts val="1200"/>
                <a:buFont typeface="Arial"/>
                <a:buNone/>
              </a:pPr>
              <a:r>
                <a:rPr b="0" i="0" lang="en-US" sz="1200" u="none" cap="none" strike="noStrike">
                  <a:solidFill>
                    <a:srgbClr val="0033CC"/>
                  </a:solidFill>
                  <a:latin typeface="Arial"/>
                  <a:ea typeface="Arial"/>
                  <a:cs typeface="Arial"/>
                  <a:sym typeface="Arial"/>
                </a:rPr>
                <a:t>App Engine, Azure, AWS</a:t>
              </a:r>
              <a:endParaRPr/>
            </a:p>
          </p:txBody>
        </p:sp>
        <p:sp>
          <p:nvSpPr>
            <p:cNvPr id="2498" name="Google Shape;2498;p109"/>
            <p:cNvSpPr txBox="1"/>
            <p:nvPr/>
          </p:nvSpPr>
          <p:spPr>
            <a:xfrm>
              <a:off x="6789087" y="4743642"/>
              <a:ext cx="2440608" cy="40743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62626"/>
                </a:buClr>
                <a:buSzPts val="1600"/>
                <a:buFont typeface="Arial"/>
                <a:buNone/>
              </a:pPr>
              <a:r>
                <a:rPr b="0" i="0" lang="en-US" sz="1600" u="none" cap="none" strike="noStrike">
                  <a:solidFill>
                    <a:srgbClr val="262626"/>
                  </a:solidFill>
                  <a:latin typeface="Arial"/>
                  <a:ea typeface="Arial"/>
                  <a:cs typeface="Arial"/>
                  <a:sym typeface="Arial"/>
                </a:rPr>
                <a:t>Dịch vụ phần mềm</a:t>
              </a:r>
              <a:endParaRPr/>
            </a:p>
            <a:p>
              <a:pPr indent="0" lvl="0" marL="0" marR="0" rtl="0" algn="ctr">
                <a:lnSpc>
                  <a:spcPct val="100000"/>
                </a:lnSpc>
                <a:spcBef>
                  <a:spcPts val="0"/>
                </a:spcBef>
                <a:spcAft>
                  <a:spcPts val="0"/>
                </a:spcAft>
                <a:buClr>
                  <a:srgbClr val="0033CC"/>
                </a:buClr>
                <a:buSzPts val="1200"/>
                <a:buFont typeface="Arial"/>
                <a:buNone/>
              </a:pPr>
              <a:r>
                <a:rPr b="0" i="0" lang="en-US" sz="1200" u="none" cap="none" strike="noStrike">
                  <a:solidFill>
                    <a:srgbClr val="0033CC"/>
                  </a:solidFill>
                  <a:latin typeface="Arial"/>
                  <a:ea typeface="Arial"/>
                  <a:cs typeface="Arial"/>
                  <a:sym typeface="Arial"/>
                </a:rPr>
                <a:t>iCloud, Dropbox, Docs</a:t>
              </a:r>
              <a:endParaRPr/>
            </a:p>
          </p:txBody>
        </p:sp>
        <p:sp>
          <p:nvSpPr>
            <p:cNvPr id="2499" name="Google Shape;2499;p109"/>
            <p:cNvSpPr/>
            <p:nvPr/>
          </p:nvSpPr>
          <p:spPr>
            <a:xfrm>
              <a:off x="4814896" y="5420664"/>
              <a:ext cx="422175" cy="467042"/>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500" name="Google Shape;2500;p109"/>
            <p:cNvSpPr/>
            <p:nvPr/>
          </p:nvSpPr>
          <p:spPr>
            <a:xfrm>
              <a:off x="7798303" y="5420664"/>
              <a:ext cx="422175" cy="467042"/>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501" name="Google Shape;2501;p109"/>
            <p:cNvSpPr/>
            <p:nvPr/>
          </p:nvSpPr>
          <p:spPr>
            <a:xfrm>
              <a:off x="1840944" y="5420664"/>
              <a:ext cx="422175" cy="467042"/>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2502" name="Google Shape;2502;p109"/>
          <p:cNvGrpSpPr/>
          <p:nvPr/>
        </p:nvGrpSpPr>
        <p:grpSpPr>
          <a:xfrm>
            <a:off x="416128" y="444866"/>
            <a:ext cx="9051872" cy="282133"/>
            <a:chOff x="416128" y="444866"/>
            <a:chExt cx="9051872" cy="282133"/>
          </a:xfrm>
        </p:grpSpPr>
        <p:sp>
          <p:nvSpPr>
            <p:cNvPr id="2503" name="Google Shape;2503;p10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Điện toán đám mây</a:t>
              </a:r>
              <a:endParaRPr b="1" sz="1800">
                <a:solidFill>
                  <a:schemeClr val="lt1"/>
                </a:solidFill>
                <a:latin typeface="Arial"/>
                <a:ea typeface="Arial"/>
                <a:cs typeface="Arial"/>
                <a:sym typeface="Arial"/>
              </a:endParaRPr>
            </a:p>
          </p:txBody>
        </p:sp>
        <p:sp>
          <p:nvSpPr>
            <p:cNvPr id="2504" name="Google Shape;2504;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505" name="Google Shape;2505;p109"/>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Mô hình dịch vụ đám mây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1"/>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Cách mạng công nghiệp 4.0</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28" name="Google Shape;328;p11"/>
          <p:cNvSpPr/>
          <p:nvPr/>
        </p:nvSpPr>
        <p:spPr>
          <a:xfrm>
            <a:off x="7981407" y="480778"/>
            <a:ext cx="1486594"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29" name="Google Shape;329;p11"/>
          <p:cNvSpPr/>
          <p:nvPr/>
        </p:nvSpPr>
        <p:spPr>
          <a:xfrm>
            <a:off x="559816" y="138289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Chuyển đổi số là gì?</a:t>
            </a:r>
            <a:endParaRPr/>
          </a:p>
        </p:txBody>
      </p:sp>
      <p:sp>
        <p:nvSpPr>
          <p:cNvPr id="330" name="Google Shape;330;p11"/>
          <p:cNvSpPr/>
          <p:nvPr/>
        </p:nvSpPr>
        <p:spPr>
          <a:xfrm>
            <a:off x="559816" y="1801831"/>
            <a:ext cx="5816878" cy="272382"/>
          </a:xfrm>
          <a:prstGeom prst="rect">
            <a:avLst/>
          </a:prstGeom>
          <a:noFill/>
          <a:ln>
            <a:noFill/>
          </a:ln>
        </p:spPr>
        <p:txBody>
          <a:bodyPr anchorCtr="0" anchor="t" bIns="45700" lIns="91425" spcFirstLastPara="1" rIns="91425" wrap="square" tIns="45700">
            <a:spAutoFit/>
          </a:bodyPr>
          <a:lstStyle/>
          <a:p>
            <a:pPr indent="-182526" lvl="0" marL="182526" marR="0" rtl="0" algn="l">
              <a:lnSpc>
                <a:spcPct val="9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Doanh nghiệp sử dụng công nghệ số và trở thành doanh nghiệp số.</a:t>
            </a:r>
            <a:endParaRPr/>
          </a:p>
        </p:txBody>
      </p:sp>
      <p:graphicFrame>
        <p:nvGraphicFramePr>
          <p:cNvPr id="331" name="Google Shape;331;p11"/>
          <p:cNvGraphicFramePr/>
          <p:nvPr/>
        </p:nvGraphicFramePr>
        <p:xfrm>
          <a:off x="6411816" y="3054450"/>
          <a:ext cx="3000000" cy="3000000"/>
        </p:xfrm>
        <a:graphic>
          <a:graphicData uri="http://schemas.openxmlformats.org/drawingml/2006/table">
            <a:tbl>
              <a:tblPr bandRow="1" firstRow="1">
                <a:noFill/>
                <a:tableStyleId>{A9672A58-3C3F-4094-A55C-8326C1CC86CD}</a:tableStyleId>
              </a:tblPr>
              <a:tblGrid>
                <a:gridCol w="919600"/>
                <a:gridCol w="1912775"/>
              </a:tblGrid>
              <a:tr h="508325">
                <a:tc>
                  <a:txBody>
                    <a:bodyPr/>
                    <a:lstStyle/>
                    <a:p>
                      <a:pPr indent="0" lvl="0" marL="0" marR="0" rtl="0" algn="l">
                        <a:lnSpc>
                          <a:spcPct val="100000"/>
                        </a:lnSpc>
                        <a:spcBef>
                          <a:spcPts val="0"/>
                        </a:spcBef>
                        <a:spcAft>
                          <a:spcPts val="0"/>
                        </a:spcAft>
                        <a:buClr>
                          <a:schemeClr val="dk1"/>
                        </a:buClr>
                        <a:buSzPts val="1200"/>
                        <a:buFont typeface="Arial"/>
                        <a:buNone/>
                      </a:pPr>
                      <a:r>
                        <a:rPr b="1" lang="en-US" sz="1200" u="none" cap="none" strike="noStrike">
                          <a:solidFill>
                            <a:schemeClr val="dk1"/>
                          </a:solidFill>
                          <a:latin typeface="Arial"/>
                          <a:ea typeface="Arial"/>
                          <a:cs typeface="Arial"/>
                          <a:sym typeface="Arial"/>
                        </a:rPr>
                        <a:t>Tài chính</a:t>
                      </a:r>
                      <a:endParaRPr b="1" sz="12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b="0" lang="en-US" sz="1100" u="none" cap="none" strike="noStrike">
                          <a:solidFill>
                            <a:schemeClr val="dk1"/>
                          </a:solidFill>
                          <a:latin typeface="Arial"/>
                          <a:ea typeface="Arial"/>
                          <a:cs typeface="Arial"/>
                          <a:sym typeface="Arial"/>
                        </a:rPr>
                        <a:t>Chatbot thông minh Call center/ Happy Call</a:t>
                      </a:r>
                      <a:endParaRPr sz="11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325">
                <a:tc>
                  <a:txBody>
                    <a:bodyPr/>
                    <a:lstStyle/>
                    <a:p>
                      <a:pPr indent="0" lvl="0" marL="0" marR="0" rtl="0" algn="l">
                        <a:lnSpc>
                          <a:spcPct val="100000"/>
                        </a:lnSpc>
                        <a:spcBef>
                          <a:spcPts val="0"/>
                        </a:spcBef>
                        <a:spcAft>
                          <a:spcPts val="0"/>
                        </a:spcAft>
                        <a:buClr>
                          <a:schemeClr val="dk1"/>
                        </a:buClr>
                        <a:buSzPts val="1200"/>
                        <a:buFont typeface="Arial"/>
                        <a:buNone/>
                      </a:pPr>
                      <a:r>
                        <a:rPr b="1" lang="en-US" sz="1200" u="none" cap="none" strike="noStrike">
                          <a:solidFill>
                            <a:schemeClr val="dk1"/>
                          </a:solidFill>
                          <a:latin typeface="Arial"/>
                          <a:ea typeface="Arial"/>
                          <a:cs typeface="Arial"/>
                          <a:sym typeface="Arial"/>
                        </a:rPr>
                        <a:t>Phân bổ</a:t>
                      </a:r>
                      <a:endParaRPr b="1" sz="12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100" u="none" cap="none" strike="noStrike">
                          <a:solidFill>
                            <a:schemeClr val="dk1"/>
                          </a:solidFill>
                          <a:latin typeface="Arial"/>
                          <a:ea typeface="Arial"/>
                          <a:cs typeface="Arial"/>
                          <a:sym typeface="Arial"/>
                        </a:rPr>
                        <a:t>Đề xuất các sản phẩm tùy chỉnh</a:t>
                      </a:r>
                      <a:endParaRPr sz="11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325">
                <a:tc>
                  <a:txBody>
                    <a:bodyPr/>
                    <a:lstStyle/>
                    <a:p>
                      <a:pPr indent="0" lvl="0" marL="0" marR="0" rtl="0" algn="l">
                        <a:lnSpc>
                          <a:spcPct val="100000"/>
                        </a:lnSpc>
                        <a:spcBef>
                          <a:spcPts val="0"/>
                        </a:spcBef>
                        <a:spcAft>
                          <a:spcPts val="0"/>
                        </a:spcAft>
                        <a:buClr>
                          <a:schemeClr val="dk1"/>
                        </a:buClr>
                        <a:buSzPts val="1200"/>
                        <a:buFont typeface="Arial"/>
                        <a:buNone/>
                      </a:pPr>
                      <a:r>
                        <a:rPr b="1" lang="en-US" sz="1200" u="none" cap="none" strike="noStrike">
                          <a:solidFill>
                            <a:schemeClr val="dk1"/>
                          </a:solidFill>
                          <a:latin typeface="Arial"/>
                          <a:ea typeface="Arial"/>
                          <a:cs typeface="Arial"/>
                          <a:sym typeface="Arial"/>
                        </a:rPr>
                        <a:t>Sản xuất</a:t>
                      </a:r>
                      <a:endParaRPr b="1" sz="12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100" u="none" cap="none" strike="noStrike">
                          <a:solidFill>
                            <a:schemeClr val="dk1"/>
                          </a:solidFill>
                          <a:latin typeface="Arial"/>
                          <a:ea typeface="Arial"/>
                          <a:cs typeface="Arial"/>
                          <a:sym typeface="Arial"/>
                        </a:rPr>
                        <a:t>Cải thiện quy trình sản xuất và sản lượng</a:t>
                      </a:r>
                      <a:endParaRPr sz="11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11675">
                <a:tc>
                  <a:txBody>
                    <a:bodyPr/>
                    <a:lstStyle/>
                    <a:p>
                      <a:pPr indent="0" lvl="0" marL="0" marR="0" rtl="0" algn="l">
                        <a:spcBef>
                          <a:spcPts val="0"/>
                        </a:spcBef>
                        <a:spcAft>
                          <a:spcPts val="0"/>
                        </a:spcAft>
                        <a:buNone/>
                      </a:pPr>
                      <a:r>
                        <a:rPr b="1" lang="en-US" sz="1200" u="none" cap="none" strike="noStrike">
                          <a:solidFill>
                            <a:schemeClr val="dk1"/>
                          </a:solidFill>
                          <a:latin typeface="Arial"/>
                          <a:ea typeface="Arial"/>
                          <a:cs typeface="Arial"/>
                          <a:sym typeface="Arial"/>
                        </a:rPr>
                        <a:t>Điều trị ý tế</a:t>
                      </a:r>
                      <a:endParaRPr b="1" sz="12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100" u="none" cap="none" strike="noStrike">
                          <a:solidFill>
                            <a:schemeClr val="dk1"/>
                          </a:solidFill>
                          <a:latin typeface="Arial"/>
                          <a:ea typeface="Arial"/>
                          <a:cs typeface="Arial"/>
                          <a:sym typeface="Arial"/>
                        </a:rPr>
                        <a:t>Đề xuất điều trị y tế tùy chỉnh cho mỗi cá nhân</a:t>
                      </a:r>
                      <a:endParaRPr sz="11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47225">
                <a:tc>
                  <a:txBody>
                    <a:bodyPr/>
                    <a:lstStyle/>
                    <a:p>
                      <a:pPr indent="0" lvl="0" marL="0" marR="0" rtl="0" algn="l">
                        <a:lnSpc>
                          <a:spcPct val="100000"/>
                        </a:lnSpc>
                        <a:spcBef>
                          <a:spcPts val="0"/>
                        </a:spcBef>
                        <a:spcAft>
                          <a:spcPts val="0"/>
                        </a:spcAft>
                        <a:buClr>
                          <a:schemeClr val="dk1"/>
                        </a:buClr>
                        <a:buSzPts val="1200"/>
                        <a:buFont typeface="Arial"/>
                        <a:buNone/>
                      </a:pPr>
                      <a:r>
                        <a:rPr b="1" lang="en-US" sz="1200" u="none" cap="none" strike="noStrike">
                          <a:solidFill>
                            <a:schemeClr val="dk1"/>
                          </a:solidFill>
                          <a:latin typeface="Arial"/>
                          <a:ea typeface="Arial"/>
                          <a:cs typeface="Arial"/>
                          <a:sym typeface="Arial"/>
                        </a:rPr>
                        <a:t>Giáo dục</a:t>
                      </a:r>
                      <a:endParaRPr b="1" sz="12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100" u="none" cap="none" strike="noStrike">
                          <a:solidFill>
                            <a:schemeClr val="dk1"/>
                          </a:solidFill>
                          <a:latin typeface="Arial"/>
                          <a:ea typeface="Arial"/>
                          <a:cs typeface="Arial"/>
                          <a:sym typeface="Arial"/>
                        </a:rPr>
                        <a:t>Đánh giá trình độ cá nhân và đề xuất lộ trình học tập cho từng cá nhân</a:t>
                      </a:r>
                      <a:endParaRPr sz="1100" u="none" cap="none" strike="noStrike">
                        <a:solidFill>
                          <a:schemeClr val="dk1"/>
                        </a:solidFill>
                        <a:latin typeface="Arial"/>
                        <a:ea typeface="Arial"/>
                        <a:cs typeface="Arial"/>
                        <a:sym typeface="Arial"/>
                      </a:endParaRPr>
                    </a:p>
                  </a:txBody>
                  <a:tcPr marT="45725" marB="45725" marR="45725" marL="4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332" name="Google Shape;332;p11"/>
          <p:cNvGrpSpPr/>
          <p:nvPr/>
        </p:nvGrpSpPr>
        <p:grpSpPr>
          <a:xfrm>
            <a:off x="556328" y="2224248"/>
            <a:ext cx="8305218" cy="4373555"/>
            <a:chOff x="556328" y="2224248"/>
            <a:chExt cx="8305218" cy="4373555"/>
          </a:xfrm>
        </p:grpSpPr>
        <p:sp>
          <p:nvSpPr>
            <p:cNvPr id="333" name="Google Shape;333;p11"/>
            <p:cNvSpPr txBox="1"/>
            <p:nvPr/>
          </p:nvSpPr>
          <p:spPr>
            <a:xfrm>
              <a:off x="3404456" y="2224248"/>
              <a:ext cx="2243746" cy="7540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u="sng">
                  <a:solidFill>
                    <a:schemeClr val="dk1"/>
                  </a:solidFill>
                  <a:latin typeface="Arial"/>
                  <a:ea typeface="Arial"/>
                  <a:cs typeface="Arial"/>
                  <a:sym typeface="Arial"/>
                </a:rPr>
                <a:t>Sử dụng </a:t>
              </a:r>
              <a:r>
                <a:rPr b="1" lang="en-US" sz="1400" u="sng">
                  <a:solidFill>
                    <a:srgbClr val="1429A0"/>
                  </a:solidFill>
                  <a:latin typeface="Arial"/>
                  <a:ea typeface="Arial"/>
                  <a:cs typeface="Arial"/>
                  <a:sym typeface="Arial"/>
                </a:rPr>
                <a:t>Công nghệ số</a:t>
              </a:r>
              <a:endParaRPr b="1" sz="1400" u="sng">
                <a:solidFill>
                  <a:srgbClr val="1429A0"/>
                </a:solidFill>
                <a:latin typeface="Arial"/>
                <a:ea typeface="Arial"/>
                <a:cs typeface="Arial"/>
                <a:sym typeface="Arial"/>
              </a:endParaRPr>
            </a:p>
            <a:p>
              <a:pPr indent="0" lvl="0" marL="0" marR="0" rtl="0" algn="ctr">
                <a:spcBef>
                  <a:spcPts val="600"/>
                </a:spcBef>
                <a:spcAft>
                  <a:spcPts val="0"/>
                </a:spcAft>
                <a:buNone/>
              </a:pPr>
              <a:r>
                <a:rPr lang="en-US" sz="1200">
                  <a:solidFill>
                    <a:schemeClr val="dk1"/>
                  </a:solidFill>
                  <a:latin typeface="Arial"/>
                  <a:ea typeface="Arial"/>
                  <a:cs typeface="Arial"/>
                  <a:sym typeface="Arial"/>
                </a:rPr>
                <a:t>Giới thiệu và ứng dụng các công nghệ số mới</a:t>
              </a:r>
              <a:endParaRPr sz="1200">
                <a:solidFill>
                  <a:schemeClr val="dk1"/>
                </a:solidFill>
                <a:latin typeface="Arial"/>
                <a:ea typeface="Arial"/>
                <a:cs typeface="Arial"/>
                <a:sym typeface="Arial"/>
              </a:endParaRPr>
            </a:p>
          </p:txBody>
        </p:sp>
        <p:sp>
          <p:nvSpPr>
            <p:cNvPr id="334" name="Google Shape;334;p11"/>
            <p:cNvSpPr txBox="1"/>
            <p:nvPr/>
          </p:nvSpPr>
          <p:spPr>
            <a:xfrm>
              <a:off x="6677550" y="2262720"/>
              <a:ext cx="2183996"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u="sng">
                  <a:solidFill>
                    <a:schemeClr val="dk1"/>
                  </a:solidFill>
                  <a:latin typeface="Arial"/>
                  <a:ea typeface="Arial"/>
                  <a:cs typeface="Arial"/>
                  <a:sym typeface="Arial"/>
                </a:rPr>
                <a:t>Trở thành </a:t>
              </a:r>
              <a:r>
                <a:rPr b="1" lang="en-US" sz="1400" u="sng">
                  <a:solidFill>
                    <a:srgbClr val="1429A0"/>
                  </a:solidFill>
                  <a:latin typeface="Arial"/>
                  <a:ea typeface="Arial"/>
                  <a:cs typeface="Arial"/>
                  <a:sym typeface="Arial"/>
                </a:rPr>
                <a:t>Doanh nghiệp số</a:t>
              </a:r>
              <a:endParaRPr b="1" sz="1400" u="sng">
                <a:solidFill>
                  <a:srgbClr val="1429A0"/>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Tạo ra sự đổi mới kinh doanh</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và lợi thế cạnh tranh</a:t>
              </a:r>
              <a:endParaRPr sz="1200">
                <a:solidFill>
                  <a:schemeClr val="dk1"/>
                </a:solidFill>
                <a:latin typeface="Arial"/>
                <a:ea typeface="Arial"/>
                <a:cs typeface="Arial"/>
                <a:sym typeface="Arial"/>
              </a:endParaRPr>
            </a:p>
          </p:txBody>
        </p:sp>
        <p:grpSp>
          <p:nvGrpSpPr>
            <p:cNvPr id="335" name="Google Shape;335;p11"/>
            <p:cNvGrpSpPr/>
            <p:nvPr/>
          </p:nvGrpSpPr>
          <p:grpSpPr>
            <a:xfrm>
              <a:off x="556328" y="2298170"/>
              <a:ext cx="2451856" cy="2143557"/>
              <a:chOff x="556328" y="2298170"/>
              <a:chExt cx="2451856" cy="2143557"/>
            </a:xfrm>
          </p:grpSpPr>
          <p:sp>
            <p:nvSpPr>
              <p:cNvPr id="336" name="Google Shape;336;p11"/>
              <p:cNvSpPr txBox="1"/>
              <p:nvPr/>
            </p:nvSpPr>
            <p:spPr>
              <a:xfrm>
                <a:off x="556328" y="2298170"/>
                <a:ext cx="2451856" cy="5232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u="sng">
                    <a:solidFill>
                      <a:srgbClr val="1429A0"/>
                    </a:solidFill>
                    <a:latin typeface="Arial"/>
                    <a:ea typeface="Arial"/>
                    <a:cs typeface="Arial"/>
                    <a:sym typeface="Arial"/>
                  </a:rPr>
                  <a:t>Doanh nghiệp số</a:t>
                </a:r>
                <a:endParaRPr b="1" sz="1400" u="sng">
                  <a:solidFill>
                    <a:srgbClr val="1429A0"/>
                  </a:solidFill>
                  <a:latin typeface="Arial"/>
                  <a:ea typeface="Arial"/>
                  <a:cs typeface="Arial"/>
                  <a:sym typeface="Arial"/>
                </a:endParaRPr>
              </a:p>
              <a:p>
                <a:pPr indent="0" lvl="0" marL="0" marR="0" rtl="0" algn="ctr">
                  <a:spcBef>
                    <a:spcPts val="600"/>
                  </a:spcBef>
                  <a:spcAft>
                    <a:spcPts val="0"/>
                  </a:spcAft>
                  <a:buNone/>
                </a:pPr>
                <a:r>
                  <a:rPr lang="en-US" sz="1200">
                    <a:solidFill>
                      <a:schemeClr val="dk1"/>
                    </a:solidFill>
                    <a:latin typeface="Arial"/>
                    <a:ea typeface="Arial"/>
                    <a:cs typeface="Arial"/>
                    <a:sym typeface="Arial"/>
                  </a:rPr>
                  <a:t>dự tính những thay đổi đột phá và tạo ra hiệu suất</a:t>
                </a:r>
                <a:endParaRPr sz="1200">
                  <a:solidFill>
                    <a:schemeClr val="dk1"/>
                  </a:solidFill>
                  <a:latin typeface="Arial"/>
                  <a:ea typeface="Arial"/>
                  <a:cs typeface="Arial"/>
                  <a:sym typeface="Arial"/>
                </a:endParaRPr>
              </a:p>
            </p:txBody>
          </p:sp>
          <p:pic>
            <p:nvPicPr>
              <p:cNvPr id="337" name="Google Shape;337;p11"/>
              <p:cNvPicPr preferRelativeResize="0"/>
              <p:nvPr/>
            </p:nvPicPr>
            <p:blipFill rotWithShape="1">
              <a:blip r:embed="rId3">
                <a:alphaModFix/>
              </a:blip>
              <a:srcRect b="0" l="0" r="0" t="0"/>
              <a:stretch/>
            </p:blipFill>
            <p:spPr>
              <a:xfrm>
                <a:off x="765823" y="2921683"/>
                <a:ext cx="2123536" cy="1520044"/>
              </a:xfrm>
              <a:prstGeom prst="rect">
                <a:avLst/>
              </a:prstGeom>
              <a:noFill/>
              <a:ln>
                <a:noFill/>
              </a:ln>
            </p:spPr>
          </p:pic>
        </p:grpSp>
        <p:sp>
          <p:nvSpPr>
            <p:cNvPr id="338" name="Google Shape;338;p11"/>
            <p:cNvSpPr/>
            <p:nvPr/>
          </p:nvSpPr>
          <p:spPr>
            <a:xfrm>
              <a:off x="3109344" y="2461759"/>
              <a:ext cx="302259" cy="309673"/>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9" name="Google Shape;339;p11"/>
            <p:cNvSpPr/>
            <p:nvPr/>
          </p:nvSpPr>
          <p:spPr>
            <a:xfrm>
              <a:off x="5733682" y="2500046"/>
              <a:ext cx="302259" cy="309673"/>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40" name="Google Shape;340;p11"/>
            <p:cNvGrpSpPr/>
            <p:nvPr/>
          </p:nvGrpSpPr>
          <p:grpSpPr>
            <a:xfrm>
              <a:off x="2785262" y="2829051"/>
              <a:ext cx="3591432" cy="3768752"/>
              <a:chOff x="2785262" y="2829051"/>
              <a:chExt cx="3591432" cy="3768752"/>
            </a:xfrm>
          </p:grpSpPr>
          <p:pic>
            <p:nvPicPr>
              <p:cNvPr id="341" name="Google Shape;341;p11"/>
              <p:cNvPicPr preferRelativeResize="0"/>
              <p:nvPr/>
            </p:nvPicPr>
            <p:blipFill rotWithShape="1">
              <a:blip r:embed="rId4">
                <a:alphaModFix/>
              </a:blip>
              <a:srcRect b="-4683" l="32738" r="33132" t="34738"/>
              <a:stretch/>
            </p:blipFill>
            <p:spPr>
              <a:xfrm>
                <a:off x="2785262" y="2829051"/>
                <a:ext cx="3591432" cy="3768752"/>
              </a:xfrm>
              <a:prstGeom prst="rect">
                <a:avLst/>
              </a:prstGeom>
              <a:noFill/>
              <a:ln>
                <a:noFill/>
              </a:ln>
            </p:spPr>
          </p:pic>
          <p:sp>
            <p:nvSpPr>
              <p:cNvPr id="342" name="Google Shape;342;p11"/>
              <p:cNvSpPr/>
              <p:nvPr/>
            </p:nvSpPr>
            <p:spPr>
              <a:xfrm>
                <a:off x="4223791" y="3088946"/>
                <a:ext cx="721081" cy="686379"/>
              </a:xfrm>
              <a:prstGeom prst="ellipse">
                <a:avLst/>
              </a:prstGeom>
              <a:solidFill>
                <a:srgbClr val="DCE6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3" name="Google Shape;343;p11"/>
              <p:cNvSpPr/>
              <p:nvPr/>
            </p:nvSpPr>
            <p:spPr>
              <a:xfrm>
                <a:off x="2899934" y="4357907"/>
                <a:ext cx="721081" cy="686379"/>
              </a:xfrm>
              <a:prstGeom prst="ellipse">
                <a:avLst/>
              </a:prstGeom>
              <a:solidFill>
                <a:srgbClr val="DCE6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4" name="Google Shape;344;p11"/>
              <p:cNvSpPr/>
              <p:nvPr/>
            </p:nvSpPr>
            <p:spPr>
              <a:xfrm>
                <a:off x="4160422" y="5486456"/>
                <a:ext cx="784450" cy="686379"/>
              </a:xfrm>
              <a:prstGeom prst="ellipse">
                <a:avLst/>
              </a:prstGeom>
              <a:solidFill>
                <a:srgbClr val="DCE6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5" name="Google Shape;345;p11"/>
              <p:cNvSpPr/>
              <p:nvPr/>
            </p:nvSpPr>
            <p:spPr>
              <a:xfrm>
                <a:off x="5325419" y="4270795"/>
                <a:ext cx="828767" cy="773491"/>
              </a:xfrm>
              <a:prstGeom prst="ellipse">
                <a:avLst/>
              </a:prstGeom>
              <a:solidFill>
                <a:srgbClr val="DCE6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6" name="Google Shape;346;p11"/>
              <p:cNvSpPr/>
              <p:nvPr/>
            </p:nvSpPr>
            <p:spPr>
              <a:xfrm>
                <a:off x="4059029" y="4158023"/>
                <a:ext cx="909977" cy="914838"/>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7" name="Google Shape;347;p11"/>
              <p:cNvSpPr txBox="1"/>
              <p:nvPr/>
            </p:nvSpPr>
            <p:spPr>
              <a:xfrm>
                <a:off x="4048540" y="4332956"/>
                <a:ext cx="955579" cy="5268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Đám mây/</a:t>
                </a:r>
                <a:br>
                  <a:rPr b="1" lang="en-US" sz="1300">
                    <a:solidFill>
                      <a:schemeClr val="dk1"/>
                    </a:solidFill>
                    <a:latin typeface="Arial"/>
                    <a:ea typeface="Arial"/>
                    <a:cs typeface="Arial"/>
                    <a:sym typeface="Arial"/>
                  </a:rPr>
                </a:br>
                <a:r>
                  <a:rPr b="1" lang="en-US" sz="1300">
                    <a:solidFill>
                      <a:schemeClr val="dk1"/>
                    </a:solidFill>
                    <a:latin typeface="Arial"/>
                    <a:ea typeface="Arial"/>
                    <a:cs typeface="Arial"/>
                    <a:sym typeface="Arial"/>
                  </a:rPr>
                  <a:t>Block Chain</a:t>
                </a:r>
                <a:endParaRPr/>
              </a:p>
            </p:txBody>
          </p:sp>
          <p:grpSp>
            <p:nvGrpSpPr>
              <p:cNvPr id="348" name="Google Shape;348;p11"/>
              <p:cNvGrpSpPr/>
              <p:nvPr/>
            </p:nvGrpSpPr>
            <p:grpSpPr>
              <a:xfrm>
                <a:off x="2839112" y="4137670"/>
                <a:ext cx="955543" cy="955543"/>
                <a:chOff x="1793611" y="4684888"/>
                <a:chExt cx="955543" cy="955543"/>
              </a:xfrm>
            </p:grpSpPr>
            <p:sp>
              <p:nvSpPr>
                <p:cNvPr id="349" name="Google Shape;349;p11"/>
                <p:cNvSpPr/>
                <p:nvPr/>
              </p:nvSpPr>
              <p:spPr>
                <a:xfrm>
                  <a:off x="1793611" y="4684888"/>
                  <a:ext cx="955543" cy="955543"/>
                </a:xfrm>
                <a:prstGeom prst="ellipse">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0" name="Google Shape;350;p11"/>
                <p:cNvSpPr txBox="1"/>
                <p:nvPr/>
              </p:nvSpPr>
              <p:spPr>
                <a:xfrm>
                  <a:off x="1873377" y="4918271"/>
                  <a:ext cx="806552" cy="5268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Thực thi</a:t>
                  </a:r>
                  <a:endParaRPr sz="1300">
                    <a:solidFill>
                      <a:schemeClr val="lt1"/>
                    </a:solidFill>
                    <a:latin typeface="Arial"/>
                    <a:ea typeface="Arial"/>
                    <a:cs typeface="Arial"/>
                    <a:sym typeface="Arial"/>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(RPA*)</a:t>
                  </a:r>
                  <a:endParaRPr/>
                </a:p>
              </p:txBody>
            </p:sp>
          </p:grpSp>
          <p:grpSp>
            <p:nvGrpSpPr>
              <p:cNvPr id="351" name="Google Shape;351;p11"/>
              <p:cNvGrpSpPr/>
              <p:nvPr/>
            </p:nvGrpSpPr>
            <p:grpSpPr>
              <a:xfrm>
                <a:off x="4048079" y="2936256"/>
                <a:ext cx="955543" cy="955543"/>
                <a:chOff x="1793611" y="4684888"/>
                <a:chExt cx="955543" cy="955543"/>
              </a:xfrm>
            </p:grpSpPr>
            <p:sp>
              <p:nvSpPr>
                <p:cNvPr id="352" name="Google Shape;352;p11"/>
                <p:cNvSpPr/>
                <p:nvPr/>
              </p:nvSpPr>
              <p:spPr>
                <a:xfrm>
                  <a:off x="1793611" y="4684888"/>
                  <a:ext cx="955543" cy="955543"/>
                </a:xfrm>
                <a:prstGeom prst="ellipse">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3" name="Google Shape;353;p11"/>
                <p:cNvSpPr txBox="1"/>
                <p:nvPr/>
              </p:nvSpPr>
              <p:spPr>
                <a:xfrm>
                  <a:off x="1873377" y="4918271"/>
                  <a:ext cx="806552" cy="5268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Thu thập</a:t>
                  </a:r>
                  <a:endParaRPr sz="1300">
                    <a:solidFill>
                      <a:schemeClr val="lt1"/>
                    </a:solidFill>
                    <a:latin typeface="Arial"/>
                    <a:ea typeface="Arial"/>
                    <a:cs typeface="Arial"/>
                    <a:sym typeface="Arial"/>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(IoT)</a:t>
                  </a:r>
                  <a:endParaRPr/>
                </a:p>
              </p:txBody>
            </p:sp>
          </p:grpSp>
          <p:grpSp>
            <p:nvGrpSpPr>
              <p:cNvPr id="354" name="Google Shape;354;p11"/>
              <p:cNvGrpSpPr/>
              <p:nvPr/>
            </p:nvGrpSpPr>
            <p:grpSpPr>
              <a:xfrm>
                <a:off x="4048078" y="5368858"/>
                <a:ext cx="955543" cy="955543"/>
                <a:chOff x="1793611" y="4684888"/>
                <a:chExt cx="955543" cy="955543"/>
              </a:xfrm>
            </p:grpSpPr>
            <p:sp>
              <p:nvSpPr>
                <p:cNvPr id="355" name="Google Shape;355;p11"/>
                <p:cNvSpPr/>
                <p:nvPr/>
              </p:nvSpPr>
              <p:spPr>
                <a:xfrm>
                  <a:off x="1793611" y="4684888"/>
                  <a:ext cx="955543" cy="955543"/>
                </a:xfrm>
                <a:prstGeom prst="ellipse">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6" name="Google Shape;356;p11"/>
                <p:cNvSpPr txBox="1"/>
                <p:nvPr/>
              </p:nvSpPr>
              <p:spPr>
                <a:xfrm>
                  <a:off x="1873377" y="4918271"/>
                  <a:ext cx="806552" cy="5268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Ra quyết định (AI)</a:t>
                  </a:r>
                  <a:endParaRPr/>
                </a:p>
              </p:txBody>
            </p:sp>
          </p:grpSp>
          <p:grpSp>
            <p:nvGrpSpPr>
              <p:cNvPr id="357" name="Google Shape;357;p11"/>
              <p:cNvGrpSpPr/>
              <p:nvPr/>
            </p:nvGrpSpPr>
            <p:grpSpPr>
              <a:xfrm>
                <a:off x="5268493" y="4162565"/>
                <a:ext cx="955543" cy="955543"/>
                <a:chOff x="1793611" y="4684888"/>
                <a:chExt cx="955543" cy="955543"/>
              </a:xfrm>
            </p:grpSpPr>
            <p:sp>
              <p:nvSpPr>
                <p:cNvPr id="358" name="Google Shape;358;p11"/>
                <p:cNvSpPr/>
                <p:nvPr/>
              </p:nvSpPr>
              <p:spPr>
                <a:xfrm>
                  <a:off x="1793611" y="4684888"/>
                  <a:ext cx="955543" cy="955543"/>
                </a:xfrm>
                <a:prstGeom prst="ellipse">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9" name="Google Shape;359;p11"/>
                <p:cNvSpPr txBox="1"/>
                <p:nvPr/>
              </p:nvSpPr>
              <p:spPr>
                <a:xfrm>
                  <a:off x="1873377" y="4918271"/>
                  <a:ext cx="806552" cy="5268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Tải/</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Phân tích</a:t>
                  </a:r>
                  <a:endParaRPr sz="1300">
                    <a:solidFill>
                      <a:schemeClr val="lt1"/>
                    </a:solidFill>
                    <a:latin typeface="Arial"/>
                    <a:ea typeface="Arial"/>
                    <a:cs typeface="Arial"/>
                    <a:sym typeface="Arial"/>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(Big Data)</a:t>
                  </a:r>
                  <a:endParaRPr/>
                </a:p>
              </p:txBody>
            </p:sp>
          </p:grpSp>
        </p:gr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grpSp>
        <p:nvGrpSpPr>
          <p:cNvPr id="2511" name="Google Shape;2511;p110"/>
          <p:cNvGrpSpPr/>
          <p:nvPr/>
        </p:nvGrpSpPr>
        <p:grpSpPr>
          <a:xfrm>
            <a:off x="2446384" y="3481753"/>
            <a:ext cx="4932335" cy="2504145"/>
            <a:chOff x="2545913" y="3547048"/>
            <a:chExt cx="4957381" cy="2516862"/>
          </a:xfrm>
        </p:grpSpPr>
        <p:grpSp>
          <p:nvGrpSpPr>
            <p:cNvPr id="2512" name="Google Shape;2512;p110"/>
            <p:cNvGrpSpPr/>
            <p:nvPr/>
          </p:nvGrpSpPr>
          <p:grpSpPr>
            <a:xfrm>
              <a:off x="2545913" y="3547048"/>
              <a:ext cx="4957381" cy="2510010"/>
              <a:chOff x="2545913" y="3547048"/>
              <a:chExt cx="4957381" cy="2510010"/>
            </a:xfrm>
          </p:grpSpPr>
          <p:pic>
            <p:nvPicPr>
              <p:cNvPr descr="EMB000020fc7cdb" id="2513" name="Google Shape;2513;p110"/>
              <p:cNvPicPr preferRelativeResize="0"/>
              <p:nvPr/>
            </p:nvPicPr>
            <p:blipFill rotWithShape="1">
              <a:blip r:embed="rId3">
                <a:alphaModFix/>
              </a:blip>
              <a:srcRect b="10882" l="6818" r="6817" t="11014"/>
              <a:stretch/>
            </p:blipFill>
            <p:spPr>
              <a:xfrm>
                <a:off x="2545913" y="3547048"/>
                <a:ext cx="4957381" cy="2510010"/>
              </a:xfrm>
              <a:prstGeom prst="rect">
                <a:avLst/>
              </a:prstGeom>
              <a:noFill/>
              <a:ln>
                <a:noFill/>
              </a:ln>
            </p:spPr>
          </p:pic>
          <p:sp>
            <p:nvSpPr>
              <p:cNvPr id="2514" name="Google Shape;2514;p110"/>
              <p:cNvSpPr/>
              <p:nvPr/>
            </p:nvSpPr>
            <p:spPr>
              <a:xfrm>
                <a:off x="4471137" y="4131244"/>
                <a:ext cx="1199183" cy="785560"/>
              </a:xfrm>
              <a:prstGeom prst="rect">
                <a:avLst/>
              </a:prstGeom>
              <a:solidFill>
                <a:srgbClr val="D7BA99"/>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Trung tâm dữ liệu đám mây</a:t>
                </a:r>
                <a:endParaRPr/>
              </a:p>
            </p:txBody>
          </p:sp>
          <p:sp>
            <p:nvSpPr>
              <p:cNvPr id="2515" name="Google Shape;2515;p110"/>
              <p:cNvSpPr/>
              <p:nvPr/>
            </p:nvSpPr>
            <p:spPr>
              <a:xfrm>
                <a:off x="6857560" y="4558298"/>
                <a:ext cx="293810" cy="6271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16" name="Google Shape;2516;p110"/>
              <p:cNvSpPr/>
              <p:nvPr/>
            </p:nvSpPr>
            <p:spPr>
              <a:xfrm>
                <a:off x="7182552" y="5123296"/>
                <a:ext cx="289560" cy="5638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17" name="Google Shape;2517;p110"/>
              <p:cNvSpPr/>
              <p:nvPr/>
            </p:nvSpPr>
            <p:spPr>
              <a:xfrm>
                <a:off x="6892992" y="5557636"/>
                <a:ext cx="289560" cy="4926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descr="A close up of a logo&#10;&#10;Description automatically generated" id="2518" name="Google Shape;2518;p110"/>
            <p:cNvPicPr preferRelativeResize="0"/>
            <p:nvPr/>
          </p:nvPicPr>
          <p:blipFill rotWithShape="1">
            <a:blip r:embed="rId4">
              <a:alphaModFix/>
            </a:blip>
            <a:srcRect b="13548" l="25414" r="25912" t="0"/>
            <a:stretch/>
          </p:blipFill>
          <p:spPr>
            <a:xfrm>
              <a:off x="6908469" y="4824061"/>
              <a:ext cx="245010" cy="435177"/>
            </a:xfrm>
            <a:prstGeom prst="rect">
              <a:avLst/>
            </a:prstGeom>
            <a:noFill/>
            <a:ln>
              <a:noFill/>
            </a:ln>
          </p:spPr>
        </p:pic>
        <p:pic>
          <p:nvPicPr>
            <p:cNvPr descr="A close up of a logo&#10;&#10;Description automatically generated" id="2519" name="Google Shape;2519;p110"/>
            <p:cNvPicPr preferRelativeResize="0"/>
            <p:nvPr/>
          </p:nvPicPr>
          <p:blipFill rotWithShape="1">
            <a:blip r:embed="rId4">
              <a:alphaModFix/>
            </a:blip>
            <a:srcRect b="13548" l="25414" r="25912" t="0"/>
            <a:stretch/>
          </p:blipFill>
          <p:spPr>
            <a:xfrm>
              <a:off x="7226457" y="5230883"/>
              <a:ext cx="245010" cy="435177"/>
            </a:xfrm>
            <a:prstGeom prst="rect">
              <a:avLst/>
            </a:prstGeom>
            <a:noFill/>
            <a:ln>
              <a:noFill/>
            </a:ln>
          </p:spPr>
        </p:pic>
        <p:pic>
          <p:nvPicPr>
            <p:cNvPr descr="A close up of a logo&#10;&#10;Description automatically generated" id="2520" name="Google Shape;2520;p110"/>
            <p:cNvPicPr preferRelativeResize="0"/>
            <p:nvPr/>
          </p:nvPicPr>
          <p:blipFill rotWithShape="1">
            <a:blip r:embed="rId4">
              <a:alphaModFix/>
            </a:blip>
            <a:srcRect b="13548" l="25414" r="25912" t="0"/>
            <a:stretch/>
          </p:blipFill>
          <p:spPr>
            <a:xfrm>
              <a:off x="6908469" y="5628733"/>
              <a:ext cx="245010" cy="435177"/>
            </a:xfrm>
            <a:prstGeom prst="rect">
              <a:avLst/>
            </a:prstGeom>
            <a:noFill/>
            <a:ln>
              <a:noFill/>
            </a:ln>
          </p:spPr>
        </p:pic>
      </p:grpSp>
      <p:grpSp>
        <p:nvGrpSpPr>
          <p:cNvPr id="2521" name="Google Shape;2521;p110"/>
          <p:cNvGrpSpPr/>
          <p:nvPr/>
        </p:nvGrpSpPr>
        <p:grpSpPr>
          <a:xfrm>
            <a:off x="416128" y="444866"/>
            <a:ext cx="9051872" cy="282133"/>
            <a:chOff x="416128" y="444866"/>
            <a:chExt cx="9051872" cy="282133"/>
          </a:xfrm>
        </p:grpSpPr>
        <p:sp>
          <p:nvSpPr>
            <p:cNvPr id="2522" name="Google Shape;2522;p1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Điện toán đám mây</a:t>
              </a:r>
              <a:endParaRPr b="1" sz="1800">
                <a:solidFill>
                  <a:schemeClr val="lt1"/>
                </a:solidFill>
                <a:latin typeface="Arial"/>
                <a:ea typeface="Arial"/>
                <a:cs typeface="Arial"/>
                <a:sym typeface="Arial"/>
              </a:endParaRPr>
            </a:p>
          </p:txBody>
        </p:sp>
        <p:sp>
          <p:nvSpPr>
            <p:cNvPr id="2523" name="Google Shape;2523;p1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524" name="Google Shape;2524;p110"/>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Internet Vạn Vật và Đám mây</a:t>
            </a:r>
            <a:endParaRPr/>
          </a:p>
        </p:txBody>
      </p:sp>
      <p:grpSp>
        <p:nvGrpSpPr>
          <p:cNvPr id="2525" name="Google Shape;2525;p110"/>
          <p:cNvGrpSpPr/>
          <p:nvPr/>
        </p:nvGrpSpPr>
        <p:grpSpPr>
          <a:xfrm>
            <a:off x="559817" y="1889143"/>
            <a:ext cx="8783191" cy="215444"/>
            <a:chOff x="559817" y="1889143"/>
            <a:chExt cx="8783191" cy="215444"/>
          </a:xfrm>
        </p:grpSpPr>
        <p:sp>
          <p:nvSpPr>
            <p:cNvPr id="2526" name="Google Shape;2526;p110"/>
            <p:cNvSpPr/>
            <p:nvPr/>
          </p:nvSpPr>
          <p:spPr>
            <a:xfrm>
              <a:off x="559817" y="1900511"/>
              <a:ext cx="35992" cy="17995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527" name="Google Shape;2527;p110"/>
            <p:cNvSpPr/>
            <p:nvPr/>
          </p:nvSpPr>
          <p:spPr>
            <a:xfrm>
              <a:off x="712182" y="1889143"/>
              <a:ext cx="863082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môi trường IoT, mỗi thiết bị đóng vai trò là thiết bị sản xuất và tiêu thụ dữ liệu.</a:t>
              </a:r>
              <a:endParaRPr/>
            </a:p>
          </p:txBody>
        </p:sp>
      </p:grpSp>
      <p:grpSp>
        <p:nvGrpSpPr>
          <p:cNvPr id="2528" name="Google Shape;2528;p110"/>
          <p:cNvGrpSpPr/>
          <p:nvPr/>
        </p:nvGrpSpPr>
        <p:grpSpPr>
          <a:xfrm>
            <a:off x="559817" y="2184190"/>
            <a:ext cx="8783191" cy="430887"/>
            <a:chOff x="559817" y="1889143"/>
            <a:chExt cx="8783191" cy="430887"/>
          </a:xfrm>
        </p:grpSpPr>
        <p:sp>
          <p:nvSpPr>
            <p:cNvPr id="2529" name="Google Shape;2529;p110"/>
            <p:cNvSpPr/>
            <p:nvPr/>
          </p:nvSpPr>
          <p:spPr>
            <a:xfrm>
              <a:off x="559817" y="1900511"/>
              <a:ext cx="35992" cy="17995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530" name="Google Shape;2530;p110"/>
            <p:cNvSpPr/>
            <p:nvPr/>
          </p:nvSpPr>
          <p:spPr>
            <a:xfrm>
              <a:off x="712182" y="1889143"/>
              <a:ext cx="86308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Do ngày càng có nhiều thiết bị nối mạng và nhiều lĩnh vực trong cuộc sống được tự động hóa nên sẽ cần nhiều tài nguyên điện toán và lưu trữ hơn, từ đó sẽ làm tăng nhu cầu về cơ sở hạ tầng đám mây.</a:t>
              </a: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grpSp>
        <p:nvGrpSpPr>
          <p:cNvPr id="2536" name="Google Shape;2536;p111"/>
          <p:cNvGrpSpPr/>
          <p:nvPr/>
        </p:nvGrpSpPr>
        <p:grpSpPr>
          <a:xfrm>
            <a:off x="416128" y="444866"/>
            <a:ext cx="9051872" cy="282133"/>
            <a:chOff x="416128" y="444866"/>
            <a:chExt cx="9051872" cy="282133"/>
          </a:xfrm>
        </p:grpSpPr>
        <p:sp>
          <p:nvSpPr>
            <p:cNvPr id="2537" name="Google Shape;2537;p1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Điện toán đám mây</a:t>
              </a:r>
              <a:endParaRPr b="1" sz="1800">
                <a:solidFill>
                  <a:schemeClr val="lt1"/>
                </a:solidFill>
                <a:latin typeface="Arial"/>
                <a:ea typeface="Arial"/>
                <a:cs typeface="Arial"/>
                <a:sym typeface="Arial"/>
              </a:endParaRPr>
            </a:p>
          </p:txBody>
        </p:sp>
        <p:sp>
          <p:nvSpPr>
            <p:cNvPr id="2538" name="Google Shape;2538;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539" name="Google Shape;2539;p111"/>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Internet Vạn Vật và Đám mây</a:t>
            </a:r>
            <a:endParaRPr/>
          </a:p>
        </p:txBody>
      </p:sp>
      <p:sp>
        <p:nvSpPr>
          <p:cNvPr id="2540" name="Google Shape;2540;p111"/>
          <p:cNvSpPr/>
          <p:nvPr/>
        </p:nvSpPr>
        <p:spPr>
          <a:xfrm>
            <a:off x="5838827" y="1881491"/>
            <a:ext cx="3581397" cy="245882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Bao gồm vật thể, kết nối, hoạt động, lớp ứng dụng</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vật lý bao gồm cảm biến</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có dây và không dây và các giao thức để kết nối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quy trình logic và dịch vụ quản lý cho các hoạt động</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Ứng dụng cung cấp dịch vụ</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Chức năng an ninh, quản lý</a:t>
            </a:r>
            <a:endParaRPr sz="1300">
              <a:solidFill>
                <a:srgbClr val="262626"/>
              </a:solidFill>
              <a:latin typeface="Arial"/>
              <a:ea typeface="Arial"/>
              <a:cs typeface="Arial"/>
              <a:sym typeface="Arial"/>
            </a:endParaRPr>
          </a:p>
        </p:txBody>
      </p:sp>
      <p:pic>
        <p:nvPicPr>
          <p:cNvPr descr="EMB000020fc7ce1" id="2541" name="Google Shape;2541;p111"/>
          <p:cNvPicPr preferRelativeResize="0"/>
          <p:nvPr/>
        </p:nvPicPr>
        <p:blipFill rotWithShape="1">
          <a:blip r:embed="rId3">
            <a:alphaModFix/>
          </a:blip>
          <a:srcRect b="6239" l="5649" r="10018" t="6129"/>
          <a:stretch/>
        </p:blipFill>
        <p:spPr>
          <a:xfrm>
            <a:off x="443970" y="2307501"/>
            <a:ext cx="5312487" cy="3318800"/>
          </a:xfrm>
          <a:prstGeom prst="rect">
            <a:avLst/>
          </a:prstGeom>
          <a:noFill/>
          <a:ln>
            <a:noFill/>
          </a:ln>
        </p:spPr>
      </p:pic>
      <p:grpSp>
        <p:nvGrpSpPr>
          <p:cNvPr id="2542" name="Google Shape;2542;p111"/>
          <p:cNvGrpSpPr/>
          <p:nvPr/>
        </p:nvGrpSpPr>
        <p:grpSpPr>
          <a:xfrm>
            <a:off x="684215" y="2366835"/>
            <a:ext cx="5154612" cy="3116064"/>
            <a:chOff x="5537418" y="3703836"/>
            <a:chExt cx="3882807" cy="2265179"/>
          </a:xfrm>
        </p:grpSpPr>
        <p:sp>
          <p:nvSpPr>
            <p:cNvPr id="2543" name="Google Shape;2543;p111"/>
            <p:cNvSpPr/>
            <p:nvPr/>
          </p:nvSpPr>
          <p:spPr>
            <a:xfrm>
              <a:off x="5537418" y="3813373"/>
              <a:ext cx="901481" cy="1776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Malgun Gothic"/>
                  <a:ea typeface="Malgun Gothic"/>
                  <a:cs typeface="Malgun Gothic"/>
                  <a:sym typeface="Malgun Gothic"/>
                </a:rPr>
                <a:t>Nhà cung cấp dịch vụ</a:t>
              </a:r>
              <a:endParaRPr/>
            </a:p>
          </p:txBody>
        </p:sp>
        <p:sp>
          <p:nvSpPr>
            <p:cNvPr id="2544" name="Google Shape;2544;p111"/>
            <p:cNvSpPr/>
            <p:nvPr/>
          </p:nvSpPr>
          <p:spPr>
            <a:xfrm>
              <a:off x="7221628" y="3703836"/>
              <a:ext cx="438149" cy="15855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Malgun Gothic"/>
                  <a:ea typeface="Malgun Gothic"/>
                  <a:cs typeface="Malgun Gothic"/>
                  <a:sym typeface="Malgun Gothic"/>
                </a:rPr>
                <a:t>Phân tích</a:t>
              </a:r>
              <a:endParaRPr/>
            </a:p>
          </p:txBody>
        </p:sp>
        <p:sp>
          <p:nvSpPr>
            <p:cNvPr id="2545" name="Google Shape;2545;p111"/>
            <p:cNvSpPr/>
            <p:nvPr/>
          </p:nvSpPr>
          <p:spPr>
            <a:xfrm>
              <a:off x="6937127" y="3892877"/>
              <a:ext cx="438149" cy="15855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Malgun Gothic"/>
                  <a:ea typeface="Malgun Gothic"/>
                  <a:cs typeface="Malgun Gothic"/>
                  <a:sym typeface="Malgun Gothic"/>
                </a:rPr>
                <a:t>Kết nối</a:t>
              </a:r>
              <a:endParaRPr/>
            </a:p>
          </p:txBody>
        </p:sp>
        <p:sp>
          <p:nvSpPr>
            <p:cNvPr id="2546" name="Google Shape;2546;p111"/>
            <p:cNvSpPr/>
            <p:nvPr/>
          </p:nvSpPr>
          <p:spPr>
            <a:xfrm>
              <a:off x="7444487" y="3902174"/>
              <a:ext cx="438149" cy="15855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Malgun Gothic"/>
                  <a:ea typeface="Malgun Gothic"/>
                  <a:cs typeface="Malgun Gothic"/>
                  <a:sym typeface="Malgun Gothic"/>
                </a:rPr>
                <a:t>Hành động</a:t>
              </a:r>
              <a:endParaRPr/>
            </a:p>
          </p:txBody>
        </p:sp>
        <p:sp>
          <p:nvSpPr>
            <p:cNvPr id="2547" name="Google Shape;2547;p111"/>
            <p:cNvSpPr/>
            <p:nvPr/>
          </p:nvSpPr>
          <p:spPr>
            <a:xfrm>
              <a:off x="6667499" y="4027366"/>
              <a:ext cx="1643063" cy="498106"/>
            </a:xfrm>
            <a:prstGeom prst="rightArrow">
              <a:avLst>
                <a:gd fmla="val 50000" name="adj1"/>
                <a:gd fmla="val 50000" name="adj2"/>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Malgun Gothic"/>
                  <a:ea typeface="Malgun Gothic"/>
                  <a:cs typeface="Malgun Gothic"/>
                  <a:sym typeface="Malgun Gothic"/>
                </a:rPr>
                <a:t>Thiết bị + Dịch vụ</a:t>
              </a:r>
              <a:endParaRPr/>
            </a:p>
          </p:txBody>
        </p:sp>
        <p:sp>
          <p:nvSpPr>
            <p:cNvPr id="2548" name="Google Shape;2548;p111"/>
            <p:cNvSpPr/>
            <p:nvPr/>
          </p:nvSpPr>
          <p:spPr>
            <a:xfrm>
              <a:off x="6875568" y="4982585"/>
              <a:ext cx="1062737" cy="15855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Malgun Gothic"/>
                  <a:ea typeface="Malgun Gothic"/>
                  <a:cs typeface="Malgun Gothic"/>
                  <a:sym typeface="Malgun Gothic"/>
                </a:rPr>
                <a:t>Nền tảng đám mây IoT</a:t>
              </a:r>
              <a:endParaRPr sz="700">
                <a:solidFill>
                  <a:schemeClr val="dk1"/>
                </a:solidFill>
                <a:latin typeface="Malgun Gothic"/>
                <a:ea typeface="Malgun Gothic"/>
                <a:cs typeface="Malgun Gothic"/>
                <a:sym typeface="Malgun Gothic"/>
              </a:endParaRPr>
            </a:p>
          </p:txBody>
        </p:sp>
        <p:sp>
          <p:nvSpPr>
            <p:cNvPr id="2549" name="Google Shape;2549;p111"/>
            <p:cNvSpPr/>
            <p:nvPr/>
          </p:nvSpPr>
          <p:spPr>
            <a:xfrm>
              <a:off x="8548830" y="3811010"/>
              <a:ext cx="546905" cy="15855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Malgun Gothic"/>
                  <a:ea typeface="Malgun Gothic"/>
                  <a:cs typeface="Malgun Gothic"/>
                  <a:sym typeface="Malgun Gothic"/>
                </a:rPr>
                <a:t>Khách hàng</a:t>
              </a:r>
              <a:endParaRPr/>
            </a:p>
          </p:txBody>
        </p:sp>
        <p:sp>
          <p:nvSpPr>
            <p:cNvPr id="2550" name="Google Shape;2550;p111"/>
            <p:cNvSpPr/>
            <p:nvPr/>
          </p:nvSpPr>
          <p:spPr>
            <a:xfrm>
              <a:off x="8015289" y="5414963"/>
              <a:ext cx="1404936" cy="554052"/>
            </a:xfrm>
            <a:prstGeom prst="rect">
              <a:avLst/>
            </a:prstGeom>
            <a:solidFill>
              <a:schemeClr val="lt1"/>
            </a:solidFill>
            <a:ln>
              <a:noFill/>
            </a:ln>
          </p:spPr>
          <p:txBody>
            <a:bodyPr anchorCtr="0" anchor="ctr" bIns="0" lIns="0" spcFirstLastPara="1" rIns="0" wrap="square" tIns="0">
              <a:noAutofit/>
            </a:bodyPr>
            <a:lstStyle/>
            <a:p>
              <a:pPr indent="-171450" lvl="0" marL="171450" marR="0" rtl="0" algn="l">
                <a:spcBef>
                  <a:spcPts val="0"/>
                </a:spcBef>
                <a:spcAft>
                  <a:spcPts val="0"/>
                </a:spcAft>
                <a:buClr>
                  <a:schemeClr val="accent1"/>
                </a:buClr>
                <a:buSzPts val="900"/>
                <a:buFont typeface="Arial"/>
                <a:buChar char="•"/>
              </a:pPr>
              <a:r>
                <a:rPr lang="en-US" sz="900">
                  <a:solidFill>
                    <a:schemeClr val="accent1"/>
                  </a:solidFill>
                  <a:latin typeface="Malgun Gothic"/>
                  <a:ea typeface="Malgun Gothic"/>
                  <a:cs typeface="Malgun Gothic"/>
                  <a:sym typeface="Malgun Gothic"/>
                </a:rPr>
                <a:t>Nâng cao hiệu suất</a:t>
              </a:r>
              <a:endParaRPr/>
            </a:p>
            <a:p>
              <a:pPr indent="-171450" lvl="0" marL="171450" marR="0" rtl="0" algn="l">
                <a:spcBef>
                  <a:spcPts val="0"/>
                </a:spcBef>
                <a:spcAft>
                  <a:spcPts val="0"/>
                </a:spcAft>
                <a:buClr>
                  <a:schemeClr val="accent1"/>
                </a:buClr>
                <a:buSzPts val="900"/>
                <a:buFont typeface="Arial"/>
                <a:buChar char="•"/>
              </a:pPr>
              <a:r>
                <a:rPr lang="en-US" sz="900">
                  <a:solidFill>
                    <a:schemeClr val="accent1"/>
                  </a:solidFill>
                  <a:latin typeface="Malgun Gothic"/>
                  <a:ea typeface="Malgun Gothic"/>
                  <a:cs typeface="Malgun Gothic"/>
                  <a:sym typeface="Malgun Gothic"/>
                </a:rPr>
                <a:t>Giảm chi phí</a:t>
              </a:r>
              <a:endParaRPr/>
            </a:p>
            <a:p>
              <a:pPr indent="-171450" lvl="0" marL="171450" marR="0" rtl="0" algn="l">
                <a:spcBef>
                  <a:spcPts val="0"/>
                </a:spcBef>
                <a:spcAft>
                  <a:spcPts val="0"/>
                </a:spcAft>
                <a:buClr>
                  <a:schemeClr val="accent1"/>
                </a:buClr>
                <a:buSzPts val="900"/>
                <a:buFont typeface="Arial"/>
                <a:buChar char="•"/>
              </a:pPr>
              <a:r>
                <a:rPr lang="en-US" sz="900">
                  <a:solidFill>
                    <a:schemeClr val="accent1"/>
                  </a:solidFill>
                  <a:latin typeface="Malgun Gothic"/>
                  <a:ea typeface="Malgun Gothic"/>
                  <a:cs typeface="Malgun Gothic"/>
                  <a:sym typeface="Malgun Gothic"/>
                </a:rPr>
                <a:t>Loại bỏ độ phức tạp</a:t>
              </a: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grpSp>
        <p:nvGrpSpPr>
          <p:cNvPr id="2556" name="Google Shape;2556;p112"/>
          <p:cNvGrpSpPr/>
          <p:nvPr/>
        </p:nvGrpSpPr>
        <p:grpSpPr>
          <a:xfrm>
            <a:off x="416128" y="444866"/>
            <a:ext cx="9051872" cy="282133"/>
            <a:chOff x="416128" y="444866"/>
            <a:chExt cx="9051872" cy="282133"/>
          </a:xfrm>
        </p:grpSpPr>
        <p:sp>
          <p:nvSpPr>
            <p:cNvPr id="2557" name="Google Shape;2557;p1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Điện toán đám mây</a:t>
              </a:r>
              <a:endParaRPr b="1" sz="1800">
                <a:solidFill>
                  <a:schemeClr val="lt1"/>
                </a:solidFill>
                <a:latin typeface="Arial"/>
                <a:ea typeface="Arial"/>
                <a:cs typeface="Arial"/>
                <a:sym typeface="Arial"/>
              </a:endParaRPr>
            </a:p>
          </p:txBody>
        </p:sp>
        <p:sp>
          <p:nvSpPr>
            <p:cNvPr id="2558" name="Google Shape;2558;p1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559" name="Google Shape;2559;p112"/>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Điện toán đám mây và Điện toán biên </a:t>
            </a:r>
            <a:endParaRPr/>
          </a:p>
        </p:txBody>
      </p:sp>
      <p:grpSp>
        <p:nvGrpSpPr>
          <p:cNvPr id="2560" name="Google Shape;2560;p112"/>
          <p:cNvGrpSpPr/>
          <p:nvPr/>
        </p:nvGrpSpPr>
        <p:grpSpPr>
          <a:xfrm>
            <a:off x="559817" y="1917720"/>
            <a:ext cx="8783191" cy="215395"/>
            <a:chOff x="1027113" y="2045624"/>
            <a:chExt cx="8785224" cy="215444"/>
          </a:xfrm>
        </p:grpSpPr>
        <p:sp>
          <p:nvSpPr>
            <p:cNvPr id="2561" name="Google Shape;2561;p1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562" name="Google Shape;2562;p112"/>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Điện toán đám mây: Giao tiếp trực tiếp với các trung tâm dữ liệu trung tâm.</a:t>
              </a:r>
              <a:endParaRPr/>
            </a:p>
          </p:txBody>
        </p:sp>
      </p:grpSp>
      <p:grpSp>
        <p:nvGrpSpPr>
          <p:cNvPr id="2563" name="Google Shape;2563;p112"/>
          <p:cNvGrpSpPr/>
          <p:nvPr/>
        </p:nvGrpSpPr>
        <p:grpSpPr>
          <a:xfrm>
            <a:off x="559817" y="2216634"/>
            <a:ext cx="8783191" cy="430887"/>
            <a:chOff x="1027113" y="2045624"/>
            <a:chExt cx="8785224" cy="430985"/>
          </a:xfrm>
        </p:grpSpPr>
        <p:sp>
          <p:nvSpPr>
            <p:cNvPr id="2564" name="Google Shape;2564;p1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565" name="Google Shape;2565;p112"/>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Điện toán biên: Chủ yếu giao tiếp với trung tâm dữ liệu biên, được đặt gần thiết bị, ủy thác hoạt động phụ và lưu trữ kết quả cho đám mây trung tâm.</a:t>
              </a:r>
              <a:endParaRPr/>
            </a:p>
          </p:txBody>
        </p:sp>
      </p:grpSp>
      <p:pic>
        <p:nvPicPr>
          <p:cNvPr id="2566" name="Google Shape;2566;p112"/>
          <p:cNvPicPr preferRelativeResize="0"/>
          <p:nvPr/>
        </p:nvPicPr>
        <p:blipFill rotWithShape="1">
          <a:blip r:embed="rId3">
            <a:alphaModFix/>
          </a:blip>
          <a:srcRect b="0" l="0" r="0" t="0"/>
          <a:stretch/>
        </p:blipFill>
        <p:spPr>
          <a:xfrm>
            <a:off x="957056" y="3035227"/>
            <a:ext cx="7988711" cy="281954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grpSp>
        <p:nvGrpSpPr>
          <p:cNvPr id="2572" name="Google Shape;2572;p113"/>
          <p:cNvGrpSpPr/>
          <p:nvPr/>
        </p:nvGrpSpPr>
        <p:grpSpPr>
          <a:xfrm>
            <a:off x="416128" y="444866"/>
            <a:ext cx="9051872" cy="282133"/>
            <a:chOff x="416128" y="444866"/>
            <a:chExt cx="9051872" cy="282133"/>
          </a:xfrm>
        </p:grpSpPr>
        <p:sp>
          <p:nvSpPr>
            <p:cNvPr id="2573" name="Google Shape;2573;p1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Điện toán đám mây</a:t>
              </a:r>
              <a:endParaRPr b="1" sz="1800">
                <a:solidFill>
                  <a:schemeClr val="lt1"/>
                </a:solidFill>
                <a:latin typeface="Arial"/>
                <a:ea typeface="Arial"/>
                <a:cs typeface="Arial"/>
                <a:sym typeface="Arial"/>
              </a:endParaRPr>
            </a:p>
          </p:txBody>
        </p:sp>
        <p:sp>
          <p:nvSpPr>
            <p:cNvPr id="2574" name="Google Shape;2574;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575" name="Google Shape;2575;p113"/>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Tính năng của Điện toán biên</a:t>
            </a:r>
            <a:endParaRPr/>
          </a:p>
        </p:txBody>
      </p:sp>
      <p:grpSp>
        <p:nvGrpSpPr>
          <p:cNvPr id="2576" name="Google Shape;2576;p113"/>
          <p:cNvGrpSpPr/>
          <p:nvPr/>
        </p:nvGrpSpPr>
        <p:grpSpPr>
          <a:xfrm>
            <a:off x="559817" y="1917718"/>
            <a:ext cx="8783190" cy="760876"/>
            <a:chOff x="558800" y="1842597"/>
            <a:chExt cx="8785224" cy="761050"/>
          </a:xfrm>
        </p:grpSpPr>
        <p:grpSp>
          <p:nvGrpSpPr>
            <p:cNvPr id="2577" name="Google Shape;2577;p113"/>
            <p:cNvGrpSpPr/>
            <p:nvPr/>
          </p:nvGrpSpPr>
          <p:grpSpPr>
            <a:xfrm>
              <a:off x="558800" y="1842597"/>
              <a:ext cx="8785224" cy="215444"/>
              <a:chOff x="1027113" y="2045624"/>
              <a:chExt cx="8785224" cy="215444"/>
            </a:xfrm>
          </p:grpSpPr>
          <p:sp>
            <p:nvSpPr>
              <p:cNvPr id="2578" name="Google Shape;2578;p1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579" name="Google Shape;2579;p113"/>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Giảm đáng kể thời gian xử lý (dữ liệu)</a:t>
                </a:r>
                <a:endParaRPr/>
              </a:p>
            </p:txBody>
          </p:sp>
        </p:grpSp>
        <p:sp>
          <p:nvSpPr>
            <p:cNvPr id="2580" name="Google Shape;2580;p113"/>
            <p:cNvSpPr/>
            <p:nvPr/>
          </p:nvSpPr>
          <p:spPr>
            <a:xfrm>
              <a:off x="710149" y="2058041"/>
              <a:ext cx="8632825" cy="545606"/>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Giảm thời gian xử lý là mong muốn đối với tất cả các tác vụ điện toán, đặc biệt rất quan trọng với điện toán của công nghệ Big data, chẳng hạn như thực tế tăng cường và thực tế ảo.</a:t>
              </a:r>
              <a:endParaRPr/>
            </a:p>
          </p:txBody>
        </p:sp>
      </p:grpSp>
      <p:grpSp>
        <p:nvGrpSpPr>
          <p:cNvPr id="2581" name="Google Shape;2581;p113"/>
          <p:cNvGrpSpPr/>
          <p:nvPr/>
        </p:nvGrpSpPr>
        <p:grpSpPr>
          <a:xfrm>
            <a:off x="577813" y="2730815"/>
            <a:ext cx="8783192" cy="1063524"/>
            <a:chOff x="558800" y="1842597"/>
            <a:chExt cx="8785225" cy="1063767"/>
          </a:xfrm>
        </p:grpSpPr>
        <p:grpSp>
          <p:nvGrpSpPr>
            <p:cNvPr id="2582" name="Google Shape;2582;p113"/>
            <p:cNvGrpSpPr/>
            <p:nvPr/>
          </p:nvGrpSpPr>
          <p:grpSpPr>
            <a:xfrm>
              <a:off x="558800" y="1842597"/>
              <a:ext cx="8785224" cy="215444"/>
              <a:chOff x="1027113" y="2045624"/>
              <a:chExt cx="8785224" cy="215444"/>
            </a:xfrm>
          </p:grpSpPr>
          <p:sp>
            <p:nvSpPr>
              <p:cNvPr id="2583" name="Google Shape;2583;p1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584" name="Google Shape;2584;p113"/>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Giảm tải dữ liệu trên đám mây</a:t>
                </a:r>
                <a:endParaRPr sz="1400">
                  <a:solidFill>
                    <a:srgbClr val="262626"/>
                  </a:solidFill>
                  <a:latin typeface="Arial"/>
                  <a:ea typeface="Arial"/>
                  <a:cs typeface="Arial"/>
                  <a:sym typeface="Arial"/>
                </a:endParaRPr>
              </a:p>
            </p:txBody>
          </p:sp>
        </p:grpSp>
        <p:sp>
          <p:nvSpPr>
            <p:cNvPr id="2585" name="Google Shape;2585;p113"/>
            <p:cNvSpPr/>
            <p:nvPr/>
          </p:nvSpPr>
          <p:spPr>
            <a:xfrm>
              <a:off x="711200" y="2058041"/>
              <a:ext cx="8632825" cy="848323"/>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Giảm tải dữ liệu trên thiết bị so với khi tất cả dữ liệu được gửi trực tiếp đến và từ đám mây trung tâm</a:t>
              </a:r>
              <a:endParaRPr/>
            </a:p>
            <a:p>
              <a:pPr indent="-163464" lvl="0" marL="344385" marR="0" rtl="0" algn="l">
                <a:spcBef>
                  <a:spcPts val="800"/>
                </a:spcBef>
                <a:spcAft>
                  <a:spcPts val="0"/>
                </a:spcAft>
                <a:buNone/>
              </a:pPr>
              <a:r>
                <a:rPr lang="en-US" sz="1300">
                  <a:solidFill>
                    <a:srgbClr val="262626"/>
                  </a:solidFill>
                  <a:latin typeface="Arial"/>
                  <a:ea typeface="Arial"/>
                  <a:cs typeface="Arial"/>
                  <a:sym typeface="Arial"/>
                </a:rPr>
                <a:t>→ Do có nhiều dữ liệu được gửi từ các cảm biến video (ví dụ: từ các thiết bị an ninh thông minh) và chất lượng hình ảnh cao hơn nên có thể giải quyết tốt vấn đề về băng thông</a:t>
              </a: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11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Nền tảng IoT</a:t>
            </a:r>
            <a:endParaRPr/>
          </a:p>
        </p:txBody>
      </p:sp>
      <p:sp>
        <p:nvSpPr>
          <p:cNvPr id="2592" name="Google Shape;2592;p11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4. </a:t>
            </a:r>
            <a:endParaRPr b="1" sz="5400">
              <a:solidFill>
                <a:srgbClr val="7F7F7F"/>
              </a:solidFill>
              <a:latin typeface="Arial"/>
              <a:ea typeface="Arial"/>
              <a:cs typeface="Arial"/>
              <a:sym typeface="Arial"/>
            </a:endParaRPr>
          </a:p>
        </p:txBody>
      </p:sp>
      <p:grpSp>
        <p:nvGrpSpPr>
          <p:cNvPr id="2593" name="Google Shape;2593;p114"/>
          <p:cNvGrpSpPr/>
          <p:nvPr/>
        </p:nvGrpSpPr>
        <p:grpSpPr>
          <a:xfrm>
            <a:off x="1051644" y="4065237"/>
            <a:ext cx="5702300" cy="278172"/>
            <a:chOff x="1051644" y="4065237"/>
            <a:chExt cx="5702300" cy="278172"/>
          </a:xfrm>
        </p:grpSpPr>
        <p:sp>
          <p:nvSpPr>
            <p:cNvPr id="2594" name="Google Shape;2594;p114"/>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4.1. Tổng quan về Nền tảng IoT</a:t>
              </a:r>
              <a:endParaRPr/>
            </a:p>
          </p:txBody>
        </p:sp>
        <p:sp>
          <p:nvSpPr>
            <p:cNvPr id="2595" name="Google Shape;2595;p114"/>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596" name="Google Shape;2596;p114"/>
          <p:cNvGrpSpPr/>
          <p:nvPr/>
        </p:nvGrpSpPr>
        <p:grpSpPr>
          <a:xfrm>
            <a:off x="1051644" y="4482571"/>
            <a:ext cx="5702300" cy="276999"/>
            <a:chOff x="1051644" y="4482571"/>
            <a:chExt cx="5702300" cy="276999"/>
          </a:xfrm>
        </p:grpSpPr>
        <p:sp>
          <p:nvSpPr>
            <p:cNvPr id="2597" name="Google Shape;2597;p114"/>
            <p:cNvSpPr/>
            <p:nvPr/>
          </p:nvSpPr>
          <p:spPr>
            <a:xfrm>
              <a:off x="1234524" y="4482571"/>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Cấu trúc cơ bản của Nền tảng IoT</a:t>
              </a:r>
              <a:endParaRPr/>
            </a:p>
          </p:txBody>
        </p:sp>
        <p:sp>
          <p:nvSpPr>
            <p:cNvPr id="2598" name="Google Shape;2598;p114"/>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599" name="Google Shape;2599;p114"/>
          <p:cNvGrpSpPr/>
          <p:nvPr/>
        </p:nvGrpSpPr>
        <p:grpSpPr>
          <a:xfrm>
            <a:off x="1051644" y="4924905"/>
            <a:ext cx="5702300" cy="278172"/>
            <a:chOff x="571500" y="5165783"/>
            <a:chExt cx="5702300" cy="278172"/>
          </a:xfrm>
        </p:grpSpPr>
        <p:sp>
          <p:nvSpPr>
            <p:cNvPr id="2600" name="Google Shape;2600;p11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4.3. Công nghệ Nền tảng IoT</a:t>
              </a:r>
              <a:endParaRPr/>
            </a:p>
          </p:txBody>
        </p:sp>
        <p:sp>
          <p:nvSpPr>
            <p:cNvPr id="2601" name="Google Shape;2601;p11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602" name="Google Shape;2602;p114"/>
          <p:cNvGrpSpPr/>
          <p:nvPr/>
        </p:nvGrpSpPr>
        <p:grpSpPr>
          <a:xfrm>
            <a:off x="1051644" y="5329740"/>
            <a:ext cx="5702300" cy="278172"/>
            <a:chOff x="571500" y="5165783"/>
            <a:chExt cx="5702300" cy="278172"/>
          </a:xfrm>
        </p:grpSpPr>
        <p:sp>
          <p:nvSpPr>
            <p:cNvPr id="2603" name="Google Shape;2603;p11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4.4. Ví dụ về Nền tảng IoT</a:t>
              </a:r>
              <a:endParaRPr/>
            </a:p>
          </p:txBody>
        </p:sp>
        <p:sp>
          <p:nvSpPr>
            <p:cNvPr id="2604" name="Google Shape;2604;p11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grpSp>
        <p:nvGrpSpPr>
          <p:cNvPr id="2610" name="Google Shape;2610;p115"/>
          <p:cNvGrpSpPr/>
          <p:nvPr/>
        </p:nvGrpSpPr>
        <p:grpSpPr>
          <a:xfrm>
            <a:off x="416128" y="444866"/>
            <a:ext cx="9051872" cy="282133"/>
            <a:chOff x="416128" y="444866"/>
            <a:chExt cx="9051872" cy="282133"/>
          </a:xfrm>
        </p:grpSpPr>
        <p:sp>
          <p:nvSpPr>
            <p:cNvPr id="2611" name="Google Shape;2611;p1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Tổng quan về Nền tảng IoT</a:t>
              </a:r>
              <a:endParaRPr/>
            </a:p>
          </p:txBody>
        </p:sp>
        <p:sp>
          <p:nvSpPr>
            <p:cNvPr id="2612" name="Google Shape;2612;p1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613" name="Google Shape;2613;p115"/>
          <p:cNvSpPr/>
          <p:nvPr/>
        </p:nvSpPr>
        <p:spPr>
          <a:xfrm>
            <a:off x="449997" y="1375101"/>
            <a:ext cx="93102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nghĩa Nền tảng IoT</a:t>
            </a:r>
            <a:endParaRPr/>
          </a:p>
        </p:txBody>
      </p:sp>
      <p:grpSp>
        <p:nvGrpSpPr>
          <p:cNvPr id="2614" name="Google Shape;2614;p115"/>
          <p:cNvGrpSpPr/>
          <p:nvPr/>
        </p:nvGrpSpPr>
        <p:grpSpPr>
          <a:xfrm>
            <a:off x="559817" y="1917717"/>
            <a:ext cx="8783191" cy="215395"/>
            <a:chOff x="1027113" y="2045624"/>
            <a:chExt cx="8785224" cy="215444"/>
          </a:xfrm>
        </p:grpSpPr>
        <p:sp>
          <p:nvSpPr>
            <p:cNvPr id="2615" name="Google Shape;2615;p1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616" name="Google Shape;2616;p115"/>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khung dịch vụ mang lại cuộc sống tốt đẹp hơn</a:t>
              </a:r>
              <a:endParaRPr/>
            </a:p>
          </p:txBody>
        </p:sp>
      </p:grpSp>
      <p:sp>
        <p:nvSpPr>
          <p:cNvPr id="2617" name="Google Shape;2617;p115"/>
          <p:cNvSpPr/>
          <p:nvPr/>
        </p:nvSpPr>
        <p:spPr>
          <a:xfrm>
            <a:off x="5149515" y="2169036"/>
            <a:ext cx="4360413" cy="204845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Nền tảng IoT kết nối vạn vật trong thế giới thực sử dụng mạng lưới, để sự vật - sự vật, con người - sự vật có thể giao tiếp với nhau mọi lúc, mọi nơi. Nền tảng cũng thu thập dữ liệu từ vạn vật hoặc cung cấp cách thức điều khiển vạn vật.</a:t>
            </a:r>
            <a:endParaRPr/>
          </a:p>
          <a:p>
            <a:pPr indent="-182471" lvl="0" marL="182471" marR="0" rtl="0" algn="l">
              <a:spcBef>
                <a:spcPts val="800"/>
              </a:spcBef>
              <a:spcAft>
                <a:spcPts val="0"/>
              </a:spcAft>
              <a:buClr>
                <a:srgbClr val="193EB0"/>
              </a:buClr>
              <a:buSzPts val="1300"/>
              <a:buFont typeface="Arial"/>
              <a:buChar char="‣"/>
            </a:pPr>
            <a:r>
              <a:rPr b="1" lang="en-US" sz="1300">
                <a:solidFill>
                  <a:srgbClr val="262626"/>
                </a:solidFill>
              </a:rPr>
              <a:t>Nền tảng IoT không phụ thuộc vào một dịch vụ cụ thể để vạn vật cung cấp dịch vụ thông minh</a:t>
            </a:r>
            <a:r>
              <a:rPr lang="en-US" sz="1300">
                <a:solidFill>
                  <a:srgbClr val="262626"/>
                </a:solidFill>
                <a:latin typeface="Arial"/>
                <a:ea typeface="Arial"/>
                <a:cs typeface="Arial"/>
                <a:sym typeface="Arial"/>
              </a:rPr>
              <a:t>. Nó cũng là một hệ thống chung thu thập/cung cấp dữ liệu, quản lý các thiết bị IoT và thực hiện các chức năng kết nối.</a:t>
            </a:r>
            <a:endParaRPr/>
          </a:p>
        </p:txBody>
      </p:sp>
      <p:pic>
        <p:nvPicPr>
          <p:cNvPr id="2618" name="Google Shape;2618;p115"/>
          <p:cNvPicPr preferRelativeResize="0"/>
          <p:nvPr/>
        </p:nvPicPr>
        <p:blipFill rotWithShape="1">
          <a:blip r:embed="rId3">
            <a:alphaModFix/>
          </a:blip>
          <a:srcRect b="0" l="0" r="0" t="0"/>
          <a:stretch/>
        </p:blipFill>
        <p:spPr>
          <a:xfrm>
            <a:off x="226733" y="2533647"/>
            <a:ext cx="5029479" cy="247720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grpSp>
        <p:nvGrpSpPr>
          <p:cNvPr id="2624" name="Google Shape;2624;p116"/>
          <p:cNvGrpSpPr/>
          <p:nvPr/>
        </p:nvGrpSpPr>
        <p:grpSpPr>
          <a:xfrm>
            <a:off x="416128" y="444866"/>
            <a:ext cx="9051872" cy="282133"/>
            <a:chOff x="416128" y="444866"/>
            <a:chExt cx="9051872" cy="282133"/>
          </a:xfrm>
        </p:grpSpPr>
        <p:sp>
          <p:nvSpPr>
            <p:cNvPr id="2625" name="Google Shape;2625;p1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Tổng quan về Nền tảng IoT</a:t>
              </a:r>
              <a:endParaRPr/>
            </a:p>
          </p:txBody>
        </p:sp>
        <p:sp>
          <p:nvSpPr>
            <p:cNvPr id="2626" name="Google Shape;2626;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627" name="Google Shape;2627;p116"/>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Vai trò của Nền tảng IoT</a:t>
            </a:r>
            <a:endParaRPr/>
          </a:p>
        </p:txBody>
      </p:sp>
      <p:grpSp>
        <p:nvGrpSpPr>
          <p:cNvPr id="2628" name="Google Shape;2628;p116"/>
          <p:cNvGrpSpPr/>
          <p:nvPr/>
        </p:nvGrpSpPr>
        <p:grpSpPr>
          <a:xfrm>
            <a:off x="559817" y="1917717"/>
            <a:ext cx="8783191" cy="430887"/>
            <a:chOff x="1027113" y="2045624"/>
            <a:chExt cx="8785224" cy="430985"/>
          </a:xfrm>
        </p:grpSpPr>
        <p:sp>
          <p:nvSpPr>
            <p:cNvPr id="2629" name="Google Shape;2629;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630" name="Google Shape;2630;p116"/>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Nền tảng IoT bao gồm các chức năng cần thiết thông thường để xây dựng dịch vụ. </a:t>
              </a:r>
              <a:r>
                <a:rPr b="1" lang="en-US" sz="1400">
                  <a:solidFill>
                    <a:srgbClr val="262626"/>
                  </a:solidFill>
                </a:rPr>
                <a:t>Nền tảng IoT cũng phải có khả năng hoạt động độc lập trên thiết bị và dịch vụ riêng lẻ.</a:t>
              </a:r>
              <a:endParaRPr b="1"/>
            </a:p>
          </p:txBody>
        </p:sp>
      </p:grpSp>
      <p:sp>
        <p:nvSpPr>
          <p:cNvPr id="2631" name="Google Shape;2631;p116"/>
          <p:cNvSpPr/>
          <p:nvPr/>
        </p:nvSpPr>
        <p:spPr>
          <a:xfrm>
            <a:off x="3831888" y="2485437"/>
            <a:ext cx="5674062" cy="545481"/>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Nền tảng IoT có thể được cung cấp dưới dạng máy chủ hoặc đám mây. Hoặc được trang bị trực tiếp trên thiết bị.</a:t>
            </a:r>
            <a:endParaRPr/>
          </a:p>
        </p:txBody>
      </p:sp>
      <p:pic>
        <p:nvPicPr>
          <p:cNvPr id="2632" name="Google Shape;2632;p116"/>
          <p:cNvPicPr preferRelativeResize="0"/>
          <p:nvPr/>
        </p:nvPicPr>
        <p:blipFill rotWithShape="1">
          <a:blip r:embed="rId3">
            <a:alphaModFix/>
          </a:blip>
          <a:srcRect b="0" l="0" r="0" t="0"/>
          <a:stretch/>
        </p:blipFill>
        <p:spPr>
          <a:xfrm>
            <a:off x="519609" y="2485437"/>
            <a:ext cx="3343766" cy="3832581"/>
          </a:xfrm>
          <a:prstGeom prst="rect">
            <a:avLst/>
          </a:prstGeom>
          <a:noFill/>
          <a:ln>
            <a:noFill/>
          </a:ln>
        </p:spPr>
      </p:pic>
      <p:sp>
        <p:nvSpPr>
          <p:cNvPr id="2633" name="Google Shape;2633;p116"/>
          <p:cNvSpPr txBox="1"/>
          <p:nvPr/>
        </p:nvSpPr>
        <p:spPr>
          <a:xfrm>
            <a:off x="6766975" y="3353125"/>
            <a:ext cx="31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grpSp>
        <p:nvGrpSpPr>
          <p:cNvPr id="2639" name="Google Shape;2639;p117"/>
          <p:cNvGrpSpPr/>
          <p:nvPr/>
        </p:nvGrpSpPr>
        <p:grpSpPr>
          <a:xfrm>
            <a:off x="523871" y="2402246"/>
            <a:ext cx="8848728" cy="3608991"/>
            <a:chOff x="704846" y="2421296"/>
            <a:chExt cx="8848728" cy="3608991"/>
          </a:xfrm>
        </p:grpSpPr>
        <p:sp>
          <p:nvSpPr>
            <p:cNvPr id="2640" name="Google Shape;2640;p117"/>
            <p:cNvSpPr/>
            <p:nvPr/>
          </p:nvSpPr>
          <p:spPr>
            <a:xfrm>
              <a:off x="5461867" y="2421296"/>
              <a:ext cx="4091707" cy="3599992"/>
            </a:xfrm>
            <a:prstGeom prst="rect">
              <a:avLst/>
            </a:prstGeom>
            <a:solidFill>
              <a:schemeClr val="lt1"/>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2641" name="Google Shape;2641;p117"/>
            <p:cNvSpPr/>
            <p:nvPr/>
          </p:nvSpPr>
          <p:spPr>
            <a:xfrm>
              <a:off x="5461867" y="2421296"/>
              <a:ext cx="4091707" cy="42213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2642" name="Google Shape;2642;p117"/>
            <p:cNvSpPr/>
            <p:nvPr/>
          </p:nvSpPr>
          <p:spPr>
            <a:xfrm>
              <a:off x="6854846" y="2540033"/>
              <a:ext cx="1090042"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Nền tảng ngang</a:t>
              </a:r>
              <a:endParaRPr/>
            </a:p>
          </p:txBody>
        </p:sp>
        <p:sp>
          <p:nvSpPr>
            <p:cNvPr id="2643" name="Google Shape;2643;p117"/>
            <p:cNvSpPr/>
            <p:nvPr/>
          </p:nvSpPr>
          <p:spPr>
            <a:xfrm rot="-5400000">
              <a:off x="4799723" y="3890465"/>
              <a:ext cx="436728" cy="756982"/>
            </a:xfrm>
            <a:prstGeom prst="downArrow">
              <a:avLst>
                <a:gd fmla="val 56781" name="adj1"/>
                <a:gd fmla="val 56860" name="adj2"/>
              </a:avLst>
            </a:prstGeom>
            <a:gradFill>
              <a:gsLst>
                <a:gs pos="0">
                  <a:srgbClr val="A5A5A5">
                    <a:alpha val="0"/>
                  </a:srgbClr>
                </a:gs>
                <a:gs pos="6000">
                  <a:srgbClr val="A5A5A5">
                    <a:alpha val="0"/>
                  </a:srgbClr>
                </a:gs>
                <a:gs pos="91000">
                  <a:srgbClr val="A5A5A5"/>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2644" name="Google Shape;2644;p117"/>
            <p:cNvSpPr/>
            <p:nvPr/>
          </p:nvSpPr>
          <p:spPr>
            <a:xfrm>
              <a:off x="704846" y="2421296"/>
              <a:ext cx="3943354" cy="3599992"/>
            </a:xfrm>
            <a:prstGeom prst="rect">
              <a:avLst/>
            </a:prstGeom>
            <a:solidFill>
              <a:schemeClr val="lt1"/>
            </a:solidFill>
            <a:ln cap="flat" cmpd="sng" w="12700">
              <a:solidFill>
                <a:srgbClr val="0077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2645" name="Google Shape;2645;p117"/>
            <p:cNvSpPr/>
            <p:nvPr/>
          </p:nvSpPr>
          <p:spPr>
            <a:xfrm>
              <a:off x="704846" y="2421296"/>
              <a:ext cx="3952879" cy="422139"/>
            </a:xfrm>
            <a:prstGeom prst="rect">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2646" name="Google Shape;2646;p117"/>
            <p:cNvSpPr/>
            <p:nvPr/>
          </p:nvSpPr>
          <p:spPr>
            <a:xfrm>
              <a:off x="2186787" y="2540033"/>
              <a:ext cx="912109"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Nền tảng dọc</a:t>
              </a:r>
              <a:endParaRPr/>
            </a:p>
          </p:txBody>
        </p:sp>
        <p:sp>
          <p:nvSpPr>
            <p:cNvPr id="2647" name="Google Shape;2647;p117"/>
            <p:cNvSpPr/>
            <p:nvPr/>
          </p:nvSpPr>
          <p:spPr>
            <a:xfrm>
              <a:off x="772505" y="2962674"/>
              <a:ext cx="3713770" cy="600164"/>
            </a:xfrm>
            <a:prstGeom prst="rect">
              <a:avLst/>
            </a:prstGeom>
            <a:noFill/>
            <a:ln>
              <a:noFill/>
            </a:ln>
          </p:spPr>
          <p:txBody>
            <a:bodyPr anchorCtr="0" anchor="t" bIns="0" lIns="0" spcFirstLastPara="1" rIns="0" wrap="square" tIns="0">
              <a:spAutoFit/>
            </a:bodyPr>
            <a:lstStyle/>
            <a:p>
              <a:pPr indent="0" lvl="1" marL="0" marR="0" rtl="0" algn="ctr">
                <a:spcBef>
                  <a:spcPts val="0"/>
                </a:spcBef>
                <a:spcAft>
                  <a:spcPts val="0"/>
                </a:spcAft>
                <a:buNone/>
              </a:pPr>
              <a:r>
                <a:rPr b="1" i="0" lang="en-US" sz="1300" u="none" cap="none" strike="noStrike">
                  <a:solidFill>
                    <a:srgbClr val="262626"/>
                  </a:solidFill>
                </a:rPr>
                <a:t>Nền tảng dọc xây dựng một nền tảng riêng biệt cho từng miền dịch vụ ứng dụng và tiến hành dịch vụ. (Dọc và phân mảnh.)</a:t>
              </a:r>
              <a:endParaRPr b="1"/>
            </a:p>
          </p:txBody>
        </p:sp>
        <p:sp>
          <p:nvSpPr>
            <p:cNvPr id="2648" name="Google Shape;2648;p117"/>
            <p:cNvSpPr/>
            <p:nvPr/>
          </p:nvSpPr>
          <p:spPr>
            <a:xfrm>
              <a:off x="5553076" y="2962674"/>
              <a:ext cx="3876674" cy="800219"/>
            </a:xfrm>
            <a:prstGeom prst="rect">
              <a:avLst/>
            </a:prstGeom>
            <a:noFill/>
            <a:ln>
              <a:noFill/>
            </a:ln>
          </p:spPr>
          <p:txBody>
            <a:bodyPr anchorCtr="0" anchor="t" bIns="0" lIns="0" spcFirstLastPara="1" rIns="0" wrap="square" tIns="0">
              <a:spAutoFit/>
            </a:bodyPr>
            <a:lstStyle/>
            <a:p>
              <a:pPr indent="0" lvl="1" marL="0" marR="0" rtl="0" algn="ctr">
                <a:spcBef>
                  <a:spcPts val="0"/>
                </a:spcBef>
                <a:spcAft>
                  <a:spcPts val="0"/>
                </a:spcAft>
                <a:buNone/>
              </a:pPr>
              <a:r>
                <a:rPr b="1" i="0" lang="en-US" sz="1300" u="none" cap="none" strike="noStrike">
                  <a:solidFill>
                    <a:srgbClr val="262626"/>
                  </a:solidFill>
                </a:rPr>
                <a:t>Nền tảng ngang được thiết kế để hoạt động độc lập với sự vật và dịch vụ, có thể chứa nhiều loại thiết bị. Nó cũng có chức năng cần thiết thông thường từ nhiều dịch vụ.</a:t>
              </a:r>
              <a:endParaRPr b="1"/>
            </a:p>
          </p:txBody>
        </p:sp>
        <p:pic>
          <p:nvPicPr>
            <p:cNvPr descr="EMB000015081cf8" id="2649" name="Google Shape;2649;p117"/>
            <p:cNvPicPr preferRelativeResize="0"/>
            <p:nvPr/>
          </p:nvPicPr>
          <p:blipFill rotWithShape="1">
            <a:blip r:embed="rId3">
              <a:alphaModFix/>
            </a:blip>
            <a:srcRect b="0" l="0" r="54206" t="8849"/>
            <a:stretch/>
          </p:blipFill>
          <p:spPr>
            <a:xfrm>
              <a:off x="2722120" y="3754667"/>
              <a:ext cx="1754629" cy="2075508"/>
            </a:xfrm>
            <a:prstGeom prst="rect">
              <a:avLst/>
            </a:prstGeom>
            <a:noFill/>
            <a:ln>
              <a:noFill/>
            </a:ln>
          </p:spPr>
        </p:pic>
        <p:pic>
          <p:nvPicPr>
            <p:cNvPr descr="EMB000015081cf8" id="2650" name="Google Shape;2650;p117"/>
            <p:cNvPicPr preferRelativeResize="0"/>
            <p:nvPr/>
          </p:nvPicPr>
          <p:blipFill rotWithShape="1">
            <a:blip r:embed="rId3">
              <a:alphaModFix/>
            </a:blip>
            <a:srcRect b="0" l="54254" r="-48" t="8849"/>
            <a:stretch/>
          </p:blipFill>
          <p:spPr>
            <a:xfrm>
              <a:off x="5660810" y="3873104"/>
              <a:ext cx="1694764" cy="2004695"/>
            </a:xfrm>
            <a:prstGeom prst="rect">
              <a:avLst/>
            </a:prstGeom>
            <a:noFill/>
            <a:ln>
              <a:noFill/>
            </a:ln>
          </p:spPr>
        </p:pic>
        <p:sp>
          <p:nvSpPr>
            <p:cNvPr id="2651" name="Google Shape;2651;p117"/>
            <p:cNvSpPr/>
            <p:nvPr/>
          </p:nvSpPr>
          <p:spPr>
            <a:xfrm>
              <a:off x="805944" y="3824555"/>
              <a:ext cx="1880106" cy="2205732"/>
            </a:xfrm>
            <a:prstGeom prst="rect">
              <a:avLst/>
            </a:prstGeom>
            <a:noFill/>
            <a:ln>
              <a:noFill/>
            </a:ln>
          </p:spPr>
          <p:txBody>
            <a:bodyPr anchorCtr="0" anchor="t" bIns="0" lIns="0" spcFirstLastPara="1" rIns="0" wrap="square" tIns="0">
              <a:spAutoFit/>
            </a:bodyPr>
            <a:lstStyle/>
            <a:p>
              <a:pPr indent="-182471" lvl="1" marL="182471"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Nhược điểm của nền tảng dọc</a:t>
              </a:r>
              <a:endParaRPr/>
            </a:p>
            <a:p>
              <a:pPr indent="-182471" lvl="1" marL="1824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xây dựng một nền tảng độc lập thì cần bỏ ra chi phí bảo trì, thời gian và tài nguyên cao</a:t>
              </a:r>
              <a:endParaRPr/>
            </a:p>
            <a:p>
              <a:pPr indent="-182471" lvl="1" marL="1824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Phát sinh vấn đề về tích hợp giữa các nền tảng khi cung cấp dịch vụ hội tụ</a:t>
              </a:r>
              <a:endParaRPr/>
            </a:p>
          </p:txBody>
        </p:sp>
        <p:sp>
          <p:nvSpPr>
            <p:cNvPr id="2652" name="Google Shape;2652;p117"/>
            <p:cNvSpPr/>
            <p:nvPr/>
          </p:nvSpPr>
          <p:spPr>
            <a:xfrm>
              <a:off x="7429608" y="4006250"/>
              <a:ext cx="2000142" cy="2005677"/>
            </a:xfrm>
            <a:prstGeom prst="rect">
              <a:avLst/>
            </a:prstGeom>
            <a:noFill/>
            <a:ln>
              <a:noFill/>
            </a:ln>
          </p:spPr>
          <p:txBody>
            <a:bodyPr anchorCtr="0" anchor="t" bIns="0" lIns="0" spcFirstLastPara="1" rIns="0" wrap="square" tIns="0">
              <a:spAutoFit/>
            </a:bodyPr>
            <a:lstStyle/>
            <a:p>
              <a:pPr indent="-182471" lvl="1" marL="182471"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Ưu điểm của nền tảng ngang</a:t>
              </a:r>
              <a:endParaRPr/>
            </a:p>
            <a:p>
              <a:pPr indent="-182471" lvl="1" marL="1824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Chi phí bảo trì thấp vì không phụ thuộc vào thiết bị và dịch vụ cụ thể.</a:t>
              </a:r>
              <a:endParaRPr/>
            </a:p>
            <a:p>
              <a:pPr indent="-182471" lvl="1" marL="1824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Dễ dàng hội tụ và liên kết giữa các dịch vụ bằng cách sử dụng giao diện chung.</a:t>
              </a:r>
              <a:endParaRPr/>
            </a:p>
          </p:txBody>
        </p:sp>
      </p:grpSp>
      <p:grpSp>
        <p:nvGrpSpPr>
          <p:cNvPr id="2653" name="Google Shape;2653;p117"/>
          <p:cNvGrpSpPr/>
          <p:nvPr/>
        </p:nvGrpSpPr>
        <p:grpSpPr>
          <a:xfrm>
            <a:off x="416128" y="444866"/>
            <a:ext cx="9051872" cy="282133"/>
            <a:chOff x="416128" y="444866"/>
            <a:chExt cx="9051872" cy="282133"/>
          </a:xfrm>
        </p:grpSpPr>
        <p:sp>
          <p:nvSpPr>
            <p:cNvPr id="2654" name="Google Shape;2654;p1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Tổng quan về Nền tảng IoT</a:t>
              </a:r>
              <a:endParaRPr/>
            </a:p>
          </p:txBody>
        </p:sp>
        <p:sp>
          <p:nvSpPr>
            <p:cNvPr id="2655" name="Google Shape;2655;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656" name="Google Shape;2656;p117"/>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Hướng phát triển nền tảng IoT</a:t>
            </a:r>
            <a:endParaRPr/>
          </a:p>
        </p:txBody>
      </p:sp>
      <p:grpSp>
        <p:nvGrpSpPr>
          <p:cNvPr id="2657" name="Google Shape;2657;p117"/>
          <p:cNvGrpSpPr/>
          <p:nvPr/>
        </p:nvGrpSpPr>
        <p:grpSpPr>
          <a:xfrm>
            <a:off x="559817" y="1917717"/>
            <a:ext cx="8783191" cy="215444"/>
            <a:chOff x="1027113" y="2045624"/>
            <a:chExt cx="8785224" cy="215493"/>
          </a:xfrm>
        </p:grpSpPr>
        <p:sp>
          <p:nvSpPr>
            <p:cNvPr id="2658" name="Google Shape;2658;p1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659" name="Google Shape;2659;p117"/>
            <p:cNvSpPr/>
            <p:nvPr/>
          </p:nvSpPr>
          <p:spPr>
            <a:xfrm>
              <a:off x="1179513" y="2045624"/>
              <a:ext cx="8632824" cy="2154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① Chuyển đổi từ nền tảng dọc sang nền tảng ngang</a:t>
              </a:r>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grpSp>
        <p:nvGrpSpPr>
          <p:cNvPr id="2665" name="Google Shape;2665;p118"/>
          <p:cNvGrpSpPr/>
          <p:nvPr/>
        </p:nvGrpSpPr>
        <p:grpSpPr>
          <a:xfrm>
            <a:off x="416128" y="444866"/>
            <a:ext cx="9051872" cy="282133"/>
            <a:chOff x="416128" y="444866"/>
            <a:chExt cx="9051872" cy="282133"/>
          </a:xfrm>
        </p:grpSpPr>
        <p:sp>
          <p:nvSpPr>
            <p:cNvPr id="2666" name="Google Shape;2666;p1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Tổng quan về Nền tảng IoT</a:t>
              </a:r>
              <a:endParaRPr/>
            </a:p>
          </p:txBody>
        </p:sp>
        <p:sp>
          <p:nvSpPr>
            <p:cNvPr id="2667" name="Google Shape;2667;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2668" name="Google Shape;2668;p118"/>
          <p:cNvGrpSpPr/>
          <p:nvPr/>
        </p:nvGrpSpPr>
        <p:grpSpPr>
          <a:xfrm>
            <a:off x="559817" y="1336692"/>
            <a:ext cx="8783191" cy="215444"/>
            <a:chOff x="1027113" y="2045624"/>
            <a:chExt cx="8785224" cy="215493"/>
          </a:xfrm>
        </p:grpSpPr>
        <p:sp>
          <p:nvSpPr>
            <p:cNvPr id="2669" name="Google Shape;2669;p1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670" name="Google Shape;2670;p118"/>
            <p:cNvSpPr/>
            <p:nvPr/>
          </p:nvSpPr>
          <p:spPr>
            <a:xfrm>
              <a:off x="1179513" y="2045624"/>
              <a:ext cx="8632824" cy="2154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② Hiện tại và tương lai của các tính năng nền tảng IoT</a:t>
              </a:r>
              <a:endParaRPr/>
            </a:p>
          </p:txBody>
        </p:sp>
      </p:grpSp>
      <p:graphicFrame>
        <p:nvGraphicFramePr>
          <p:cNvPr id="2671" name="Google Shape;2671;p118"/>
          <p:cNvGraphicFramePr/>
          <p:nvPr/>
        </p:nvGraphicFramePr>
        <p:xfrm>
          <a:off x="526462" y="2178331"/>
          <a:ext cx="3000000" cy="3000000"/>
        </p:xfrm>
        <a:graphic>
          <a:graphicData uri="http://schemas.openxmlformats.org/drawingml/2006/table">
            <a:tbl>
              <a:tblPr>
                <a:noFill/>
                <a:tableStyleId>{8353F50C-8861-43A0-82AE-2E20D93D1326}</a:tableStyleId>
              </a:tblPr>
              <a:tblGrid>
                <a:gridCol w="845575"/>
                <a:gridCol w="2402425"/>
                <a:gridCol w="152550"/>
                <a:gridCol w="2537500"/>
                <a:gridCol w="152550"/>
                <a:gridCol w="2537500"/>
              </a:tblGrid>
              <a:tr h="2029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Loại</a:t>
                      </a:r>
                      <a:endParaRPr/>
                    </a:p>
                  </a:txBody>
                  <a:tcPr marT="0" marB="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Mạng lưới cảm biến</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IoT sơ khai</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IoT tương lai</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2794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Sơ đồ ý tưởng</a:t>
                      </a:r>
                      <a:endParaRPr/>
                    </a:p>
                  </a:txBody>
                  <a:tcPr marT="0" marB="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1200" u="none" cap="none" strike="noStrike">
                        <a:solidFill>
                          <a:srgbClr val="000000"/>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1200" u="none" cap="none" strike="noStrike">
                        <a:solidFill>
                          <a:srgbClr val="000000"/>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1200" u="none" cap="none" strike="noStrike">
                        <a:solidFill>
                          <a:srgbClr val="000000"/>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r>
              <a:tr h="3398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a:t>
                      </a:r>
                      <a:endParaRPr/>
                    </a:p>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dịch vụ</a:t>
                      </a:r>
                      <a:endParaRPr/>
                    </a:p>
                  </a:txBody>
                  <a:tcPr marT="0" marB="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Thiết bị đầu cuối theo dịch vụ, nền tảng, phát triển ứng dụng. [Xây dựng]</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Phát triển dịch vụ đa miền dựa trên nền tảng IoT mở. [Chia sẻ]</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Chia sẻ thiết bị và dịch vụ linh hoạt dựa trên </a:t>
                      </a:r>
                      <a:r>
                        <a:rPr b="0" lang="en-US" sz="1000" u="none" cap="none" strike="noStrike">
                          <a:solidFill>
                            <a:srgbClr val="0033CC"/>
                          </a:solidFill>
                          <a:latin typeface="Arial"/>
                          <a:ea typeface="Arial"/>
                          <a:cs typeface="Arial"/>
                          <a:sym typeface="Arial"/>
                        </a:rPr>
                        <a:t>cơ sở hạ tầng IoT mở</a:t>
                      </a:r>
                      <a:r>
                        <a:rPr b="0" lang="en-US" sz="1000" u="none" cap="none" strike="noStrike">
                          <a:solidFill>
                            <a:srgbClr val="262626"/>
                          </a:solidFill>
                          <a:latin typeface="Arial"/>
                          <a:ea typeface="Arial"/>
                          <a:cs typeface="Arial"/>
                          <a:sym typeface="Arial"/>
                        </a:rPr>
                        <a:t>. [Liên hợp]</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r>
              <a:tr h="825575">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Tính năng</a:t>
                      </a:r>
                      <a:endParaRPr/>
                    </a:p>
                  </a:txBody>
                  <a:tcPr marT="0" marB="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Loại đóng (nền tảng riêng lẻ)</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Cấu trúc dọc</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Không tương thích</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Tập trung vào giám sát cảm biến</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Tập trung vào B2B</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Cấu trúc mở trên nền tảng</a:t>
                      </a:r>
                      <a:endParaRPr/>
                    </a:p>
                    <a:p>
                      <a:pPr indent="-92075" lvl="0" marL="92075" marR="0" rtl="0" algn="l">
                        <a:lnSpc>
                          <a:spcPct val="80000"/>
                        </a:lnSpc>
                        <a:spcBef>
                          <a:spcPts val="20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Tích hợp ngang</a:t>
                      </a:r>
                      <a:endParaRPr/>
                    </a:p>
                    <a:p>
                      <a:pPr indent="-92075" lvl="0" marL="92075" marR="0" rtl="0" algn="l">
                        <a:lnSpc>
                          <a:spcPct val="80000"/>
                        </a:lnSpc>
                        <a:spcBef>
                          <a:spcPts val="20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Không tương thích giữa các nền tảng</a:t>
                      </a:r>
                      <a:endParaRPr/>
                    </a:p>
                    <a:p>
                      <a:pPr indent="-92075" lvl="0" marL="92075" marR="0" rtl="0" algn="l">
                        <a:lnSpc>
                          <a:spcPct val="80000"/>
                        </a:lnSpc>
                        <a:spcBef>
                          <a:spcPts val="20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Cảm biến/bộ truyền động/tập trung vào dữ liệu</a:t>
                      </a:r>
                      <a:endParaRPr/>
                    </a:p>
                    <a:p>
                      <a:pPr indent="-92075" lvl="0" marL="92075" marR="0" rtl="0" algn="l">
                        <a:lnSpc>
                          <a:spcPct val="80000"/>
                        </a:lnSpc>
                        <a:spcBef>
                          <a:spcPts val="20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Hỗ trợ B2B, B2C, C2C</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Cơ sở hạ tầng mở</a:t>
                      </a:r>
                      <a:endParaRPr/>
                    </a:p>
                    <a:p>
                      <a:pPr indent="-92075" lvl="0" marL="92075" marR="0" rtl="0" algn="l">
                        <a:lnSpc>
                          <a:spcPct val="80000"/>
                        </a:lnSpc>
                        <a:spcBef>
                          <a:spcPts val="20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Tích hợp ngang</a:t>
                      </a:r>
                      <a:endParaRPr/>
                    </a:p>
                    <a:p>
                      <a:pPr indent="-92075" lvl="0" marL="92075" marR="0" rtl="0" algn="l">
                        <a:lnSpc>
                          <a:spcPct val="80000"/>
                        </a:lnSpc>
                        <a:spcBef>
                          <a:spcPts val="20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Hỗ trợ khả năng tương thích nền tảng chéo</a:t>
                      </a:r>
                      <a:endParaRPr/>
                    </a:p>
                    <a:p>
                      <a:pPr indent="-92075" lvl="0" marL="92075" marR="0" rtl="0" algn="l">
                        <a:lnSpc>
                          <a:spcPct val="80000"/>
                        </a:lnSpc>
                        <a:spcBef>
                          <a:spcPts val="200"/>
                        </a:spcBef>
                        <a:spcAft>
                          <a:spcPts val="0"/>
                        </a:spcAft>
                        <a:buClr>
                          <a:srgbClr val="262626"/>
                        </a:buClr>
                        <a:buSzPts val="900"/>
                        <a:buFont typeface="Arial"/>
                        <a:buChar char="•"/>
                      </a:pPr>
                      <a:r>
                        <a:rPr b="0" lang="en-US" sz="900" u="none" cap="none" strike="noStrike">
                          <a:solidFill>
                            <a:srgbClr val="262626"/>
                          </a:solidFill>
                          <a:latin typeface="Arial"/>
                          <a:ea typeface="Arial"/>
                          <a:cs typeface="Arial"/>
                          <a:sym typeface="Arial"/>
                        </a:rPr>
                        <a:t>Dữ liệu/Quy trình/Tập trung vào trí thông minh</a:t>
                      </a:r>
                      <a:endParaRPr/>
                    </a:p>
                    <a:p>
                      <a:pPr indent="-92075" lvl="0" marL="92075" marR="0" rtl="0" algn="l">
                        <a:lnSpc>
                          <a:spcPct val="80000"/>
                        </a:lnSpc>
                        <a:spcBef>
                          <a:spcPts val="20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Hỗ trợ B2B, B2C, C2C</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r>
              <a:tr h="308125">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Phạm vi</a:t>
                      </a:r>
                      <a:endParaRPr/>
                    </a:p>
                  </a:txBody>
                  <a:tcPr marT="0" marB="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Phạm vi dịch vụ mạng cục bộ/di động (dưới mười nghìn)</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sz="10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  Phạm vi miền dịch vụ dựa trên Internet (hàng triệu)</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c>
                  <a:txBody>
                    <a:bodyPr/>
                    <a:lstStyle/>
                    <a:p>
                      <a:pPr indent="0" lvl="0" marL="0" marR="0" rtl="0" algn="l">
                        <a:lnSpc>
                          <a:spcPct val="100000"/>
                        </a:lnSpc>
                        <a:spcBef>
                          <a:spcPts val="0"/>
                        </a:spcBef>
                        <a:spcAft>
                          <a:spcPts val="0"/>
                        </a:spcAft>
                        <a:buNone/>
                      </a:pPr>
                      <a:r>
                        <a:t/>
                      </a:r>
                      <a:endParaRPr b="0" sz="1000" u="none" cap="none" strike="noStrike">
                        <a:solidFill>
                          <a:srgbClr val="262626"/>
                        </a:solidFill>
                        <a:latin typeface="Arial"/>
                        <a:ea typeface="Arial"/>
                        <a:cs typeface="Arial"/>
                        <a:sym typeface="Arial"/>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Phạm vi toàn cầu trên Internet </a:t>
                      </a:r>
                      <a:endParaRPr/>
                    </a:p>
                    <a:p>
                      <a:pPr indent="-92075" lvl="0" marL="92075" marR="0" rtl="0" algn="l">
                        <a:lnSpc>
                          <a:spcPct val="80000"/>
                        </a:lnSpc>
                        <a:spcBef>
                          <a:spcPts val="20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(hơn 10 tỷ)</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r>
              <a:tr h="38635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sinh thái</a:t>
                      </a:r>
                      <a:endParaRPr/>
                    </a:p>
                  </a:txBody>
                  <a:tcPr marT="0" marB="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Chi phí phát triển/triển khai/vận </a:t>
                      </a:r>
                      <a:endParaRPr b="0" sz="1000" u="none" cap="none" strike="noStrike">
                        <a:solidFill>
                          <a:srgbClr val="262626"/>
                        </a:solidFill>
                        <a:latin typeface="Arial"/>
                        <a:ea typeface="Arial"/>
                        <a:cs typeface="Arial"/>
                        <a:sym typeface="Arial"/>
                      </a:endParaRPr>
                    </a:p>
                    <a:p>
                      <a:pPr indent="0" lvl="0" marL="0" marR="0" rtl="0" algn="l">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  hành/bảo trì rất lớn</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Hệ sinh thái theo miền</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Chi phí xây dựng và phát triển thấp (hiệu quả kinh tế theo quy mô)</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Hệ sinh thái theo nền tảng</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Giảm thiểu chi phí xây dựng và phát triển </a:t>
                      </a:r>
                      <a:endParaRPr b="0" sz="950" u="none" cap="none" strike="noStrike">
                        <a:solidFill>
                          <a:srgbClr val="262626"/>
                        </a:solidFill>
                        <a:latin typeface="Arial"/>
                        <a:ea typeface="Arial"/>
                        <a:cs typeface="Arial"/>
                        <a:sym typeface="Arial"/>
                      </a:endParaRPr>
                    </a:p>
                    <a:p>
                      <a:pPr indent="0" lvl="0" marL="0" marR="0" rtl="0" algn="l">
                        <a:lnSpc>
                          <a:spcPct val="80000"/>
                        </a:lnSpc>
                        <a:spcBef>
                          <a:spcPts val="200"/>
                        </a:spcBef>
                        <a:spcAft>
                          <a:spcPts val="0"/>
                        </a:spcAft>
                        <a:buClr>
                          <a:srgbClr val="262626"/>
                        </a:buClr>
                        <a:buSzPts val="950"/>
                        <a:buFont typeface="Arial"/>
                        <a:buNone/>
                      </a:pPr>
                      <a:r>
                        <a:rPr b="0" lang="en-US" sz="950" u="none" cap="none" strike="noStrike">
                          <a:solidFill>
                            <a:srgbClr val="262626"/>
                          </a:solidFill>
                          <a:latin typeface="Arial"/>
                          <a:ea typeface="Arial"/>
                          <a:cs typeface="Arial"/>
                          <a:sym typeface="Arial"/>
                        </a:rPr>
                        <a:t>   (hiệu quả kinh tế theo quy mô)</a:t>
                      </a:r>
                      <a:endParaRPr/>
                    </a:p>
                    <a:p>
                      <a:pPr indent="-92075" lvl="0" marL="92075" marR="0" rtl="0" algn="l">
                        <a:lnSpc>
                          <a:spcPct val="80000"/>
                        </a:lnSpc>
                        <a:spcBef>
                          <a:spcPts val="200"/>
                        </a:spcBef>
                        <a:spcAft>
                          <a:spcPts val="0"/>
                        </a:spcAft>
                        <a:buClr>
                          <a:srgbClr val="262626"/>
                        </a:buClr>
                        <a:buSzPts val="950"/>
                        <a:buFont typeface="Arial"/>
                        <a:buChar char="•"/>
                      </a:pPr>
                      <a:r>
                        <a:rPr b="0" lang="en-US" sz="950" u="none" cap="none" strike="noStrike">
                          <a:solidFill>
                            <a:srgbClr val="262626"/>
                          </a:solidFill>
                          <a:latin typeface="Arial"/>
                          <a:ea typeface="Arial"/>
                          <a:cs typeface="Arial"/>
                          <a:sym typeface="Arial"/>
                        </a:rPr>
                        <a:t>Hệ sinh thái theo hướng sản phẩm và </a:t>
                      </a:r>
                      <a:endParaRPr b="0" sz="950" u="none" cap="none" strike="noStrike">
                        <a:solidFill>
                          <a:srgbClr val="262626"/>
                        </a:solidFill>
                        <a:latin typeface="Arial"/>
                        <a:ea typeface="Arial"/>
                        <a:cs typeface="Arial"/>
                        <a:sym typeface="Arial"/>
                      </a:endParaRPr>
                    </a:p>
                    <a:p>
                      <a:pPr indent="0" lvl="0" marL="0" marR="0" rtl="0" algn="l">
                        <a:lnSpc>
                          <a:spcPct val="80000"/>
                        </a:lnSpc>
                        <a:spcBef>
                          <a:spcPts val="200"/>
                        </a:spcBef>
                        <a:spcAft>
                          <a:spcPts val="0"/>
                        </a:spcAft>
                        <a:buClr>
                          <a:srgbClr val="262626"/>
                        </a:buClr>
                        <a:buSzPts val="950"/>
                        <a:buFont typeface="Arial"/>
                        <a:buNone/>
                      </a:pPr>
                      <a:r>
                        <a:rPr b="0" lang="en-US" sz="950" u="none" cap="none" strike="noStrike">
                          <a:solidFill>
                            <a:srgbClr val="262626"/>
                          </a:solidFill>
                          <a:latin typeface="Arial"/>
                          <a:ea typeface="Arial"/>
                          <a:cs typeface="Arial"/>
                          <a:sym typeface="Arial"/>
                        </a:rPr>
                        <a:t>   dịch vụ</a:t>
                      </a:r>
                      <a:endParaRPr/>
                    </a:p>
                  </a:txBody>
                  <a:tcPr marT="0" marB="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1E8FF"/>
                    </a:solidFill>
                  </a:tcPr>
                </a:tc>
              </a:tr>
            </a:tbl>
          </a:graphicData>
        </a:graphic>
      </p:graphicFrame>
      <p:pic>
        <p:nvPicPr>
          <p:cNvPr id="2672" name="Google Shape;2672;p118"/>
          <p:cNvPicPr preferRelativeResize="0"/>
          <p:nvPr/>
        </p:nvPicPr>
        <p:blipFill rotWithShape="1">
          <a:blip r:embed="rId3">
            <a:alphaModFix/>
          </a:blip>
          <a:srcRect b="0" l="0" r="0" t="0"/>
          <a:stretch/>
        </p:blipFill>
        <p:spPr>
          <a:xfrm>
            <a:off x="1811592" y="2414213"/>
            <a:ext cx="1396813" cy="1188777"/>
          </a:xfrm>
          <a:prstGeom prst="rect">
            <a:avLst/>
          </a:prstGeom>
          <a:noFill/>
          <a:ln>
            <a:noFill/>
          </a:ln>
        </p:spPr>
      </p:pic>
      <p:pic>
        <p:nvPicPr>
          <p:cNvPr id="2673" name="Google Shape;2673;p118"/>
          <p:cNvPicPr preferRelativeResize="0"/>
          <p:nvPr/>
        </p:nvPicPr>
        <p:blipFill rotWithShape="1">
          <a:blip r:embed="rId4">
            <a:alphaModFix/>
          </a:blip>
          <a:srcRect b="0" l="0" r="0" t="0"/>
          <a:stretch/>
        </p:blipFill>
        <p:spPr>
          <a:xfrm>
            <a:off x="4546787" y="2444580"/>
            <a:ext cx="1271588" cy="1158410"/>
          </a:xfrm>
          <a:prstGeom prst="rect">
            <a:avLst/>
          </a:prstGeom>
          <a:noFill/>
          <a:ln>
            <a:noFill/>
          </a:ln>
        </p:spPr>
      </p:pic>
      <p:pic>
        <p:nvPicPr>
          <p:cNvPr id="2674" name="Google Shape;2674;p118"/>
          <p:cNvPicPr preferRelativeResize="0"/>
          <p:nvPr/>
        </p:nvPicPr>
        <p:blipFill rotWithShape="1">
          <a:blip r:embed="rId5">
            <a:alphaModFix/>
          </a:blip>
          <a:srcRect b="0" l="0" r="0" t="0"/>
          <a:stretch/>
        </p:blipFill>
        <p:spPr>
          <a:xfrm>
            <a:off x="7355932" y="2414213"/>
            <a:ext cx="1291851" cy="1188777"/>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119"/>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Nền tảng IoT</a:t>
            </a:r>
            <a:endParaRPr/>
          </a:p>
        </p:txBody>
      </p:sp>
      <p:sp>
        <p:nvSpPr>
          <p:cNvPr id="2681" name="Google Shape;2681;p11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4. </a:t>
            </a:r>
            <a:endParaRPr b="1" sz="5400">
              <a:solidFill>
                <a:srgbClr val="7F7F7F"/>
              </a:solidFill>
              <a:latin typeface="Arial"/>
              <a:ea typeface="Arial"/>
              <a:cs typeface="Arial"/>
              <a:sym typeface="Arial"/>
            </a:endParaRPr>
          </a:p>
        </p:txBody>
      </p:sp>
      <p:grpSp>
        <p:nvGrpSpPr>
          <p:cNvPr id="2682" name="Google Shape;2682;p119"/>
          <p:cNvGrpSpPr/>
          <p:nvPr/>
        </p:nvGrpSpPr>
        <p:grpSpPr>
          <a:xfrm>
            <a:off x="1051644" y="4065237"/>
            <a:ext cx="5702300" cy="278172"/>
            <a:chOff x="1051644" y="4065237"/>
            <a:chExt cx="5702300" cy="278172"/>
          </a:xfrm>
        </p:grpSpPr>
        <p:sp>
          <p:nvSpPr>
            <p:cNvPr id="2683" name="Google Shape;2683;p119"/>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Tổng quan về Nền tảng IoT</a:t>
              </a:r>
              <a:endParaRPr/>
            </a:p>
          </p:txBody>
        </p:sp>
        <p:sp>
          <p:nvSpPr>
            <p:cNvPr id="2684" name="Google Shape;2684;p119"/>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685" name="Google Shape;2685;p119"/>
          <p:cNvGrpSpPr/>
          <p:nvPr/>
        </p:nvGrpSpPr>
        <p:grpSpPr>
          <a:xfrm>
            <a:off x="1051644" y="4495071"/>
            <a:ext cx="5702300" cy="278172"/>
            <a:chOff x="1051644" y="4495071"/>
            <a:chExt cx="5702300" cy="278172"/>
          </a:xfrm>
        </p:grpSpPr>
        <p:sp>
          <p:nvSpPr>
            <p:cNvPr id="2686" name="Google Shape;2686;p119"/>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4.2. Cấu trúc cơ bản của Nền tảng IoT</a:t>
              </a:r>
              <a:endParaRPr/>
            </a:p>
          </p:txBody>
        </p:sp>
        <p:sp>
          <p:nvSpPr>
            <p:cNvPr id="2687" name="Google Shape;2687;p119"/>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688" name="Google Shape;2688;p119"/>
          <p:cNvGrpSpPr/>
          <p:nvPr/>
        </p:nvGrpSpPr>
        <p:grpSpPr>
          <a:xfrm>
            <a:off x="1051644" y="4924905"/>
            <a:ext cx="5702300" cy="278172"/>
            <a:chOff x="571500" y="5165783"/>
            <a:chExt cx="5702300" cy="278172"/>
          </a:xfrm>
        </p:grpSpPr>
        <p:sp>
          <p:nvSpPr>
            <p:cNvPr id="2689" name="Google Shape;2689;p119"/>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4.3. Công nghệ Nền tảng IoT</a:t>
              </a:r>
              <a:endParaRPr/>
            </a:p>
          </p:txBody>
        </p:sp>
        <p:sp>
          <p:nvSpPr>
            <p:cNvPr id="2690" name="Google Shape;2690;p11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691" name="Google Shape;2691;p119"/>
          <p:cNvGrpSpPr/>
          <p:nvPr/>
        </p:nvGrpSpPr>
        <p:grpSpPr>
          <a:xfrm>
            <a:off x="1051644" y="5329740"/>
            <a:ext cx="5702300" cy="278172"/>
            <a:chOff x="571500" y="5165783"/>
            <a:chExt cx="5702300" cy="278172"/>
          </a:xfrm>
        </p:grpSpPr>
        <p:sp>
          <p:nvSpPr>
            <p:cNvPr id="2692" name="Google Shape;2692;p119"/>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4.4. Ví dụ về Nền tảng IoT</a:t>
              </a:r>
              <a:endParaRPr/>
            </a:p>
          </p:txBody>
        </p:sp>
        <p:sp>
          <p:nvSpPr>
            <p:cNvPr id="2693" name="Google Shape;2693;p11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Cách mạng công nghiệp 4.0</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65" name="Google Shape;365;p12"/>
          <p:cNvSpPr/>
          <p:nvPr/>
        </p:nvSpPr>
        <p:spPr>
          <a:xfrm>
            <a:off x="8360229" y="480778"/>
            <a:ext cx="1107771"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66" name="Google Shape;366;p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Tình báo chiến lược cho IoT</a:t>
            </a:r>
            <a:endParaRPr b="1" sz="2400">
              <a:solidFill>
                <a:srgbClr val="0C0C0C"/>
              </a:solidFill>
              <a:latin typeface="Arial"/>
              <a:ea typeface="Arial"/>
              <a:cs typeface="Arial"/>
              <a:sym typeface="Arial"/>
            </a:endParaRPr>
          </a:p>
        </p:txBody>
      </p:sp>
      <p:pic>
        <p:nvPicPr>
          <p:cNvPr id="367" name="Google Shape;367;p12"/>
          <p:cNvPicPr preferRelativeResize="0"/>
          <p:nvPr/>
        </p:nvPicPr>
        <p:blipFill rotWithShape="1">
          <a:blip r:embed="rId3">
            <a:alphaModFix/>
          </a:blip>
          <a:srcRect b="4193" l="0" r="0" t="0"/>
          <a:stretch/>
        </p:blipFill>
        <p:spPr>
          <a:xfrm>
            <a:off x="486916" y="2276544"/>
            <a:ext cx="4950633" cy="2964404"/>
          </a:xfrm>
          <a:prstGeom prst="rect">
            <a:avLst/>
          </a:prstGeom>
          <a:noFill/>
          <a:ln cap="flat" cmpd="sng" w="9525">
            <a:solidFill>
              <a:srgbClr val="7F7F7F"/>
            </a:solidFill>
            <a:prstDash val="solid"/>
            <a:round/>
            <a:headEnd len="sm" w="sm" type="none"/>
            <a:tailEnd len="sm" w="sm" type="none"/>
          </a:ln>
        </p:spPr>
      </p:pic>
      <p:sp>
        <p:nvSpPr>
          <p:cNvPr id="368" name="Google Shape;368;p12"/>
          <p:cNvSpPr/>
          <p:nvPr/>
        </p:nvSpPr>
        <p:spPr>
          <a:xfrm>
            <a:off x="487224" y="5347353"/>
            <a:ext cx="4838908" cy="216396"/>
          </a:xfrm>
          <a:prstGeom prst="roundRect">
            <a:avLst>
              <a:gd fmla="val 50000" name="adj"/>
            </a:avLst>
          </a:prstGeom>
          <a:solidFill>
            <a:srgbClr val="193EB0"/>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https://intelligence.weforum.org/topics/a1Gb0000005LWrfEAG?tab=publications</a:t>
            </a:r>
            <a:endParaRPr b="1" sz="1000">
              <a:solidFill>
                <a:schemeClr val="lt1"/>
              </a:solidFill>
              <a:latin typeface="Arial"/>
              <a:ea typeface="Arial"/>
              <a:cs typeface="Arial"/>
              <a:sym typeface="Arial"/>
            </a:endParaRPr>
          </a:p>
        </p:txBody>
      </p:sp>
      <p:sp>
        <p:nvSpPr>
          <p:cNvPr id="369" name="Google Shape;369;p12"/>
          <p:cNvSpPr/>
          <p:nvPr/>
        </p:nvSpPr>
        <p:spPr>
          <a:xfrm>
            <a:off x="486916" y="5618883"/>
            <a:ext cx="2164827" cy="216396"/>
          </a:xfrm>
          <a:prstGeom prst="roundRect">
            <a:avLst>
              <a:gd fmla="val 50000" name="adj"/>
            </a:avLst>
          </a:prstGeom>
          <a:solidFill>
            <a:srgbClr val="193EB0"/>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000"/>
              <a:buFont typeface="Arial"/>
              <a:buNone/>
            </a:pPr>
            <a:r>
              <a:rPr b="1" lang="en-US" sz="1000">
                <a:solidFill>
                  <a:schemeClr val="lt1"/>
                </a:solidFill>
                <a:latin typeface="Arial"/>
                <a:ea typeface="Arial"/>
                <a:cs typeface="Arial"/>
                <a:sym typeface="Arial"/>
              </a:rPr>
              <a:t>https://intelligence.weforum.org/ </a:t>
            </a:r>
            <a:endParaRPr/>
          </a:p>
        </p:txBody>
      </p:sp>
      <p:sp>
        <p:nvSpPr>
          <p:cNvPr id="370" name="Google Shape;370;p12"/>
          <p:cNvSpPr/>
          <p:nvPr/>
        </p:nvSpPr>
        <p:spPr>
          <a:xfrm>
            <a:off x="5599483" y="2286069"/>
            <a:ext cx="3877891" cy="2908489"/>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b="1" lang="en-US" sz="1300">
                <a:solidFill>
                  <a:srgbClr val="1429A0"/>
                </a:solidFill>
                <a:latin typeface="Arial"/>
                <a:ea typeface="Arial"/>
                <a:cs typeface="Arial"/>
                <a:sym typeface="Arial"/>
              </a:rPr>
              <a:t>‘Bản đồ chuyển do’</a:t>
            </a:r>
            <a:endParaRPr sz="1200">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Bản đồ chuyển đổi, </a:t>
            </a:r>
            <a:r>
              <a:rPr b="1" i="0" lang="en-US" sz="1200" u="none" cap="none" strike="noStrike">
                <a:solidFill>
                  <a:srgbClr val="262626"/>
                </a:solidFill>
                <a:latin typeface="Arial"/>
                <a:ea typeface="Arial"/>
                <a:cs typeface="Arial"/>
                <a:sym typeface="Arial"/>
              </a:rPr>
              <a:t>một biểu diễn trực quan của quá trình lập kế hoạch và thực hiện chiến lược</a:t>
            </a:r>
            <a:r>
              <a:rPr b="0" i="0" lang="en-US" sz="1200" u="none" cap="none" strike="noStrike">
                <a:solidFill>
                  <a:srgbClr val="262626"/>
                </a:solidFill>
                <a:latin typeface="Arial"/>
                <a:ea typeface="Arial"/>
                <a:cs typeface="Arial"/>
                <a:sym typeface="Arial"/>
              </a:rPr>
              <a:t>, có thể giúp bạn khám phá và hiểu được mối liên hệ giữa các nền kinh tế, ngành và các vấn đề toàn cầu khác nhau.</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Bản đồ chuyển đổi giúp bạn khám phá các vấn đề và lực lượng thúc đẩy các chủ đề thay đổi mang tính chuyển đổi như Biến đổi khí hậu hoặc Trí tuệ nhân tạo với sự hợp tác của các trường đại học hàng đầu và các tổ chức quốc tế.</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hơn 250 lĩnh vực chủ đề trong Bản đồ chuyển đổi. Tìm các ấn phẩm chuyên gia, video, dữ liệu, sự kiện, sáng kiến và các bên liên quan có liên quan nhất trong các lĩnh vực đó.</a:t>
            </a:r>
            <a:endParaRPr b="0" i="0" sz="1200" u="none" cap="none" strike="noStrike">
              <a:solidFill>
                <a:srgbClr val="262626"/>
              </a:solidFill>
              <a:latin typeface="Arial"/>
              <a:ea typeface="Arial"/>
              <a:cs typeface="Arial"/>
              <a:sym typeface="Arial"/>
            </a:endParaRPr>
          </a:p>
        </p:txBody>
      </p:sp>
      <p:sp>
        <p:nvSpPr>
          <p:cNvPr id="371" name="Google Shape;371;p12"/>
          <p:cNvSpPr/>
          <p:nvPr/>
        </p:nvSpPr>
        <p:spPr>
          <a:xfrm>
            <a:off x="580388" y="1799567"/>
            <a:ext cx="8887612" cy="430887"/>
          </a:xfrm>
          <a:prstGeom prst="rect">
            <a:avLst/>
          </a:prstGeom>
          <a:noFill/>
          <a:ln>
            <a:noFill/>
          </a:ln>
        </p:spPr>
        <p:txBody>
          <a:bodyPr anchorCtr="0" anchor="t" bIns="0" lIns="0" spcFirstLastPara="1" rIns="0" wrap="square" tIns="0">
            <a:spAutoFit/>
          </a:bodyPr>
          <a:lstStyle/>
          <a:p>
            <a:pPr indent="-115888" lvl="1" marL="115888" marR="0" rtl="0" algn="l">
              <a:spcBef>
                <a:spcPts val="0"/>
              </a:spcBef>
              <a:spcAft>
                <a:spcPts val="0"/>
              </a:spcAft>
              <a:buClr>
                <a:srgbClr val="193EB0"/>
              </a:buClr>
              <a:buSzPts val="1680"/>
              <a:buFont typeface="Arial"/>
              <a:buChar char="•"/>
            </a:pPr>
            <a:r>
              <a:rPr b="0" i="0" lang="en-US" sz="1400" u="none" cap="none" strike="noStrike">
                <a:solidFill>
                  <a:schemeClr val="dk1"/>
                </a:solidFill>
                <a:latin typeface="Arial"/>
                <a:ea typeface="Arial"/>
                <a:cs typeface="Arial"/>
                <a:sym typeface="Arial"/>
              </a:rPr>
              <a:t>Để thúc đẩy quá trình chuyển đổi kỹ thuật số, điều quan trọng là phải phát triển một chiến lược kỹ thuật số có thể cải thiện lợi nhuận.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grpSp>
        <p:nvGrpSpPr>
          <p:cNvPr id="2699" name="Google Shape;2699;p120"/>
          <p:cNvGrpSpPr/>
          <p:nvPr/>
        </p:nvGrpSpPr>
        <p:grpSpPr>
          <a:xfrm>
            <a:off x="416128" y="444866"/>
            <a:ext cx="9051872" cy="553998"/>
            <a:chOff x="416128" y="444866"/>
            <a:chExt cx="9051872" cy="553998"/>
          </a:xfrm>
        </p:grpSpPr>
        <p:sp>
          <p:nvSpPr>
            <p:cNvPr id="2700" name="Google Shape;2700;p12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Cấu trúc cơ bản của Nền tảng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701" name="Google Shape;2701;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702" name="Google Shape;2702;p120"/>
          <p:cNvSpPr/>
          <p:nvPr/>
        </p:nvSpPr>
        <p:spPr>
          <a:xfrm>
            <a:off x="526197" y="1375101"/>
            <a:ext cx="93102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Cấu trúc cơ bản của Nền tảng IoT</a:t>
            </a:r>
            <a:endParaRPr/>
          </a:p>
        </p:txBody>
      </p:sp>
      <p:grpSp>
        <p:nvGrpSpPr>
          <p:cNvPr id="2703" name="Google Shape;2703;p120"/>
          <p:cNvGrpSpPr/>
          <p:nvPr/>
        </p:nvGrpSpPr>
        <p:grpSpPr>
          <a:xfrm>
            <a:off x="559817" y="1917716"/>
            <a:ext cx="8783191" cy="215394"/>
            <a:chOff x="1027113" y="2045624"/>
            <a:chExt cx="8785224" cy="215444"/>
          </a:xfrm>
        </p:grpSpPr>
        <p:sp>
          <p:nvSpPr>
            <p:cNvPr id="2704" name="Google Shape;2704;p1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705" name="Google Shape;2705;p120"/>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yêu cầu của Nền tảng IoT</a:t>
              </a:r>
              <a:endParaRPr/>
            </a:p>
          </p:txBody>
        </p:sp>
      </p:grpSp>
      <p:sp>
        <p:nvSpPr>
          <p:cNvPr id="2706" name="Google Shape;2706;p120"/>
          <p:cNvSpPr/>
          <p:nvPr/>
        </p:nvSpPr>
        <p:spPr>
          <a:xfrm>
            <a:off x="712182" y="2133113"/>
            <a:ext cx="8630827" cy="745536"/>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Người dùng phải có khả năng sản xuất và quản lý dịch vụ bằng cách cung cấp các chức năng chung cần có cho các thiết bị và dịch vụ trong cấu trúc dịch vụ IoT. Cần đem lại sự thuận tiện cho khách hàng (nhà phát triển, người sử dụng dịch vụ), những người sẽ sử dụng dịch vụ.</a:t>
            </a:r>
            <a:endParaRPr/>
          </a:p>
        </p:txBody>
      </p:sp>
      <p:grpSp>
        <p:nvGrpSpPr>
          <p:cNvPr id="2707" name="Google Shape;2707;p120"/>
          <p:cNvGrpSpPr/>
          <p:nvPr/>
        </p:nvGrpSpPr>
        <p:grpSpPr>
          <a:xfrm>
            <a:off x="595809" y="3052488"/>
            <a:ext cx="8651378" cy="3053037"/>
            <a:chOff x="368797" y="3052488"/>
            <a:chExt cx="8651378" cy="3053037"/>
          </a:xfrm>
        </p:grpSpPr>
        <p:sp>
          <p:nvSpPr>
            <p:cNvPr id="2708" name="Google Shape;2708;p120"/>
            <p:cNvSpPr/>
            <p:nvPr/>
          </p:nvSpPr>
          <p:spPr>
            <a:xfrm>
              <a:off x="428625" y="3175559"/>
              <a:ext cx="8591550" cy="292996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09" name="Google Shape;2709;p120"/>
            <p:cNvSpPr txBox="1"/>
            <p:nvPr/>
          </p:nvSpPr>
          <p:spPr>
            <a:xfrm>
              <a:off x="2418209" y="3052488"/>
              <a:ext cx="5215548" cy="24614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Cấu trúc Dịch vụ Internet vạn vật trong ISO/IEC JTC1</a:t>
              </a:r>
              <a:endParaRPr/>
            </a:p>
          </p:txBody>
        </p:sp>
        <p:grpSp>
          <p:nvGrpSpPr>
            <p:cNvPr id="2710" name="Google Shape;2710;p120"/>
            <p:cNvGrpSpPr/>
            <p:nvPr/>
          </p:nvGrpSpPr>
          <p:grpSpPr>
            <a:xfrm>
              <a:off x="1336633" y="3595540"/>
              <a:ext cx="7378699" cy="1884611"/>
              <a:chOff x="1336633" y="3595540"/>
              <a:chExt cx="7378699" cy="1884611"/>
            </a:xfrm>
          </p:grpSpPr>
          <p:grpSp>
            <p:nvGrpSpPr>
              <p:cNvPr id="2711" name="Google Shape;2711;p120"/>
              <p:cNvGrpSpPr/>
              <p:nvPr/>
            </p:nvGrpSpPr>
            <p:grpSpPr>
              <a:xfrm>
                <a:off x="1336633" y="3602354"/>
                <a:ext cx="1627807" cy="1061786"/>
                <a:chOff x="2257425" y="3670564"/>
                <a:chExt cx="1495425" cy="1061786"/>
              </a:xfrm>
            </p:grpSpPr>
            <p:sp>
              <p:nvSpPr>
                <p:cNvPr id="2712" name="Google Shape;2712;p120"/>
                <p:cNvSpPr/>
                <p:nvPr/>
              </p:nvSpPr>
              <p:spPr>
                <a:xfrm>
                  <a:off x="2257425" y="3670564"/>
                  <a:ext cx="1495425" cy="244212"/>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Vạn vật</a:t>
                  </a:r>
                  <a:endParaRPr b="1" sz="1400">
                    <a:solidFill>
                      <a:schemeClr val="lt1"/>
                    </a:solidFill>
                    <a:latin typeface="Arial"/>
                    <a:ea typeface="Arial"/>
                    <a:cs typeface="Arial"/>
                    <a:sym typeface="Arial"/>
                  </a:endParaRPr>
                </a:p>
              </p:txBody>
            </p:sp>
            <p:sp>
              <p:nvSpPr>
                <p:cNvPr id="2713" name="Google Shape;2713;p120"/>
                <p:cNvSpPr/>
                <p:nvPr/>
              </p:nvSpPr>
              <p:spPr>
                <a:xfrm>
                  <a:off x="2266950" y="3936501"/>
                  <a:ext cx="1485900" cy="79584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Thu thập, phát hiện, v.v.</a:t>
                  </a:r>
                  <a:endParaRPr/>
                </a:p>
              </p:txBody>
            </p:sp>
          </p:grpSp>
          <p:grpSp>
            <p:nvGrpSpPr>
              <p:cNvPr id="2714" name="Google Shape;2714;p120"/>
              <p:cNvGrpSpPr/>
              <p:nvPr/>
            </p:nvGrpSpPr>
            <p:grpSpPr>
              <a:xfrm>
                <a:off x="3253597" y="3598742"/>
                <a:ext cx="1627807" cy="1061786"/>
                <a:chOff x="4086225" y="3670564"/>
                <a:chExt cx="1495425" cy="1061786"/>
              </a:xfrm>
            </p:grpSpPr>
            <p:sp>
              <p:nvSpPr>
                <p:cNvPr id="2715" name="Google Shape;2715;p120"/>
                <p:cNvSpPr/>
                <p:nvPr/>
              </p:nvSpPr>
              <p:spPr>
                <a:xfrm>
                  <a:off x="4086225" y="3670564"/>
                  <a:ext cx="1495425" cy="244212"/>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Hệ thống mạng</a:t>
                  </a:r>
                  <a:endParaRPr b="1" sz="1400">
                    <a:solidFill>
                      <a:schemeClr val="lt1"/>
                    </a:solidFill>
                    <a:latin typeface="Arial"/>
                    <a:ea typeface="Arial"/>
                    <a:cs typeface="Arial"/>
                    <a:sym typeface="Arial"/>
                  </a:endParaRPr>
                </a:p>
              </p:txBody>
            </p:sp>
            <p:sp>
              <p:nvSpPr>
                <p:cNvPr id="2716" name="Google Shape;2716;p120"/>
                <p:cNvSpPr/>
                <p:nvPr/>
              </p:nvSpPr>
              <p:spPr>
                <a:xfrm>
                  <a:off x="4095750" y="3936501"/>
                  <a:ext cx="1485900" cy="79584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Chuyển đổi</a:t>
                  </a:r>
                  <a:endParaRPr b="1" sz="1300">
                    <a:solidFill>
                      <a:srgbClr val="1429A0"/>
                    </a:solidFill>
                    <a:latin typeface="Arial"/>
                    <a:ea typeface="Arial"/>
                    <a:cs typeface="Arial"/>
                    <a:sym typeface="Arial"/>
                  </a:endParaRPr>
                </a:p>
              </p:txBody>
            </p:sp>
          </p:grpSp>
          <p:grpSp>
            <p:nvGrpSpPr>
              <p:cNvPr id="2717" name="Google Shape;2717;p120"/>
              <p:cNvGrpSpPr/>
              <p:nvPr/>
            </p:nvGrpSpPr>
            <p:grpSpPr>
              <a:xfrm>
                <a:off x="5170561" y="3598742"/>
                <a:ext cx="1627807" cy="1061786"/>
                <a:chOff x="4086225" y="3670564"/>
                <a:chExt cx="1495425" cy="1061786"/>
              </a:xfrm>
            </p:grpSpPr>
            <p:sp>
              <p:nvSpPr>
                <p:cNvPr id="2718" name="Google Shape;2718;p120"/>
                <p:cNvSpPr/>
                <p:nvPr/>
              </p:nvSpPr>
              <p:spPr>
                <a:xfrm>
                  <a:off x="4086225" y="3670564"/>
                  <a:ext cx="1495425" cy="244212"/>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Nền tảng</a:t>
                  </a:r>
                  <a:endParaRPr b="1" sz="1400">
                    <a:solidFill>
                      <a:schemeClr val="lt1"/>
                    </a:solidFill>
                    <a:latin typeface="Arial"/>
                    <a:ea typeface="Arial"/>
                    <a:cs typeface="Arial"/>
                    <a:sym typeface="Arial"/>
                  </a:endParaRPr>
                </a:p>
              </p:txBody>
            </p:sp>
            <p:sp>
              <p:nvSpPr>
                <p:cNvPr id="2719" name="Google Shape;2719;p120"/>
                <p:cNvSpPr/>
                <p:nvPr/>
              </p:nvSpPr>
              <p:spPr>
                <a:xfrm>
                  <a:off x="4095750" y="3936501"/>
                  <a:ext cx="1485900" cy="79584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Điện toán</a:t>
                  </a:r>
                  <a:endParaRPr b="1" sz="1300">
                    <a:solidFill>
                      <a:srgbClr val="1429A0"/>
                    </a:solidFill>
                    <a:latin typeface="Arial"/>
                    <a:ea typeface="Arial"/>
                    <a:cs typeface="Arial"/>
                    <a:sym typeface="Arial"/>
                  </a:endParaRPr>
                </a:p>
              </p:txBody>
            </p:sp>
          </p:grpSp>
          <p:grpSp>
            <p:nvGrpSpPr>
              <p:cNvPr id="2720" name="Google Shape;2720;p120"/>
              <p:cNvGrpSpPr/>
              <p:nvPr/>
            </p:nvGrpSpPr>
            <p:grpSpPr>
              <a:xfrm>
                <a:off x="7087525" y="3595540"/>
                <a:ext cx="1627807" cy="1061786"/>
                <a:chOff x="4086225" y="3670564"/>
                <a:chExt cx="1495425" cy="1061786"/>
              </a:xfrm>
            </p:grpSpPr>
            <p:sp>
              <p:nvSpPr>
                <p:cNvPr id="2721" name="Google Shape;2721;p120"/>
                <p:cNvSpPr/>
                <p:nvPr/>
              </p:nvSpPr>
              <p:spPr>
                <a:xfrm>
                  <a:off x="4086225" y="3670564"/>
                  <a:ext cx="1495425" cy="244212"/>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Người dùng</a:t>
                  </a:r>
                  <a:endParaRPr/>
                </a:p>
              </p:txBody>
            </p:sp>
            <p:sp>
              <p:nvSpPr>
                <p:cNvPr id="2722" name="Google Shape;2722;p120"/>
                <p:cNvSpPr/>
                <p:nvPr/>
              </p:nvSpPr>
              <p:spPr>
                <a:xfrm>
                  <a:off x="4095750" y="3936501"/>
                  <a:ext cx="1485900" cy="79584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Khách hàng</a:t>
                  </a:r>
                  <a:endParaRPr b="1" sz="1300">
                    <a:solidFill>
                      <a:srgbClr val="1429A0"/>
                    </a:solidFill>
                    <a:latin typeface="Arial"/>
                    <a:ea typeface="Arial"/>
                    <a:cs typeface="Arial"/>
                    <a:sym typeface="Arial"/>
                  </a:endParaRPr>
                </a:p>
              </p:txBody>
            </p:sp>
          </p:grpSp>
          <p:sp>
            <p:nvSpPr>
              <p:cNvPr id="2723" name="Google Shape;2723;p120"/>
              <p:cNvSpPr/>
              <p:nvPr/>
            </p:nvSpPr>
            <p:spPr>
              <a:xfrm>
                <a:off x="2999802" y="4064495"/>
                <a:ext cx="247650" cy="266700"/>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24" name="Google Shape;2724;p120"/>
              <p:cNvSpPr/>
              <p:nvPr/>
            </p:nvSpPr>
            <p:spPr>
              <a:xfrm>
                <a:off x="4915649" y="4064495"/>
                <a:ext cx="247650" cy="266700"/>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25" name="Google Shape;2725;p120"/>
              <p:cNvSpPr/>
              <p:nvPr/>
            </p:nvSpPr>
            <p:spPr>
              <a:xfrm>
                <a:off x="6839875" y="4062494"/>
                <a:ext cx="247650" cy="266700"/>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26" name="Google Shape;2726;p120"/>
              <p:cNvSpPr/>
              <p:nvPr/>
            </p:nvSpPr>
            <p:spPr>
              <a:xfrm rot="5400000">
                <a:off x="1163381" y="4948877"/>
                <a:ext cx="795849" cy="266700"/>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2727" name="Google Shape;2727;p120"/>
            <p:cNvSpPr/>
            <p:nvPr/>
          </p:nvSpPr>
          <p:spPr>
            <a:xfrm>
              <a:off x="368797" y="4849507"/>
              <a:ext cx="1111568" cy="65080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rgbClr val="1429A0"/>
                  </a:solidFill>
                  <a:latin typeface="Arial"/>
                  <a:ea typeface="Arial"/>
                  <a:cs typeface="Arial"/>
                  <a:sym typeface="Arial"/>
                </a:rPr>
                <a:t>Mức độ thông minh</a:t>
              </a:r>
              <a:endParaRPr b="1" sz="1200">
                <a:solidFill>
                  <a:srgbClr val="1429A0"/>
                </a:solidFill>
                <a:latin typeface="Arial"/>
                <a:ea typeface="Arial"/>
                <a:cs typeface="Arial"/>
                <a:sym typeface="Arial"/>
              </a:endParaRPr>
            </a:p>
          </p:txBody>
        </p:sp>
        <p:grpSp>
          <p:nvGrpSpPr>
            <p:cNvPr id="2728" name="Google Shape;2728;p120"/>
            <p:cNvGrpSpPr/>
            <p:nvPr/>
          </p:nvGrpSpPr>
          <p:grpSpPr>
            <a:xfrm>
              <a:off x="1717264" y="4497803"/>
              <a:ext cx="6798086" cy="750472"/>
              <a:chOff x="1717264" y="4497803"/>
              <a:chExt cx="6798086" cy="750472"/>
            </a:xfrm>
          </p:grpSpPr>
          <p:sp>
            <p:nvSpPr>
              <p:cNvPr id="2729" name="Google Shape;2729;p120"/>
              <p:cNvSpPr/>
              <p:nvPr/>
            </p:nvSpPr>
            <p:spPr>
              <a:xfrm>
                <a:off x="1717264" y="4497803"/>
                <a:ext cx="6798086" cy="750472"/>
              </a:xfrm>
              <a:prstGeom prst="rect">
                <a:avLst/>
              </a:prstGeom>
              <a:solidFill>
                <a:srgbClr val="DDEAF6">
                  <a:alpha val="49803"/>
                </a:srgb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30" name="Google Shape;2730;p120"/>
              <p:cNvSpPr/>
              <p:nvPr/>
            </p:nvSpPr>
            <p:spPr>
              <a:xfrm>
                <a:off x="7168632" y="4587982"/>
                <a:ext cx="1280770" cy="183792"/>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Malgun Gothic"/>
                    <a:ea typeface="Malgun Gothic"/>
                    <a:cs typeface="Malgun Gothic"/>
                    <a:sym typeface="Malgun Gothic"/>
                  </a:rPr>
                  <a:t>Khôn ngoan</a:t>
                </a:r>
                <a:endParaRPr sz="1400">
                  <a:solidFill>
                    <a:schemeClr val="dk1"/>
                  </a:solidFill>
                  <a:latin typeface="Malgun Gothic"/>
                  <a:ea typeface="Malgun Gothic"/>
                  <a:cs typeface="Malgun Gothic"/>
                  <a:sym typeface="Malgun Gothic"/>
                </a:endParaRPr>
              </a:p>
            </p:txBody>
          </p:sp>
          <p:sp>
            <p:nvSpPr>
              <p:cNvPr id="2731" name="Google Shape;2731;p120"/>
              <p:cNvSpPr/>
              <p:nvPr/>
            </p:nvSpPr>
            <p:spPr>
              <a:xfrm>
                <a:off x="5463489" y="4587981"/>
                <a:ext cx="1076897" cy="212619"/>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Malgun Gothic"/>
                    <a:ea typeface="Malgun Gothic"/>
                    <a:cs typeface="Malgun Gothic"/>
                    <a:sym typeface="Malgun Gothic"/>
                  </a:rPr>
                  <a:t>Dữ liệu</a:t>
                </a:r>
                <a:endParaRPr sz="1400">
                  <a:solidFill>
                    <a:schemeClr val="dk1"/>
                  </a:solidFill>
                  <a:latin typeface="Malgun Gothic"/>
                  <a:ea typeface="Malgun Gothic"/>
                  <a:cs typeface="Malgun Gothic"/>
                  <a:sym typeface="Malgun Gothic"/>
                </a:endParaRPr>
              </a:p>
            </p:txBody>
          </p:sp>
          <p:sp>
            <p:nvSpPr>
              <p:cNvPr id="2732" name="Google Shape;2732;p120"/>
              <p:cNvSpPr/>
              <p:nvPr/>
            </p:nvSpPr>
            <p:spPr>
              <a:xfrm>
                <a:off x="5604750" y="4771773"/>
                <a:ext cx="1076897" cy="212619"/>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Malgun Gothic"/>
                    <a:ea typeface="Malgun Gothic"/>
                    <a:cs typeface="Malgun Gothic"/>
                    <a:sym typeface="Malgun Gothic"/>
                  </a:rPr>
                  <a:t>Thông tin</a:t>
                </a:r>
                <a:endParaRPr/>
              </a:p>
            </p:txBody>
          </p:sp>
          <p:sp>
            <p:nvSpPr>
              <p:cNvPr id="2733" name="Google Shape;2733;p120"/>
              <p:cNvSpPr/>
              <p:nvPr/>
            </p:nvSpPr>
            <p:spPr>
              <a:xfrm>
                <a:off x="5728575" y="4961050"/>
                <a:ext cx="1076897" cy="212619"/>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Malgun Gothic"/>
                    <a:ea typeface="Malgun Gothic"/>
                    <a:cs typeface="Malgun Gothic"/>
                    <a:sym typeface="Malgun Gothic"/>
                  </a:rPr>
                  <a:t>Kiến thức</a:t>
                </a:r>
                <a:endParaRPr sz="1200">
                  <a:solidFill>
                    <a:schemeClr val="dk1"/>
                  </a:solidFill>
                  <a:latin typeface="Malgun Gothic"/>
                  <a:ea typeface="Malgun Gothic"/>
                  <a:cs typeface="Malgun Gothic"/>
                  <a:sym typeface="Malgun Gothic"/>
                </a:endParaRPr>
              </a:p>
            </p:txBody>
          </p:sp>
          <p:sp>
            <p:nvSpPr>
              <p:cNvPr id="2734" name="Google Shape;2734;p120"/>
              <p:cNvSpPr/>
              <p:nvPr/>
            </p:nvSpPr>
            <p:spPr>
              <a:xfrm>
                <a:off x="1780602" y="4587981"/>
                <a:ext cx="1076897" cy="212619"/>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Malgun Gothic"/>
                    <a:ea typeface="Malgun Gothic"/>
                    <a:cs typeface="Malgun Gothic"/>
                    <a:sym typeface="Malgun Gothic"/>
                  </a:rPr>
                  <a:t>Dữ liệu</a:t>
                </a:r>
                <a:endParaRPr sz="1400">
                  <a:solidFill>
                    <a:schemeClr val="dk1"/>
                  </a:solidFill>
                  <a:latin typeface="Malgun Gothic"/>
                  <a:ea typeface="Malgun Gothic"/>
                  <a:cs typeface="Malgun Gothic"/>
                  <a:sym typeface="Malgun Gothic"/>
                </a:endParaRPr>
              </a:p>
            </p:txBody>
          </p:sp>
          <p:sp>
            <p:nvSpPr>
              <p:cNvPr id="2735" name="Google Shape;2735;p120"/>
              <p:cNvSpPr/>
              <p:nvPr/>
            </p:nvSpPr>
            <p:spPr>
              <a:xfrm>
                <a:off x="1932430" y="4771773"/>
                <a:ext cx="1076897" cy="212619"/>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Malgun Gothic"/>
                    <a:ea typeface="Malgun Gothic"/>
                    <a:cs typeface="Malgun Gothic"/>
                    <a:sym typeface="Malgun Gothic"/>
                  </a:rPr>
                  <a:t>Thông tin</a:t>
                </a:r>
                <a:endParaRPr/>
              </a:p>
            </p:txBody>
          </p:sp>
          <p:sp>
            <p:nvSpPr>
              <p:cNvPr id="2736" name="Google Shape;2736;p120"/>
              <p:cNvSpPr/>
              <p:nvPr/>
            </p:nvSpPr>
            <p:spPr>
              <a:xfrm>
                <a:off x="2056255" y="4961050"/>
                <a:ext cx="1076897" cy="212619"/>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Malgun Gothic"/>
                    <a:ea typeface="Malgun Gothic"/>
                    <a:cs typeface="Malgun Gothic"/>
                    <a:sym typeface="Malgun Gothic"/>
                  </a:rPr>
                  <a:t>Kiến thức</a:t>
                </a:r>
                <a:endParaRPr sz="1400">
                  <a:solidFill>
                    <a:schemeClr val="dk1"/>
                  </a:solidFill>
                  <a:latin typeface="Malgun Gothic"/>
                  <a:ea typeface="Malgun Gothic"/>
                  <a:cs typeface="Malgun Gothic"/>
                  <a:sym typeface="Malgun Gothic"/>
                </a:endParaRPr>
              </a:p>
            </p:txBody>
          </p:sp>
          <p:sp>
            <p:nvSpPr>
              <p:cNvPr id="2737" name="Google Shape;2737;p120"/>
              <p:cNvSpPr/>
              <p:nvPr/>
            </p:nvSpPr>
            <p:spPr>
              <a:xfrm>
                <a:off x="3498061" y="4587981"/>
                <a:ext cx="1076897" cy="212619"/>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Malgun Gothic"/>
                    <a:ea typeface="Malgun Gothic"/>
                    <a:cs typeface="Malgun Gothic"/>
                    <a:sym typeface="Malgun Gothic"/>
                  </a:rPr>
                  <a:t>Dữ liệu</a:t>
                </a:r>
                <a:endParaRPr sz="1400">
                  <a:solidFill>
                    <a:schemeClr val="dk1"/>
                  </a:solidFill>
                  <a:latin typeface="Malgun Gothic"/>
                  <a:ea typeface="Malgun Gothic"/>
                  <a:cs typeface="Malgun Gothic"/>
                  <a:sym typeface="Malgun Gothic"/>
                </a:endParaRPr>
              </a:p>
            </p:txBody>
          </p:sp>
        </p:grpSp>
        <p:sp>
          <p:nvSpPr>
            <p:cNvPr id="2738" name="Google Shape;2738;p120"/>
            <p:cNvSpPr/>
            <p:nvPr/>
          </p:nvSpPr>
          <p:spPr>
            <a:xfrm>
              <a:off x="1021235" y="5540450"/>
              <a:ext cx="1241040" cy="42734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Malgun Gothic"/>
                  <a:ea typeface="Malgun Gothic"/>
                  <a:cs typeface="Malgun Gothic"/>
                  <a:sym typeface="Malgun Gothic"/>
                </a:rPr>
                <a:t>Điện toán bằng Trí tuệ vạn vật</a:t>
              </a:r>
              <a:endParaRPr sz="1200">
                <a:solidFill>
                  <a:schemeClr val="dk1"/>
                </a:solidFill>
                <a:latin typeface="Malgun Gothic"/>
                <a:ea typeface="Malgun Gothic"/>
                <a:cs typeface="Malgun Gothic"/>
                <a:sym typeface="Malgun Gothic"/>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grpSp>
        <p:nvGrpSpPr>
          <p:cNvPr id="2744" name="Google Shape;2744;p121"/>
          <p:cNvGrpSpPr/>
          <p:nvPr/>
        </p:nvGrpSpPr>
        <p:grpSpPr>
          <a:xfrm>
            <a:off x="416128" y="444866"/>
            <a:ext cx="9051872" cy="553998"/>
            <a:chOff x="416128" y="444866"/>
            <a:chExt cx="9051872" cy="553998"/>
          </a:xfrm>
        </p:grpSpPr>
        <p:sp>
          <p:nvSpPr>
            <p:cNvPr id="2745" name="Google Shape;2745;p121"/>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Cấu trúc cơ bản của Nền tảng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746" name="Google Shape;2746;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2747" name="Google Shape;2747;p121"/>
          <p:cNvGrpSpPr/>
          <p:nvPr/>
        </p:nvGrpSpPr>
        <p:grpSpPr>
          <a:xfrm>
            <a:off x="559817" y="1365268"/>
            <a:ext cx="8783191" cy="215395"/>
            <a:chOff x="1027113" y="2045624"/>
            <a:chExt cx="8785224" cy="215444"/>
          </a:xfrm>
        </p:grpSpPr>
        <p:sp>
          <p:nvSpPr>
            <p:cNvPr id="2748" name="Google Shape;2748;p1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749" name="Google Shape;2749;p121"/>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Sơ đồ chức năng chính của nền tảng IoT</a:t>
              </a:r>
              <a:endParaRPr/>
            </a:p>
          </p:txBody>
        </p:sp>
      </p:grpSp>
      <p:sp>
        <p:nvSpPr>
          <p:cNvPr id="2750" name="Google Shape;2750;p121"/>
          <p:cNvSpPr/>
          <p:nvPr/>
        </p:nvSpPr>
        <p:spPr>
          <a:xfrm>
            <a:off x="708677" y="1605729"/>
            <a:ext cx="8759323"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IoT platform may be provided as a server or a cloud. It can be also located directly on the device.</a:t>
            </a:r>
            <a:endParaRPr/>
          </a:p>
        </p:txBody>
      </p:sp>
      <p:pic>
        <p:nvPicPr>
          <p:cNvPr id="2751" name="Google Shape;2751;p121"/>
          <p:cNvPicPr preferRelativeResize="0"/>
          <p:nvPr/>
        </p:nvPicPr>
        <p:blipFill rotWithShape="1">
          <a:blip r:embed="rId3">
            <a:alphaModFix/>
          </a:blip>
          <a:srcRect b="0" l="0" r="0" t="0"/>
          <a:stretch/>
        </p:blipFill>
        <p:spPr>
          <a:xfrm>
            <a:off x="1434572" y="2187528"/>
            <a:ext cx="7033680" cy="406894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12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Nền tảng IoT</a:t>
            </a:r>
            <a:endParaRPr/>
          </a:p>
        </p:txBody>
      </p:sp>
      <p:sp>
        <p:nvSpPr>
          <p:cNvPr id="2758" name="Google Shape;2758;p12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4. </a:t>
            </a:r>
            <a:endParaRPr b="1" sz="5400">
              <a:solidFill>
                <a:srgbClr val="7F7F7F"/>
              </a:solidFill>
              <a:latin typeface="Arial"/>
              <a:ea typeface="Arial"/>
              <a:cs typeface="Arial"/>
              <a:sym typeface="Arial"/>
            </a:endParaRPr>
          </a:p>
        </p:txBody>
      </p:sp>
      <p:grpSp>
        <p:nvGrpSpPr>
          <p:cNvPr id="2759" name="Google Shape;2759;p122"/>
          <p:cNvGrpSpPr/>
          <p:nvPr/>
        </p:nvGrpSpPr>
        <p:grpSpPr>
          <a:xfrm>
            <a:off x="1051644" y="4065237"/>
            <a:ext cx="5702300" cy="278172"/>
            <a:chOff x="1051644" y="4065237"/>
            <a:chExt cx="5702300" cy="278172"/>
          </a:xfrm>
        </p:grpSpPr>
        <p:sp>
          <p:nvSpPr>
            <p:cNvPr id="2760" name="Google Shape;2760;p122"/>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Tổng quan về Nền tảng IoT</a:t>
              </a:r>
              <a:endParaRPr/>
            </a:p>
          </p:txBody>
        </p:sp>
        <p:sp>
          <p:nvSpPr>
            <p:cNvPr id="2761" name="Google Shape;2761;p122"/>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762" name="Google Shape;2762;p122"/>
          <p:cNvGrpSpPr/>
          <p:nvPr/>
        </p:nvGrpSpPr>
        <p:grpSpPr>
          <a:xfrm>
            <a:off x="1051644" y="4495071"/>
            <a:ext cx="5702300" cy="278172"/>
            <a:chOff x="1051644" y="4495071"/>
            <a:chExt cx="5702300" cy="278172"/>
          </a:xfrm>
        </p:grpSpPr>
        <p:sp>
          <p:nvSpPr>
            <p:cNvPr id="2763" name="Google Shape;2763;p122"/>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Cấu trúc cơ bản của Nền tảng IoT</a:t>
              </a:r>
              <a:endParaRPr/>
            </a:p>
          </p:txBody>
        </p:sp>
        <p:sp>
          <p:nvSpPr>
            <p:cNvPr id="2764" name="Google Shape;2764;p122"/>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765" name="Google Shape;2765;p122"/>
          <p:cNvGrpSpPr/>
          <p:nvPr/>
        </p:nvGrpSpPr>
        <p:grpSpPr>
          <a:xfrm>
            <a:off x="1051644" y="4924905"/>
            <a:ext cx="5702300" cy="278172"/>
            <a:chOff x="571500" y="5165783"/>
            <a:chExt cx="5702300" cy="278172"/>
          </a:xfrm>
        </p:grpSpPr>
        <p:sp>
          <p:nvSpPr>
            <p:cNvPr id="2766" name="Google Shape;2766;p122"/>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4.3. Công nghệ Nền tảng IoT</a:t>
              </a:r>
              <a:endParaRPr/>
            </a:p>
          </p:txBody>
        </p:sp>
        <p:sp>
          <p:nvSpPr>
            <p:cNvPr id="2767" name="Google Shape;2767;p122"/>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768" name="Google Shape;2768;p122"/>
          <p:cNvGrpSpPr/>
          <p:nvPr/>
        </p:nvGrpSpPr>
        <p:grpSpPr>
          <a:xfrm>
            <a:off x="1051644" y="5329740"/>
            <a:ext cx="5702300" cy="278172"/>
            <a:chOff x="571500" y="5165783"/>
            <a:chExt cx="5702300" cy="278172"/>
          </a:xfrm>
        </p:grpSpPr>
        <p:sp>
          <p:nvSpPr>
            <p:cNvPr id="2769" name="Google Shape;2769;p122"/>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4.4. Ví dụ về Nền tảng IoT</a:t>
              </a:r>
              <a:endParaRPr/>
            </a:p>
          </p:txBody>
        </p:sp>
        <p:sp>
          <p:nvSpPr>
            <p:cNvPr id="2770" name="Google Shape;2770;p12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grpSp>
        <p:nvGrpSpPr>
          <p:cNvPr id="2776" name="Google Shape;2776;p123"/>
          <p:cNvGrpSpPr/>
          <p:nvPr/>
        </p:nvGrpSpPr>
        <p:grpSpPr>
          <a:xfrm>
            <a:off x="416128" y="444866"/>
            <a:ext cx="9051872" cy="282133"/>
            <a:chOff x="416128" y="444866"/>
            <a:chExt cx="9051872" cy="282133"/>
          </a:xfrm>
        </p:grpSpPr>
        <p:sp>
          <p:nvSpPr>
            <p:cNvPr id="2777" name="Google Shape;2777;p12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2778" name="Google Shape;2778;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779" name="Google Shape;2779;p123"/>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hệ thống nhận diện</a:t>
            </a:r>
            <a:endParaRPr/>
          </a:p>
        </p:txBody>
      </p:sp>
      <p:grpSp>
        <p:nvGrpSpPr>
          <p:cNvPr id="2780" name="Google Shape;2780;p123"/>
          <p:cNvGrpSpPr/>
          <p:nvPr/>
        </p:nvGrpSpPr>
        <p:grpSpPr>
          <a:xfrm>
            <a:off x="559817" y="1917728"/>
            <a:ext cx="8845945" cy="790020"/>
            <a:chOff x="558800" y="1842597"/>
            <a:chExt cx="8847993" cy="790198"/>
          </a:xfrm>
        </p:grpSpPr>
        <p:grpSp>
          <p:nvGrpSpPr>
            <p:cNvPr id="2781" name="Google Shape;2781;p123"/>
            <p:cNvGrpSpPr/>
            <p:nvPr/>
          </p:nvGrpSpPr>
          <p:grpSpPr>
            <a:xfrm>
              <a:off x="558800" y="1842597"/>
              <a:ext cx="8785224" cy="215492"/>
              <a:chOff x="1027113" y="2045624"/>
              <a:chExt cx="8785224" cy="215492"/>
            </a:xfrm>
          </p:grpSpPr>
          <p:sp>
            <p:nvSpPr>
              <p:cNvPr id="2782" name="Google Shape;2782;p12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783" name="Google Shape;2783;p123"/>
              <p:cNvSpPr/>
              <p:nvPr/>
            </p:nvSpPr>
            <p:spPr>
              <a:xfrm>
                <a:off x="1179513" y="2045624"/>
                <a:ext cx="8632824" cy="21549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kỹ thuật giúp nhận diện riêng biệt một vật thể được gọi là công nghệ hệ thống nhận diện.</a:t>
                </a:r>
                <a:endParaRPr/>
              </a:p>
            </p:txBody>
          </p:sp>
        </p:grpSp>
        <p:sp>
          <p:nvSpPr>
            <p:cNvPr id="2784" name="Google Shape;2784;p123"/>
            <p:cNvSpPr/>
            <p:nvPr/>
          </p:nvSpPr>
          <p:spPr>
            <a:xfrm>
              <a:off x="773968" y="2287290"/>
              <a:ext cx="8632825" cy="345505"/>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sp>
        <p:nvSpPr>
          <p:cNvPr id="2785" name="Google Shape;2785;p123"/>
          <p:cNvSpPr/>
          <p:nvPr/>
        </p:nvSpPr>
        <p:spPr>
          <a:xfrm>
            <a:off x="5099669" y="2475664"/>
            <a:ext cx="4355096" cy="224851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số sinh viên, mã số an sinh xã hội, số xe, mã số nhân viên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dạng tài nguyên thống nhất (URI)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số tiêu chuẩn quốc tế cho sách (ISBN)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điện thoại (MSISDN: Số điện thoại di động thuê bao quốc tế)</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IP (Địa chỉ giao thức Internet)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nhận diện đối tượng (OID)</a:t>
            </a:r>
            <a:endParaRPr/>
          </a:p>
        </p:txBody>
      </p:sp>
      <p:grpSp>
        <p:nvGrpSpPr>
          <p:cNvPr id="2786" name="Google Shape;2786;p123"/>
          <p:cNvGrpSpPr/>
          <p:nvPr/>
        </p:nvGrpSpPr>
        <p:grpSpPr>
          <a:xfrm>
            <a:off x="596127" y="2499541"/>
            <a:ext cx="4327565" cy="3671904"/>
            <a:chOff x="560958" y="2408101"/>
            <a:chExt cx="4529851" cy="3843542"/>
          </a:xfrm>
        </p:grpSpPr>
        <p:sp>
          <p:nvSpPr>
            <p:cNvPr id="2787" name="Google Shape;2787;p123"/>
            <p:cNvSpPr/>
            <p:nvPr/>
          </p:nvSpPr>
          <p:spPr>
            <a:xfrm>
              <a:off x="560958" y="2408101"/>
              <a:ext cx="4529851" cy="38435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http://designegg.co.jp/wp-content/uploads/2012/10/ISBN1.png" id="2788" name="Google Shape;2788;p123"/>
            <p:cNvPicPr preferRelativeResize="0"/>
            <p:nvPr/>
          </p:nvPicPr>
          <p:blipFill rotWithShape="1">
            <a:blip r:embed="rId3">
              <a:alphaModFix/>
            </a:blip>
            <a:srcRect b="9930" l="5261" r="5675" t="12152"/>
            <a:stretch/>
          </p:blipFill>
          <p:spPr>
            <a:xfrm>
              <a:off x="885810" y="2545190"/>
              <a:ext cx="2157439" cy="1454059"/>
            </a:xfrm>
            <a:prstGeom prst="rect">
              <a:avLst/>
            </a:prstGeom>
            <a:noFill/>
            <a:ln>
              <a:noFill/>
            </a:ln>
          </p:spPr>
        </p:pic>
        <p:grpSp>
          <p:nvGrpSpPr>
            <p:cNvPr id="2789" name="Google Shape;2789;p123"/>
            <p:cNvGrpSpPr/>
            <p:nvPr/>
          </p:nvGrpSpPr>
          <p:grpSpPr>
            <a:xfrm>
              <a:off x="669116" y="3735527"/>
              <a:ext cx="4271963" cy="2437536"/>
              <a:chOff x="645869" y="3758774"/>
              <a:chExt cx="4271963" cy="2437536"/>
            </a:xfrm>
          </p:grpSpPr>
          <p:pic>
            <p:nvPicPr>
              <p:cNvPr id="2790" name="Google Shape;2790;p123"/>
              <p:cNvPicPr preferRelativeResize="0"/>
              <p:nvPr/>
            </p:nvPicPr>
            <p:blipFill rotWithShape="1">
              <a:blip r:embed="rId4">
                <a:alphaModFix/>
              </a:blip>
              <a:srcRect b="0" l="0" r="0" t="0"/>
              <a:stretch/>
            </p:blipFill>
            <p:spPr>
              <a:xfrm>
                <a:off x="4414969" y="5480523"/>
                <a:ext cx="502863" cy="715787"/>
              </a:xfrm>
              <a:prstGeom prst="rect">
                <a:avLst/>
              </a:prstGeom>
              <a:noFill/>
              <a:ln>
                <a:noFill/>
              </a:ln>
            </p:spPr>
          </p:pic>
          <p:grpSp>
            <p:nvGrpSpPr>
              <p:cNvPr id="2791" name="Google Shape;2791;p123"/>
              <p:cNvGrpSpPr/>
              <p:nvPr/>
            </p:nvGrpSpPr>
            <p:grpSpPr>
              <a:xfrm>
                <a:off x="645869" y="3758774"/>
                <a:ext cx="4243103" cy="2060840"/>
                <a:chOff x="645869" y="3758774"/>
                <a:chExt cx="4243103" cy="2060840"/>
              </a:xfrm>
            </p:grpSpPr>
            <p:pic>
              <p:nvPicPr>
                <p:cNvPr id="2792" name="Google Shape;2792;p123"/>
                <p:cNvPicPr preferRelativeResize="0"/>
                <p:nvPr/>
              </p:nvPicPr>
              <p:blipFill rotWithShape="1">
                <a:blip r:embed="rId5">
                  <a:alphaModFix/>
                </a:blip>
                <a:srcRect b="0" l="0" r="0" t="0"/>
                <a:stretch/>
              </p:blipFill>
              <p:spPr>
                <a:xfrm>
                  <a:off x="645869" y="4472616"/>
                  <a:ext cx="1314667" cy="736942"/>
                </a:xfrm>
                <a:prstGeom prst="rect">
                  <a:avLst/>
                </a:prstGeom>
                <a:noFill/>
                <a:ln>
                  <a:noFill/>
                </a:ln>
              </p:spPr>
            </p:pic>
            <p:sp>
              <p:nvSpPr>
                <p:cNvPr id="2793" name="Google Shape;2793;p123"/>
                <p:cNvSpPr txBox="1"/>
                <p:nvPr/>
              </p:nvSpPr>
              <p:spPr>
                <a:xfrm>
                  <a:off x="888665" y="4750371"/>
                  <a:ext cx="8290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Internet</a:t>
                  </a:r>
                  <a:endParaRPr sz="1400">
                    <a:solidFill>
                      <a:srgbClr val="262626"/>
                    </a:solidFill>
                    <a:latin typeface="Arial"/>
                    <a:ea typeface="Arial"/>
                    <a:cs typeface="Arial"/>
                    <a:sym typeface="Arial"/>
                  </a:endParaRPr>
                </a:p>
              </p:txBody>
            </p:sp>
            <p:sp>
              <p:nvSpPr>
                <p:cNvPr id="2794" name="Google Shape;2794;p123"/>
                <p:cNvSpPr txBox="1"/>
                <p:nvPr/>
              </p:nvSpPr>
              <p:spPr>
                <a:xfrm>
                  <a:off x="1973546" y="4654775"/>
                  <a:ext cx="75693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32.1.1.32</a:t>
                  </a:r>
                  <a:endParaRPr sz="1200">
                    <a:solidFill>
                      <a:srgbClr val="262626"/>
                    </a:solidFill>
                    <a:latin typeface="Arial"/>
                    <a:ea typeface="Arial"/>
                    <a:cs typeface="Arial"/>
                    <a:sym typeface="Arial"/>
                  </a:endParaRPr>
                </a:p>
              </p:txBody>
            </p:sp>
            <p:pic>
              <p:nvPicPr>
                <p:cNvPr id="2795" name="Google Shape;2795;p123"/>
                <p:cNvPicPr preferRelativeResize="0"/>
                <p:nvPr/>
              </p:nvPicPr>
              <p:blipFill rotWithShape="1">
                <a:blip r:embed="rId6">
                  <a:alphaModFix/>
                </a:blip>
                <a:srcRect b="0" l="0" r="0" t="0"/>
                <a:stretch/>
              </p:blipFill>
              <p:spPr>
                <a:xfrm>
                  <a:off x="2779167" y="4228530"/>
                  <a:ext cx="741323" cy="1361820"/>
                </a:xfrm>
                <a:prstGeom prst="rect">
                  <a:avLst/>
                </a:prstGeom>
                <a:noFill/>
                <a:ln>
                  <a:noFill/>
                </a:ln>
              </p:spPr>
            </p:pic>
            <p:sp>
              <p:nvSpPr>
                <p:cNvPr id="2796" name="Google Shape;2796;p123"/>
                <p:cNvSpPr txBox="1"/>
                <p:nvPr/>
              </p:nvSpPr>
              <p:spPr>
                <a:xfrm>
                  <a:off x="2698422" y="4179756"/>
                  <a:ext cx="90281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192.168.1.1</a:t>
                  </a:r>
                  <a:endParaRPr sz="1200">
                    <a:solidFill>
                      <a:srgbClr val="262626"/>
                    </a:solidFill>
                    <a:latin typeface="Arial"/>
                    <a:ea typeface="Arial"/>
                    <a:cs typeface="Arial"/>
                    <a:sym typeface="Arial"/>
                  </a:endParaRPr>
                </a:p>
              </p:txBody>
            </p:sp>
            <p:cxnSp>
              <p:nvCxnSpPr>
                <p:cNvPr id="2797" name="Google Shape;2797;p123"/>
                <p:cNvCxnSpPr/>
                <p:nvPr/>
              </p:nvCxnSpPr>
              <p:spPr>
                <a:xfrm>
                  <a:off x="1960536" y="4931774"/>
                  <a:ext cx="782958" cy="0"/>
                </a:xfrm>
                <a:prstGeom prst="straightConnector1">
                  <a:avLst/>
                </a:prstGeom>
                <a:noFill/>
                <a:ln cap="flat" cmpd="sng" w="12700">
                  <a:solidFill>
                    <a:schemeClr val="dk1"/>
                  </a:solidFill>
                  <a:prstDash val="solid"/>
                  <a:miter lim="800000"/>
                  <a:headEnd len="sm" w="sm" type="none"/>
                  <a:tailEnd len="sm" w="sm" type="none"/>
                </a:ln>
              </p:spPr>
            </p:cxnSp>
            <p:cxnSp>
              <p:nvCxnSpPr>
                <p:cNvPr id="2798" name="Google Shape;2798;p123"/>
                <p:cNvCxnSpPr/>
                <p:nvPr/>
              </p:nvCxnSpPr>
              <p:spPr>
                <a:xfrm flipH="1" rot="10800000">
                  <a:off x="3512854" y="4138047"/>
                  <a:ext cx="997153" cy="406270"/>
                </a:xfrm>
                <a:prstGeom prst="straightConnector1">
                  <a:avLst/>
                </a:prstGeom>
                <a:noFill/>
                <a:ln cap="flat" cmpd="sng" w="12700">
                  <a:solidFill>
                    <a:schemeClr val="dk1"/>
                  </a:solidFill>
                  <a:prstDash val="solid"/>
                  <a:miter lim="800000"/>
                  <a:headEnd len="sm" w="sm" type="none"/>
                  <a:tailEnd len="sm" w="sm" type="none"/>
                </a:ln>
              </p:spPr>
            </p:cxnSp>
            <p:pic>
              <p:nvPicPr>
                <p:cNvPr id="2799" name="Google Shape;2799;p123"/>
                <p:cNvPicPr preferRelativeResize="0"/>
                <p:nvPr/>
              </p:nvPicPr>
              <p:blipFill rotWithShape="1">
                <a:blip r:embed="rId4">
                  <a:alphaModFix/>
                </a:blip>
                <a:srcRect b="0" l="0" r="0" t="0"/>
                <a:stretch/>
              </p:blipFill>
              <p:spPr>
                <a:xfrm>
                  <a:off x="4385621" y="3758774"/>
                  <a:ext cx="502863" cy="715787"/>
                </a:xfrm>
                <a:prstGeom prst="rect">
                  <a:avLst/>
                </a:prstGeom>
                <a:noFill/>
                <a:ln>
                  <a:noFill/>
                </a:ln>
              </p:spPr>
            </p:pic>
            <p:pic>
              <p:nvPicPr>
                <p:cNvPr id="2800" name="Google Shape;2800;p123"/>
                <p:cNvPicPr preferRelativeResize="0"/>
                <p:nvPr/>
              </p:nvPicPr>
              <p:blipFill rotWithShape="1">
                <a:blip r:embed="rId4">
                  <a:alphaModFix/>
                </a:blip>
                <a:srcRect b="0" l="0" r="0" t="0"/>
                <a:stretch/>
              </p:blipFill>
              <p:spPr>
                <a:xfrm>
                  <a:off x="4386109" y="4604578"/>
                  <a:ext cx="502863" cy="715787"/>
                </a:xfrm>
                <a:prstGeom prst="rect">
                  <a:avLst/>
                </a:prstGeom>
                <a:noFill/>
                <a:ln>
                  <a:noFill/>
                </a:ln>
              </p:spPr>
            </p:pic>
            <p:cxnSp>
              <p:nvCxnSpPr>
                <p:cNvPr id="2801" name="Google Shape;2801;p123"/>
                <p:cNvCxnSpPr/>
                <p:nvPr/>
              </p:nvCxnSpPr>
              <p:spPr>
                <a:xfrm flipH="1" rot="10800000">
                  <a:off x="3520490" y="4931774"/>
                  <a:ext cx="901125" cy="9331"/>
                </a:xfrm>
                <a:prstGeom prst="straightConnector1">
                  <a:avLst/>
                </a:prstGeom>
                <a:noFill/>
                <a:ln cap="flat" cmpd="sng" w="12700">
                  <a:solidFill>
                    <a:schemeClr val="dk1"/>
                  </a:solidFill>
                  <a:prstDash val="solid"/>
                  <a:miter lim="800000"/>
                  <a:headEnd len="sm" w="sm" type="none"/>
                  <a:tailEnd len="sm" w="sm" type="none"/>
                </a:ln>
              </p:spPr>
            </p:cxnSp>
            <p:cxnSp>
              <p:nvCxnSpPr>
                <p:cNvPr id="2802" name="Google Shape;2802;p123"/>
                <p:cNvCxnSpPr/>
                <p:nvPr/>
              </p:nvCxnSpPr>
              <p:spPr>
                <a:xfrm>
                  <a:off x="3531103" y="5300288"/>
                  <a:ext cx="924660" cy="519326"/>
                </a:xfrm>
                <a:prstGeom prst="straightConnector1">
                  <a:avLst/>
                </a:prstGeom>
                <a:noFill/>
                <a:ln cap="flat" cmpd="sng" w="12700">
                  <a:solidFill>
                    <a:schemeClr val="dk1"/>
                  </a:solidFill>
                  <a:prstDash val="solid"/>
                  <a:miter lim="800000"/>
                  <a:headEnd len="sm" w="sm" type="none"/>
                  <a:tailEnd len="sm" w="sm" type="none"/>
                </a:ln>
              </p:spPr>
            </p:cxnSp>
            <p:sp>
              <p:nvSpPr>
                <p:cNvPr id="2803" name="Google Shape;2803;p123"/>
                <p:cNvSpPr txBox="1"/>
                <p:nvPr/>
              </p:nvSpPr>
              <p:spPr>
                <a:xfrm rot="-1436906">
                  <a:off x="3570589" y="4018928"/>
                  <a:ext cx="9156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192.168.1.2</a:t>
                  </a:r>
                  <a:endParaRPr sz="1200">
                    <a:solidFill>
                      <a:srgbClr val="262626"/>
                    </a:solidFill>
                    <a:latin typeface="Arial"/>
                    <a:ea typeface="Arial"/>
                    <a:cs typeface="Arial"/>
                    <a:sym typeface="Arial"/>
                  </a:endParaRPr>
                </a:p>
              </p:txBody>
            </p:sp>
            <p:sp>
              <p:nvSpPr>
                <p:cNvPr id="2804" name="Google Shape;2804;p123"/>
                <p:cNvSpPr txBox="1"/>
                <p:nvPr/>
              </p:nvSpPr>
              <p:spPr>
                <a:xfrm>
                  <a:off x="3587395" y="4648583"/>
                  <a:ext cx="9156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192.168.1.3</a:t>
                  </a:r>
                  <a:endParaRPr sz="1200">
                    <a:solidFill>
                      <a:srgbClr val="262626"/>
                    </a:solidFill>
                    <a:latin typeface="Arial"/>
                    <a:ea typeface="Arial"/>
                    <a:cs typeface="Arial"/>
                    <a:sym typeface="Arial"/>
                  </a:endParaRPr>
                </a:p>
              </p:txBody>
            </p:sp>
            <p:sp>
              <p:nvSpPr>
                <p:cNvPr id="2805" name="Google Shape;2805;p123"/>
                <p:cNvSpPr txBox="1"/>
                <p:nvPr/>
              </p:nvSpPr>
              <p:spPr>
                <a:xfrm rot="1716981">
                  <a:off x="3597805" y="5311026"/>
                  <a:ext cx="9156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192.168.1.4</a:t>
                  </a:r>
                  <a:endParaRPr sz="1200">
                    <a:solidFill>
                      <a:srgbClr val="262626"/>
                    </a:solidFill>
                    <a:latin typeface="Arial"/>
                    <a:ea typeface="Arial"/>
                    <a:cs typeface="Arial"/>
                    <a:sym typeface="Arial"/>
                  </a:endParaRPr>
                </a:p>
              </p:txBody>
            </p:sp>
          </p:grpSp>
        </p:gr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grpSp>
        <p:nvGrpSpPr>
          <p:cNvPr id="2811" name="Google Shape;2811;p124"/>
          <p:cNvGrpSpPr/>
          <p:nvPr/>
        </p:nvGrpSpPr>
        <p:grpSpPr>
          <a:xfrm>
            <a:off x="416128" y="444866"/>
            <a:ext cx="9051872" cy="282133"/>
            <a:chOff x="416128" y="444866"/>
            <a:chExt cx="9051872" cy="282133"/>
          </a:xfrm>
        </p:grpSpPr>
        <p:sp>
          <p:nvSpPr>
            <p:cNvPr id="2812" name="Google Shape;2812;p12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2813" name="Google Shape;2813;p1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814" name="Google Shape;2814;p124"/>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tìm kiếm</a:t>
            </a:r>
            <a:endParaRPr/>
          </a:p>
        </p:txBody>
      </p:sp>
      <p:grpSp>
        <p:nvGrpSpPr>
          <p:cNvPr id="2815" name="Google Shape;2815;p124"/>
          <p:cNvGrpSpPr/>
          <p:nvPr/>
        </p:nvGrpSpPr>
        <p:grpSpPr>
          <a:xfrm>
            <a:off x="559817" y="1917728"/>
            <a:ext cx="8845945" cy="790020"/>
            <a:chOff x="558800" y="1842597"/>
            <a:chExt cx="8847993" cy="790198"/>
          </a:xfrm>
        </p:grpSpPr>
        <p:grpSp>
          <p:nvGrpSpPr>
            <p:cNvPr id="2816" name="Google Shape;2816;p124"/>
            <p:cNvGrpSpPr/>
            <p:nvPr/>
          </p:nvGrpSpPr>
          <p:grpSpPr>
            <a:xfrm>
              <a:off x="558800" y="1842597"/>
              <a:ext cx="8785224" cy="430985"/>
              <a:chOff x="1027113" y="2045624"/>
              <a:chExt cx="8785224" cy="430985"/>
            </a:xfrm>
          </p:grpSpPr>
          <p:sp>
            <p:nvSpPr>
              <p:cNvPr id="2817" name="Google Shape;2817;p1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818" name="Google Shape;2818;p124"/>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Một công nghệ tìm kiếm thông tin hoặc tài nguyên để cung cấp dịch vụ mà người dùng mong muốn và cho phép dễ dàng sử dụng các kết quả tìm được</a:t>
                </a:r>
                <a:endParaRPr/>
              </a:p>
            </p:txBody>
          </p:sp>
        </p:grpSp>
        <p:sp>
          <p:nvSpPr>
            <p:cNvPr id="2819" name="Google Shape;2819;p124"/>
            <p:cNvSpPr/>
            <p:nvPr/>
          </p:nvSpPr>
          <p:spPr>
            <a:xfrm>
              <a:off x="773968" y="2287290"/>
              <a:ext cx="8632825" cy="345505"/>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graphicFrame>
        <p:nvGraphicFramePr>
          <p:cNvPr id="2820" name="Google Shape;2820;p124"/>
          <p:cNvGraphicFramePr/>
          <p:nvPr/>
        </p:nvGraphicFramePr>
        <p:xfrm>
          <a:off x="712182" y="2721453"/>
          <a:ext cx="3000000" cy="3000000"/>
        </p:xfrm>
        <a:graphic>
          <a:graphicData uri="http://schemas.openxmlformats.org/drawingml/2006/table">
            <a:tbl>
              <a:tblPr bandRow="1" firstRow="1">
                <a:noFill/>
                <a:tableStyleId>{A9672A58-3C3F-4094-A55C-8326C1CC86CD}</a:tableStyleId>
              </a:tblPr>
              <a:tblGrid>
                <a:gridCol w="1712975"/>
                <a:gridCol w="6915100"/>
              </a:tblGrid>
              <a:tr h="44782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Loại</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Thông tin chi tiết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21897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Máy khách-máy chủ</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Char char="•"/>
                      </a:pPr>
                      <a:r>
                        <a:rPr b="1" lang="en-US" sz="1100" u="none" cap="none" strike="noStrike">
                          <a:solidFill>
                            <a:srgbClr val="262626"/>
                          </a:solidFill>
                          <a:latin typeface="Arial"/>
                          <a:ea typeface="Arial"/>
                          <a:cs typeface="Arial"/>
                          <a:sym typeface="Arial"/>
                        </a:rPr>
                        <a:t>Máy chủ cung cấp kết quả tìm kiếm từ một thư mục trong kho lưu trữ để phản hồi yêu cầu tìm kiếm của</a:t>
                      </a:r>
                      <a:r>
                        <a:rPr b="1" lang="en-US" sz="1100">
                          <a:solidFill>
                            <a:srgbClr val="262626"/>
                          </a:solidFill>
                          <a:latin typeface="Arial"/>
                          <a:ea typeface="Arial"/>
                          <a:cs typeface="Arial"/>
                          <a:sym typeface="Arial"/>
                        </a:rPr>
                        <a:t> </a:t>
                      </a:r>
                      <a:r>
                        <a:rPr b="1" lang="en-US" sz="1100" u="none" cap="none" strike="noStrike">
                          <a:solidFill>
                            <a:srgbClr val="262626"/>
                          </a:solidFill>
                          <a:latin typeface="Arial"/>
                          <a:ea typeface="Arial"/>
                          <a:cs typeface="Arial"/>
                          <a:sym typeface="Arial"/>
                        </a:rPr>
                        <a:t>máy khách</a:t>
                      </a:r>
                      <a:endParaRPr b="1"/>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Nhìn chung, nó cung cấp dịch vụ tìm kiếm trong một môi trường toàn cầu.</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Thông thường, các tiêu chuẩn như oneM2M áp dụng phương pháp này.</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50717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P2P</a:t>
                      </a:r>
                      <a:endParaRPr/>
                    </a:p>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(mạng ngang hàng)</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a:t>
                      </a:r>
                      <a:r>
                        <a:rPr b="1" lang="en-US" sz="1100" u="none" cap="none" strike="noStrike">
                          <a:solidFill>
                            <a:srgbClr val="262626"/>
                          </a:solidFill>
                          <a:latin typeface="Arial"/>
                          <a:ea typeface="Arial"/>
                          <a:cs typeface="Arial"/>
                          <a:sym typeface="Arial"/>
                        </a:rPr>
                        <a:t>hiết bị cần tìm kiếm tài nguyên sẽ gửi yêu cầu tìm kiếm đến mạng. Thiết bị nhận được yêu cầu tìm kiếm sẽ phản hồi nếu có tài nguyên. Hoặc từng thiết bị sẽ thông báo thông tin tài nguyên riêng theo định kỳ.</a:t>
                      </a:r>
                      <a:endParaRPr b="1"/>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Các thiết bị muốn tìm kiếm tài nguyên trên mạng gửi thông cáo yêu cầu tìm tài nguyên.</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Phương pháp tìm kiếm P2P phổ biến là dịch vụ tìm kiếm của AllJoyn.</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grpSp>
        <p:nvGrpSpPr>
          <p:cNvPr id="2826" name="Google Shape;2826;p125"/>
          <p:cNvGrpSpPr/>
          <p:nvPr/>
        </p:nvGrpSpPr>
        <p:grpSpPr>
          <a:xfrm>
            <a:off x="416128" y="444866"/>
            <a:ext cx="9051872" cy="282133"/>
            <a:chOff x="416128" y="444866"/>
            <a:chExt cx="9051872" cy="282133"/>
          </a:xfrm>
        </p:grpSpPr>
        <p:sp>
          <p:nvSpPr>
            <p:cNvPr id="2827" name="Google Shape;2827;p12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2828" name="Google Shape;2828;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829" name="Google Shape;2829;p125"/>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quản lý thiết bị</a:t>
            </a:r>
            <a:endParaRPr/>
          </a:p>
        </p:txBody>
      </p:sp>
      <p:grpSp>
        <p:nvGrpSpPr>
          <p:cNvPr id="2830" name="Google Shape;2830;p125"/>
          <p:cNvGrpSpPr/>
          <p:nvPr/>
        </p:nvGrpSpPr>
        <p:grpSpPr>
          <a:xfrm>
            <a:off x="559817" y="1917728"/>
            <a:ext cx="8845945" cy="790020"/>
            <a:chOff x="558800" y="1842597"/>
            <a:chExt cx="8847993" cy="790198"/>
          </a:xfrm>
        </p:grpSpPr>
        <p:grpSp>
          <p:nvGrpSpPr>
            <p:cNvPr id="2831" name="Google Shape;2831;p125"/>
            <p:cNvGrpSpPr/>
            <p:nvPr/>
          </p:nvGrpSpPr>
          <p:grpSpPr>
            <a:xfrm>
              <a:off x="558800" y="1842597"/>
              <a:ext cx="8785224" cy="646476"/>
              <a:chOff x="1027113" y="2045624"/>
              <a:chExt cx="8785224" cy="646476"/>
            </a:xfrm>
          </p:grpSpPr>
          <p:sp>
            <p:nvSpPr>
              <p:cNvPr id="2832" name="Google Shape;2832;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833" name="Google Shape;2833;p125"/>
              <p:cNvSpPr/>
              <p:nvPr/>
            </p:nvSpPr>
            <p:spPr>
              <a:xfrm>
                <a:off x="1179513" y="2045624"/>
                <a:ext cx="8632824" cy="6464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quản lý thiết bị IoT là công nghệ thiết lập sơ bộ cho các thiết bị IoT, tải xuống phần mềm/firmware, chẩn đoán lỗi thiết bị, giám sát phần cứng như pin/bộ nhớ, điều khiển các thiết bị ngoại vi (USB, camera, v.v.), khởi động lại hệ thống, ghi nhật ký hệ thống, v.v.</a:t>
                </a:r>
                <a:endParaRPr/>
              </a:p>
            </p:txBody>
          </p:sp>
        </p:grpSp>
        <p:sp>
          <p:nvSpPr>
            <p:cNvPr id="2834" name="Google Shape;2834;p125"/>
            <p:cNvSpPr/>
            <p:nvPr/>
          </p:nvSpPr>
          <p:spPr>
            <a:xfrm>
              <a:off x="773968" y="2287290"/>
              <a:ext cx="8632825" cy="345505"/>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grpSp>
        <p:nvGrpSpPr>
          <p:cNvPr id="2835" name="Google Shape;2835;p125"/>
          <p:cNvGrpSpPr/>
          <p:nvPr/>
        </p:nvGrpSpPr>
        <p:grpSpPr>
          <a:xfrm>
            <a:off x="1626047" y="2882659"/>
            <a:ext cx="6634773" cy="3605081"/>
            <a:chOff x="1461288" y="2882659"/>
            <a:chExt cx="6634773" cy="3605081"/>
          </a:xfrm>
        </p:grpSpPr>
        <p:pic>
          <p:nvPicPr>
            <p:cNvPr descr="http://openmobilealliance.org/static/oma-annual-reports/images/DM-1.gif" id="2836" name="Google Shape;2836;p125"/>
            <p:cNvPicPr preferRelativeResize="0"/>
            <p:nvPr/>
          </p:nvPicPr>
          <p:blipFill rotWithShape="1">
            <a:blip r:embed="rId3">
              <a:alphaModFix/>
            </a:blip>
            <a:srcRect b="0" l="24541" r="13620" t="0"/>
            <a:stretch/>
          </p:blipFill>
          <p:spPr>
            <a:xfrm>
              <a:off x="2975645" y="2882659"/>
              <a:ext cx="3493644" cy="3605081"/>
            </a:xfrm>
            <a:prstGeom prst="rect">
              <a:avLst/>
            </a:prstGeom>
            <a:noFill/>
            <a:ln>
              <a:noFill/>
            </a:ln>
          </p:spPr>
        </p:pic>
        <p:grpSp>
          <p:nvGrpSpPr>
            <p:cNvPr id="2837" name="Google Shape;2837;p125"/>
            <p:cNvGrpSpPr/>
            <p:nvPr/>
          </p:nvGrpSpPr>
          <p:grpSpPr>
            <a:xfrm>
              <a:off x="1461288" y="2898526"/>
              <a:ext cx="6634773" cy="3088624"/>
              <a:chOff x="1461288" y="2898526"/>
              <a:chExt cx="6634773" cy="3088624"/>
            </a:xfrm>
          </p:grpSpPr>
          <p:pic>
            <p:nvPicPr>
              <p:cNvPr id="2838" name="Google Shape;2838;p125"/>
              <p:cNvPicPr preferRelativeResize="0"/>
              <p:nvPr/>
            </p:nvPicPr>
            <p:blipFill rotWithShape="1">
              <a:blip r:embed="rId4">
                <a:alphaModFix/>
              </a:blip>
              <a:srcRect b="0" l="0" r="0" t="0"/>
              <a:stretch/>
            </p:blipFill>
            <p:spPr>
              <a:xfrm flipH="1">
                <a:off x="6480664" y="4645899"/>
                <a:ext cx="890045" cy="1078382"/>
              </a:xfrm>
              <a:prstGeom prst="rect">
                <a:avLst/>
              </a:prstGeom>
              <a:noFill/>
              <a:ln>
                <a:noFill/>
              </a:ln>
            </p:spPr>
          </p:pic>
          <p:pic>
            <p:nvPicPr>
              <p:cNvPr id="2839" name="Google Shape;2839;p125"/>
              <p:cNvPicPr preferRelativeResize="0"/>
              <p:nvPr/>
            </p:nvPicPr>
            <p:blipFill rotWithShape="1">
              <a:blip r:embed="rId5">
                <a:alphaModFix/>
              </a:blip>
              <a:srcRect b="23911" l="62809" r="9585" t="6618"/>
              <a:stretch/>
            </p:blipFill>
            <p:spPr>
              <a:xfrm>
                <a:off x="2398384" y="4656624"/>
                <a:ext cx="612380" cy="982087"/>
              </a:xfrm>
              <a:prstGeom prst="rect">
                <a:avLst/>
              </a:prstGeom>
              <a:noFill/>
              <a:ln>
                <a:noFill/>
              </a:ln>
            </p:spPr>
          </p:pic>
          <p:sp>
            <p:nvSpPr>
              <p:cNvPr id="2840" name="Google Shape;2840;p125"/>
              <p:cNvSpPr txBox="1"/>
              <p:nvPr/>
            </p:nvSpPr>
            <p:spPr>
              <a:xfrm>
                <a:off x="3776477" y="2898526"/>
                <a:ext cx="1843773" cy="292388"/>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Application MO</a:t>
                </a:r>
                <a:endParaRPr b="1" sz="1300">
                  <a:solidFill>
                    <a:schemeClr val="lt1"/>
                  </a:solidFill>
                  <a:latin typeface="Arial"/>
                  <a:ea typeface="Arial"/>
                  <a:cs typeface="Arial"/>
                  <a:sym typeface="Arial"/>
                </a:endParaRPr>
              </a:p>
            </p:txBody>
          </p:sp>
          <p:sp>
            <p:nvSpPr>
              <p:cNvPr id="2841" name="Google Shape;2841;p125"/>
              <p:cNvSpPr txBox="1"/>
              <p:nvPr/>
            </p:nvSpPr>
            <p:spPr>
              <a:xfrm>
                <a:off x="3776476" y="3302369"/>
                <a:ext cx="1843773" cy="292388"/>
              </a:xfrm>
              <a:prstGeom prst="rect">
                <a:avLst/>
              </a:prstGeom>
              <a:solidFill>
                <a:srgbClr val="1429A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DM Protocol</a:t>
                </a:r>
                <a:endParaRPr b="1" sz="1300">
                  <a:solidFill>
                    <a:schemeClr val="lt1"/>
                  </a:solidFill>
                  <a:latin typeface="Arial"/>
                  <a:ea typeface="Arial"/>
                  <a:cs typeface="Arial"/>
                  <a:sym typeface="Arial"/>
                </a:endParaRPr>
              </a:p>
            </p:txBody>
          </p:sp>
          <p:sp>
            <p:nvSpPr>
              <p:cNvPr id="2842" name="Google Shape;2842;p125"/>
              <p:cNvSpPr txBox="1"/>
              <p:nvPr/>
            </p:nvSpPr>
            <p:spPr>
              <a:xfrm>
                <a:off x="3776476" y="3711325"/>
                <a:ext cx="1843773" cy="292388"/>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DM Representation</a:t>
                </a:r>
                <a:endParaRPr b="1" sz="1300">
                  <a:solidFill>
                    <a:schemeClr val="lt1"/>
                  </a:solidFill>
                  <a:latin typeface="Arial"/>
                  <a:ea typeface="Arial"/>
                  <a:cs typeface="Arial"/>
                  <a:sym typeface="Arial"/>
                </a:endParaRPr>
              </a:p>
            </p:txBody>
          </p:sp>
          <p:sp>
            <p:nvSpPr>
              <p:cNvPr id="2843" name="Google Shape;2843;p125"/>
              <p:cNvSpPr txBox="1"/>
              <p:nvPr/>
            </p:nvSpPr>
            <p:spPr>
              <a:xfrm>
                <a:off x="3776476" y="4140539"/>
                <a:ext cx="1843774" cy="292388"/>
              </a:xfrm>
              <a:prstGeom prst="rect">
                <a:avLst/>
              </a:prstGeom>
              <a:solidFill>
                <a:srgbClr val="1429A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Bindings to Transports</a:t>
                </a:r>
                <a:endParaRPr b="1" sz="1300">
                  <a:solidFill>
                    <a:schemeClr val="lt1"/>
                  </a:solidFill>
                  <a:latin typeface="Arial"/>
                  <a:ea typeface="Arial"/>
                  <a:cs typeface="Arial"/>
                  <a:sym typeface="Arial"/>
                </a:endParaRPr>
              </a:p>
            </p:txBody>
          </p:sp>
          <p:sp>
            <p:nvSpPr>
              <p:cNvPr id="2844" name="Google Shape;2844;p125"/>
              <p:cNvSpPr txBox="1"/>
              <p:nvPr/>
            </p:nvSpPr>
            <p:spPr>
              <a:xfrm>
                <a:off x="3776476" y="4574958"/>
                <a:ext cx="1843773" cy="292388"/>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Transports</a:t>
                </a:r>
                <a:endParaRPr b="1" sz="1300">
                  <a:solidFill>
                    <a:schemeClr val="lt1"/>
                  </a:solidFill>
                  <a:latin typeface="Arial"/>
                  <a:ea typeface="Arial"/>
                  <a:cs typeface="Arial"/>
                  <a:sym typeface="Arial"/>
                </a:endParaRPr>
              </a:p>
            </p:txBody>
          </p:sp>
          <p:sp>
            <p:nvSpPr>
              <p:cNvPr id="2845" name="Google Shape;2845;p125"/>
              <p:cNvSpPr txBox="1"/>
              <p:nvPr/>
            </p:nvSpPr>
            <p:spPr>
              <a:xfrm>
                <a:off x="1461288" y="5679373"/>
                <a:ext cx="2408032"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Máy khách quản lý thiết bị</a:t>
                </a:r>
                <a:endParaRPr/>
              </a:p>
            </p:txBody>
          </p:sp>
          <p:sp>
            <p:nvSpPr>
              <p:cNvPr id="2846" name="Google Shape;2846;p125"/>
              <p:cNvSpPr txBox="1"/>
              <p:nvPr/>
            </p:nvSpPr>
            <p:spPr>
              <a:xfrm>
                <a:off x="4176484" y="5633207"/>
                <a:ext cx="1091966"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DM Protocol</a:t>
                </a:r>
                <a:endParaRPr b="1" sz="1300">
                  <a:solidFill>
                    <a:srgbClr val="262626"/>
                  </a:solidFill>
                  <a:latin typeface="Arial"/>
                  <a:ea typeface="Arial"/>
                  <a:cs typeface="Arial"/>
                  <a:sym typeface="Arial"/>
                </a:endParaRPr>
              </a:p>
            </p:txBody>
          </p:sp>
          <p:sp>
            <p:nvSpPr>
              <p:cNvPr id="2847" name="Google Shape;2847;p125"/>
              <p:cNvSpPr txBox="1"/>
              <p:nvPr/>
            </p:nvSpPr>
            <p:spPr>
              <a:xfrm>
                <a:off x="5886802" y="5679372"/>
                <a:ext cx="2209259"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Máy chủ quản lý thiết bị</a:t>
                </a:r>
                <a:endParaRPr/>
              </a:p>
            </p:txBody>
          </p:sp>
          <p:sp>
            <p:nvSpPr>
              <p:cNvPr id="2848" name="Google Shape;2848;p125"/>
              <p:cNvSpPr txBox="1"/>
              <p:nvPr/>
            </p:nvSpPr>
            <p:spPr>
              <a:xfrm>
                <a:off x="3200122" y="5067303"/>
                <a:ext cx="3031599" cy="336861"/>
              </a:xfrm>
              <a:prstGeom prst="rect">
                <a:avLst/>
              </a:prstGeom>
              <a:solidFill>
                <a:srgbClr val="02B6C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DM Commands:</a:t>
                </a:r>
                <a:br>
                  <a:rPr b="1" lang="en-US" sz="1200">
                    <a:solidFill>
                      <a:schemeClr val="lt1"/>
                    </a:solidFill>
                    <a:latin typeface="Arial"/>
                    <a:ea typeface="Arial"/>
                    <a:cs typeface="Arial"/>
                    <a:sym typeface="Arial"/>
                  </a:rPr>
                </a:br>
                <a:r>
                  <a:rPr b="1" lang="en-US" sz="1200">
                    <a:solidFill>
                      <a:schemeClr val="lt1"/>
                    </a:solidFill>
                    <a:latin typeface="Arial"/>
                    <a:ea typeface="Arial"/>
                    <a:cs typeface="Arial"/>
                    <a:sym typeface="Arial"/>
                  </a:rPr>
                  <a:t>Add, Get, Replace, Delete, Exec, Alert, etc.</a:t>
                </a:r>
                <a:endParaRPr b="1" sz="1200">
                  <a:solidFill>
                    <a:schemeClr val="lt1"/>
                  </a:solidFill>
                  <a:latin typeface="Arial"/>
                  <a:ea typeface="Arial"/>
                  <a:cs typeface="Arial"/>
                  <a:sym typeface="Arial"/>
                </a:endParaRPr>
              </a:p>
            </p:txBody>
          </p:sp>
          <p:sp>
            <p:nvSpPr>
              <p:cNvPr id="2849" name="Google Shape;2849;p125"/>
              <p:cNvSpPr txBox="1"/>
              <p:nvPr/>
            </p:nvSpPr>
            <p:spPr>
              <a:xfrm>
                <a:off x="5862702" y="3759452"/>
                <a:ext cx="516167"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DM Tree</a:t>
                </a:r>
                <a:endParaRPr b="1" sz="1100">
                  <a:solidFill>
                    <a:srgbClr val="262626"/>
                  </a:solidFill>
                  <a:latin typeface="Arial"/>
                  <a:ea typeface="Arial"/>
                  <a:cs typeface="Arial"/>
                  <a:sym typeface="Arial"/>
                </a:endParaRPr>
              </a:p>
            </p:txBody>
          </p:sp>
          <p:sp>
            <p:nvSpPr>
              <p:cNvPr id="2850" name="Google Shape;2850;p125"/>
              <p:cNvSpPr txBox="1"/>
              <p:nvPr/>
            </p:nvSpPr>
            <p:spPr>
              <a:xfrm>
                <a:off x="6226329" y="3936097"/>
                <a:ext cx="246659"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MO</a:t>
                </a:r>
                <a:endParaRPr b="1" sz="1100">
                  <a:solidFill>
                    <a:srgbClr val="262626"/>
                  </a:solidFill>
                  <a:latin typeface="Arial"/>
                  <a:ea typeface="Arial"/>
                  <a:cs typeface="Arial"/>
                  <a:sym typeface="Arial"/>
                </a:endParaRPr>
              </a:p>
            </p:txBody>
          </p:sp>
        </p:grpSp>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126"/>
          <p:cNvSpPr/>
          <p:nvPr/>
        </p:nvSpPr>
        <p:spPr>
          <a:xfrm>
            <a:off x="558800" y="2289007"/>
            <a:ext cx="8782050" cy="39498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857" name="Google Shape;2857;p126"/>
          <p:cNvGrpSpPr/>
          <p:nvPr/>
        </p:nvGrpSpPr>
        <p:grpSpPr>
          <a:xfrm>
            <a:off x="1178026" y="2483701"/>
            <a:ext cx="7433986" cy="3659924"/>
            <a:chOff x="1575429" y="2620413"/>
            <a:chExt cx="7069810" cy="3480631"/>
          </a:xfrm>
        </p:grpSpPr>
        <p:grpSp>
          <p:nvGrpSpPr>
            <p:cNvPr id="2858" name="Google Shape;2858;p126"/>
            <p:cNvGrpSpPr/>
            <p:nvPr/>
          </p:nvGrpSpPr>
          <p:grpSpPr>
            <a:xfrm>
              <a:off x="1575429" y="2664345"/>
              <a:ext cx="6924344" cy="3436699"/>
              <a:chOff x="1575933" y="2664099"/>
              <a:chExt cx="6926562" cy="3437801"/>
            </a:xfrm>
          </p:grpSpPr>
          <p:pic>
            <p:nvPicPr>
              <p:cNvPr id="2859" name="Google Shape;2859;p126"/>
              <p:cNvPicPr preferRelativeResize="0"/>
              <p:nvPr/>
            </p:nvPicPr>
            <p:blipFill rotWithShape="1">
              <a:blip r:embed="rId3">
                <a:alphaModFix/>
              </a:blip>
              <a:srcRect b="5160" l="1049" r="6658" t="15580"/>
              <a:stretch/>
            </p:blipFill>
            <p:spPr>
              <a:xfrm>
                <a:off x="1575933" y="2755886"/>
                <a:ext cx="6926562" cy="3346014"/>
              </a:xfrm>
              <a:prstGeom prst="rect">
                <a:avLst/>
              </a:prstGeom>
              <a:noFill/>
              <a:ln>
                <a:noFill/>
              </a:ln>
            </p:spPr>
          </p:pic>
          <p:sp>
            <p:nvSpPr>
              <p:cNvPr id="2860" name="Google Shape;2860;p126"/>
              <p:cNvSpPr/>
              <p:nvPr/>
            </p:nvSpPr>
            <p:spPr>
              <a:xfrm>
                <a:off x="2945399" y="2664099"/>
                <a:ext cx="1303043" cy="15819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861" name="Google Shape;2861;p126"/>
              <p:cNvSpPr/>
              <p:nvPr/>
            </p:nvSpPr>
            <p:spPr>
              <a:xfrm>
                <a:off x="5168949" y="2664099"/>
                <a:ext cx="1303043" cy="11687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862" name="Google Shape;2862;p126"/>
              <p:cNvSpPr/>
              <p:nvPr/>
            </p:nvSpPr>
            <p:spPr>
              <a:xfrm>
                <a:off x="7019925" y="5431631"/>
                <a:ext cx="411956" cy="1245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863" name="Google Shape;2863;p126"/>
              <p:cNvSpPr/>
              <p:nvPr/>
            </p:nvSpPr>
            <p:spPr>
              <a:xfrm>
                <a:off x="7586663" y="5405437"/>
                <a:ext cx="411956" cy="1245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2864" name="Google Shape;2864;p126"/>
            <p:cNvSpPr txBox="1"/>
            <p:nvPr/>
          </p:nvSpPr>
          <p:spPr>
            <a:xfrm>
              <a:off x="1863324" y="2620413"/>
              <a:ext cx="612151" cy="18460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BSS/OSS</a:t>
              </a:r>
              <a:endParaRPr/>
            </a:p>
          </p:txBody>
        </p:sp>
        <p:sp>
          <p:nvSpPr>
            <p:cNvPr id="2865" name="Google Shape;2865;p126"/>
            <p:cNvSpPr txBox="1"/>
            <p:nvPr/>
          </p:nvSpPr>
          <p:spPr>
            <a:xfrm>
              <a:off x="3788217" y="2620413"/>
              <a:ext cx="1990050" cy="17562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Máy chủ quản lý thiết bị (DMS)</a:t>
              </a:r>
              <a:endParaRPr/>
            </a:p>
          </p:txBody>
        </p:sp>
        <p:sp>
          <p:nvSpPr>
            <p:cNvPr id="2866" name="Google Shape;2866;p126"/>
            <p:cNvSpPr txBox="1"/>
            <p:nvPr/>
          </p:nvSpPr>
          <p:spPr>
            <a:xfrm>
              <a:off x="6417842" y="2620413"/>
              <a:ext cx="2151645" cy="17562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Máy khách quản lý thiết bị (DMC)</a:t>
              </a:r>
              <a:endParaRPr/>
            </a:p>
          </p:txBody>
        </p:sp>
        <p:sp>
          <p:nvSpPr>
            <p:cNvPr id="2867" name="Google Shape;2867;p126"/>
            <p:cNvSpPr txBox="1"/>
            <p:nvPr/>
          </p:nvSpPr>
          <p:spPr>
            <a:xfrm>
              <a:off x="3268592" y="5454310"/>
              <a:ext cx="1091525" cy="146349"/>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Giao diện BSS/OSS</a:t>
              </a:r>
              <a:endParaRPr/>
            </a:p>
          </p:txBody>
        </p:sp>
        <p:sp>
          <p:nvSpPr>
            <p:cNvPr id="2868" name="Google Shape;2868;p126"/>
            <p:cNvSpPr txBox="1"/>
            <p:nvPr/>
          </p:nvSpPr>
          <p:spPr>
            <a:xfrm>
              <a:off x="5188776" y="5454310"/>
              <a:ext cx="1362881" cy="146349"/>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Giao thức quản lý thiết bị</a:t>
              </a:r>
              <a:endParaRPr/>
            </a:p>
          </p:txBody>
        </p:sp>
        <p:grpSp>
          <p:nvGrpSpPr>
            <p:cNvPr id="2869" name="Google Shape;2869;p126"/>
            <p:cNvGrpSpPr/>
            <p:nvPr/>
          </p:nvGrpSpPr>
          <p:grpSpPr>
            <a:xfrm>
              <a:off x="2804872" y="2978427"/>
              <a:ext cx="1797960" cy="1144712"/>
              <a:chOff x="2886808" y="2978288"/>
              <a:chExt cx="1798535" cy="1145082"/>
            </a:xfrm>
          </p:grpSpPr>
          <p:sp>
            <p:nvSpPr>
              <p:cNvPr id="2870" name="Google Shape;2870;p126"/>
              <p:cNvSpPr txBox="1"/>
              <p:nvPr/>
            </p:nvSpPr>
            <p:spPr>
              <a:xfrm>
                <a:off x="2886808" y="2978288"/>
                <a:ext cx="686233" cy="16103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Thiết bị DM</a:t>
                </a:r>
                <a:endParaRPr/>
              </a:p>
            </p:txBody>
          </p:sp>
          <p:sp>
            <p:nvSpPr>
              <p:cNvPr id="2871" name="Google Shape;2871;p126"/>
              <p:cNvSpPr txBox="1"/>
              <p:nvPr/>
            </p:nvSpPr>
            <p:spPr>
              <a:xfrm>
                <a:off x="2886809" y="3201070"/>
                <a:ext cx="1798534" cy="922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262626"/>
                    </a:solidFill>
                    <a:latin typeface="Arial"/>
                    <a:ea typeface="Arial"/>
                    <a:cs typeface="Arial"/>
                    <a:sym typeface="Arial"/>
                  </a:rPr>
                  <a:t>Mở tự động</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Chẩn đoán và điều khiển từ xa</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Quản lý phần mềm/firmware</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Giám sát trạng thái/lỗi</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Quản lý tài nguyên thiết bị đầu cuối</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Quản lý thống kê/báo cáo</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Quản lý chất lượng dịch vụ</a:t>
                </a:r>
                <a:endParaRPr/>
              </a:p>
            </p:txBody>
          </p:sp>
        </p:grpSp>
        <p:grpSp>
          <p:nvGrpSpPr>
            <p:cNvPr id="2872" name="Google Shape;2872;p126"/>
            <p:cNvGrpSpPr/>
            <p:nvPr/>
          </p:nvGrpSpPr>
          <p:grpSpPr>
            <a:xfrm>
              <a:off x="4693348" y="2984652"/>
              <a:ext cx="2322619" cy="869233"/>
              <a:chOff x="2986016" y="2984509"/>
              <a:chExt cx="2323363" cy="869512"/>
            </a:xfrm>
          </p:grpSpPr>
          <p:sp>
            <p:nvSpPr>
              <p:cNvPr id="2873" name="Google Shape;2873;p126"/>
              <p:cNvSpPr txBox="1"/>
              <p:nvPr/>
            </p:nvSpPr>
            <p:spPr>
              <a:xfrm>
                <a:off x="2986019" y="2984509"/>
                <a:ext cx="544413" cy="16103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Lệnh DM</a:t>
                </a:r>
                <a:endParaRPr/>
              </a:p>
            </p:txBody>
          </p:sp>
          <p:sp>
            <p:nvSpPr>
              <p:cNvPr id="2874" name="Google Shape;2874;p126"/>
              <p:cNvSpPr txBox="1"/>
              <p:nvPr/>
            </p:nvSpPr>
            <p:spPr>
              <a:xfrm>
                <a:off x="2986016" y="3195237"/>
                <a:ext cx="2323363" cy="65878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262626"/>
                    </a:solidFill>
                    <a:latin typeface="Arial"/>
                    <a:ea typeface="Arial"/>
                    <a:cs typeface="Arial"/>
                    <a:sym typeface="Arial"/>
                  </a:rPr>
                  <a:t>Nhận đối tượng quản lý (nhận)</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Thay đổi đối tượng quản lý (cài đặt)</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Thông báo sự kiện (sự kiện)</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Thêm/Thay đổi/Sao chép đối tượng quản lý</a:t>
                </a:r>
                <a:endParaRPr/>
              </a:p>
              <a:p>
                <a:pPr indent="0" lvl="0" marL="0" marR="0" rtl="0" algn="l">
                  <a:spcBef>
                    <a:spcPts val="0"/>
                  </a:spcBef>
                  <a:spcAft>
                    <a:spcPts val="0"/>
                  </a:spcAft>
                  <a:buNone/>
                </a:pPr>
                <a:r>
                  <a:rPr lang="en-US" sz="900">
                    <a:solidFill>
                      <a:srgbClr val="262626"/>
                    </a:solidFill>
                    <a:latin typeface="Arial"/>
                    <a:ea typeface="Arial"/>
                    <a:cs typeface="Arial"/>
                    <a:sym typeface="Arial"/>
                  </a:rPr>
                  <a:t>Thực thi đối tượng quản lý</a:t>
                </a:r>
                <a:endParaRPr/>
              </a:p>
            </p:txBody>
          </p:sp>
        </p:grpSp>
        <p:sp>
          <p:nvSpPr>
            <p:cNvPr id="2875" name="Google Shape;2875;p126"/>
            <p:cNvSpPr txBox="1"/>
            <p:nvPr/>
          </p:nvSpPr>
          <p:spPr>
            <a:xfrm>
              <a:off x="6928884" y="4889809"/>
              <a:ext cx="792728" cy="11708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Điện thoại di động</a:t>
              </a:r>
              <a:endParaRPr/>
            </a:p>
          </p:txBody>
        </p:sp>
        <p:sp>
          <p:nvSpPr>
            <p:cNvPr id="2876" name="Google Shape;2876;p126"/>
            <p:cNvSpPr txBox="1"/>
            <p:nvPr/>
          </p:nvSpPr>
          <p:spPr>
            <a:xfrm>
              <a:off x="7612387" y="5347321"/>
              <a:ext cx="315691" cy="1230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Laptop</a:t>
              </a:r>
              <a:endParaRPr/>
            </a:p>
          </p:txBody>
        </p:sp>
        <p:sp>
          <p:nvSpPr>
            <p:cNvPr id="2877" name="Google Shape;2877;p126"/>
            <p:cNvSpPr txBox="1"/>
            <p:nvPr/>
          </p:nvSpPr>
          <p:spPr>
            <a:xfrm>
              <a:off x="7753418" y="5866268"/>
              <a:ext cx="195504" cy="1230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PDA</a:t>
              </a:r>
              <a:endParaRPr/>
            </a:p>
          </p:txBody>
        </p:sp>
        <p:sp>
          <p:nvSpPr>
            <p:cNvPr id="2878" name="Google Shape;2878;p126"/>
            <p:cNvSpPr txBox="1"/>
            <p:nvPr/>
          </p:nvSpPr>
          <p:spPr>
            <a:xfrm>
              <a:off x="6926071" y="5866268"/>
              <a:ext cx="740895" cy="11708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Điện thoại có wifi</a:t>
              </a:r>
              <a:endParaRPr/>
            </a:p>
          </p:txBody>
        </p:sp>
        <p:sp>
          <p:nvSpPr>
            <p:cNvPr id="2879" name="Google Shape;2879;p126"/>
            <p:cNvSpPr txBox="1"/>
            <p:nvPr/>
          </p:nvSpPr>
          <p:spPr>
            <a:xfrm>
              <a:off x="7962274" y="3711532"/>
              <a:ext cx="682965" cy="11708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Điện thoại VoIP</a:t>
              </a:r>
              <a:endParaRPr/>
            </a:p>
          </p:txBody>
        </p:sp>
        <p:sp>
          <p:nvSpPr>
            <p:cNvPr id="2880" name="Google Shape;2880;p126"/>
            <p:cNvSpPr txBox="1"/>
            <p:nvPr/>
          </p:nvSpPr>
          <p:spPr>
            <a:xfrm>
              <a:off x="7373859" y="4197101"/>
              <a:ext cx="740895" cy="11708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Điện thoại có wifi</a:t>
              </a:r>
              <a:endParaRPr/>
            </a:p>
          </p:txBody>
        </p:sp>
        <p:sp>
          <p:nvSpPr>
            <p:cNvPr id="2881" name="Google Shape;2881;p126"/>
            <p:cNvSpPr txBox="1"/>
            <p:nvPr/>
          </p:nvSpPr>
          <p:spPr>
            <a:xfrm>
              <a:off x="8011830" y="3360119"/>
              <a:ext cx="397419" cy="1230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IPTV STB</a:t>
              </a:r>
              <a:endParaRPr/>
            </a:p>
          </p:txBody>
        </p:sp>
        <p:sp>
          <p:nvSpPr>
            <p:cNvPr id="2882" name="Google Shape;2882;p126"/>
            <p:cNvSpPr txBox="1"/>
            <p:nvPr/>
          </p:nvSpPr>
          <p:spPr>
            <a:xfrm>
              <a:off x="7553745" y="3069699"/>
              <a:ext cx="118584" cy="1230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PC</a:t>
              </a:r>
              <a:endParaRPr/>
            </a:p>
          </p:txBody>
        </p:sp>
        <p:sp>
          <p:nvSpPr>
            <p:cNvPr id="2883" name="Google Shape;2883;p126"/>
            <p:cNvSpPr txBox="1"/>
            <p:nvPr/>
          </p:nvSpPr>
          <p:spPr>
            <a:xfrm>
              <a:off x="6843406" y="3055417"/>
              <a:ext cx="315691" cy="1230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Laptop</a:t>
              </a:r>
              <a:endParaRPr/>
            </a:p>
          </p:txBody>
        </p:sp>
        <p:sp>
          <p:nvSpPr>
            <p:cNvPr id="2884" name="Google Shape;2884;p126"/>
            <p:cNvSpPr txBox="1"/>
            <p:nvPr/>
          </p:nvSpPr>
          <p:spPr>
            <a:xfrm>
              <a:off x="6532480" y="3897616"/>
              <a:ext cx="937552" cy="11708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Cổng Home Gateway</a:t>
              </a:r>
              <a:endParaRPr/>
            </a:p>
          </p:txBody>
        </p:sp>
        <p:sp>
          <p:nvSpPr>
            <p:cNvPr id="2885" name="Google Shape;2885;p126"/>
            <p:cNvSpPr txBox="1"/>
            <p:nvPr/>
          </p:nvSpPr>
          <p:spPr>
            <a:xfrm>
              <a:off x="7130836" y="4402922"/>
              <a:ext cx="725650" cy="16098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Mạng có dây</a:t>
              </a:r>
              <a:endParaRPr/>
            </a:p>
          </p:txBody>
        </p:sp>
        <p:sp>
          <p:nvSpPr>
            <p:cNvPr id="2886" name="Google Shape;2886;p126"/>
            <p:cNvSpPr txBox="1"/>
            <p:nvPr/>
          </p:nvSpPr>
          <p:spPr>
            <a:xfrm rot="1361453">
              <a:off x="5555625" y="4902296"/>
              <a:ext cx="496979" cy="146349"/>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OMA-DM</a:t>
              </a:r>
              <a:endParaRPr/>
            </a:p>
          </p:txBody>
        </p:sp>
        <p:sp>
          <p:nvSpPr>
            <p:cNvPr id="2887" name="Google Shape;2887;p126"/>
            <p:cNvSpPr txBox="1"/>
            <p:nvPr/>
          </p:nvSpPr>
          <p:spPr>
            <a:xfrm rot="-1112701">
              <a:off x="5263865" y="3993815"/>
              <a:ext cx="771384" cy="146349"/>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SNMP, TR-069</a:t>
              </a:r>
              <a:endParaRPr/>
            </a:p>
          </p:txBody>
        </p:sp>
      </p:grpSp>
      <p:grpSp>
        <p:nvGrpSpPr>
          <p:cNvPr id="2888" name="Google Shape;2888;p126"/>
          <p:cNvGrpSpPr/>
          <p:nvPr/>
        </p:nvGrpSpPr>
        <p:grpSpPr>
          <a:xfrm>
            <a:off x="416128" y="444866"/>
            <a:ext cx="9051872" cy="282133"/>
            <a:chOff x="416128" y="444866"/>
            <a:chExt cx="9051872" cy="282133"/>
          </a:xfrm>
        </p:grpSpPr>
        <p:sp>
          <p:nvSpPr>
            <p:cNvPr id="2889" name="Google Shape;2889;p12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2890" name="Google Shape;2890;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891" name="Google Shape;2891;p126"/>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quản lý thiết bị IoT</a:t>
            </a:r>
            <a:endParaRPr/>
          </a:p>
        </p:txBody>
      </p:sp>
      <p:grpSp>
        <p:nvGrpSpPr>
          <p:cNvPr id="2892" name="Google Shape;2892;p126"/>
          <p:cNvGrpSpPr/>
          <p:nvPr/>
        </p:nvGrpSpPr>
        <p:grpSpPr>
          <a:xfrm>
            <a:off x="559817" y="1917728"/>
            <a:ext cx="8845945" cy="790020"/>
            <a:chOff x="558800" y="1842597"/>
            <a:chExt cx="8847993" cy="790198"/>
          </a:xfrm>
        </p:grpSpPr>
        <p:grpSp>
          <p:nvGrpSpPr>
            <p:cNvPr id="2893" name="Google Shape;2893;p126"/>
            <p:cNvGrpSpPr/>
            <p:nvPr/>
          </p:nvGrpSpPr>
          <p:grpSpPr>
            <a:xfrm>
              <a:off x="558800" y="1842597"/>
              <a:ext cx="8785224" cy="215493"/>
              <a:chOff x="1027113" y="2045624"/>
              <a:chExt cx="8785224" cy="215493"/>
            </a:xfrm>
          </p:grpSpPr>
          <p:sp>
            <p:nvSpPr>
              <p:cNvPr id="2894" name="Google Shape;2894;p1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895" name="Google Shape;2895;p126"/>
              <p:cNvSpPr/>
              <p:nvPr/>
            </p:nvSpPr>
            <p:spPr>
              <a:xfrm>
                <a:off x="1179513" y="2045624"/>
                <a:ext cx="8632824" cy="2154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Cảm biến trong bộ điều khiển nhiệt để điều khiển nhiệt độ</a:t>
                </a:r>
                <a:endParaRPr/>
              </a:p>
            </p:txBody>
          </p:sp>
        </p:grpSp>
        <p:sp>
          <p:nvSpPr>
            <p:cNvPr id="2896" name="Google Shape;2896;p126"/>
            <p:cNvSpPr/>
            <p:nvPr/>
          </p:nvSpPr>
          <p:spPr>
            <a:xfrm>
              <a:off x="773968" y="2287290"/>
              <a:ext cx="8632825" cy="345505"/>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grpSp>
        <p:nvGrpSpPr>
          <p:cNvPr id="2902" name="Google Shape;2902;p127"/>
          <p:cNvGrpSpPr/>
          <p:nvPr/>
        </p:nvGrpSpPr>
        <p:grpSpPr>
          <a:xfrm>
            <a:off x="416128" y="444866"/>
            <a:ext cx="9051872" cy="282133"/>
            <a:chOff x="416128" y="444866"/>
            <a:chExt cx="9051872" cy="282133"/>
          </a:xfrm>
        </p:grpSpPr>
        <p:sp>
          <p:nvSpPr>
            <p:cNvPr id="2903" name="Google Shape;2903;p12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2904" name="Google Shape;2904;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905" name="Google Shape;2905;p127"/>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OMA DM (Quản lý thiết bị của Liên minh Di động Mở)</a:t>
            </a:r>
            <a:endParaRPr/>
          </a:p>
        </p:txBody>
      </p:sp>
      <p:grpSp>
        <p:nvGrpSpPr>
          <p:cNvPr id="2906" name="Google Shape;2906;p127"/>
          <p:cNvGrpSpPr/>
          <p:nvPr/>
        </p:nvGrpSpPr>
        <p:grpSpPr>
          <a:xfrm>
            <a:off x="559817" y="1917728"/>
            <a:ext cx="8845945" cy="790020"/>
            <a:chOff x="558800" y="1842597"/>
            <a:chExt cx="8847993" cy="790198"/>
          </a:xfrm>
        </p:grpSpPr>
        <p:grpSp>
          <p:nvGrpSpPr>
            <p:cNvPr id="2907" name="Google Shape;2907;p127"/>
            <p:cNvGrpSpPr/>
            <p:nvPr/>
          </p:nvGrpSpPr>
          <p:grpSpPr>
            <a:xfrm>
              <a:off x="558800" y="1842597"/>
              <a:ext cx="8785224" cy="430985"/>
              <a:chOff x="1027113" y="2045624"/>
              <a:chExt cx="8785224" cy="430985"/>
            </a:xfrm>
          </p:grpSpPr>
          <p:sp>
            <p:nvSpPr>
              <p:cNvPr id="2908" name="Google Shape;2908;p1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909" name="Google Shape;2909;p127"/>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OMA DM là một tiêu chuẩn quản lý thiết bị được tạo ra bởi Liên minh Di động Mở (OMA), một tổ chức tiêu chuẩn quốc tế về các giải pháp Internet không dây và thông số kỹ thuật của dịch vụ.</a:t>
                </a:r>
                <a:endParaRPr/>
              </a:p>
            </p:txBody>
          </p:sp>
        </p:grpSp>
        <p:sp>
          <p:nvSpPr>
            <p:cNvPr id="2910" name="Google Shape;2910;p127"/>
            <p:cNvSpPr/>
            <p:nvPr/>
          </p:nvSpPr>
          <p:spPr>
            <a:xfrm>
              <a:off x="773968" y="2287290"/>
              <a:ext cx="8632825" cy="345505"/>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sp>
        <p:nvSpPr>
          <p:cNvPr id="2911" name="Google Shape;2911;p127"/>
          <p:cNvSpPr/>
          <p:nvPr/>
        </p:nvSpPr>
        <p:spPr>
          <a:xfrm>
            <a:off x="4829690" y="2482307"/>
            <a:ext cx="4576071" cy="3053860"/>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Tiêu chuẩn này được thông qua và sử dụng bởi các nhà cung cấp dịch vụ, nhà khai thác nền tảng, nhà cung cấp dịch vụ truyền thông và nhà sản xuất để quản lý hiệu quả các thiết bị được triển khai rộng rãi.</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Tiêu chuẩn được sử dụng để kiểm tra trạng thái của thiết bị, thu thập các số liệu thống kê, phân tích vấn đề, ứng dụng phần mềm mới nhất và thực hiện bảo trì.</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OMA DM có các chức năng như </a:t>
            </a:r>
            <a:r>
              <a:rPr lang="en-US" sz="1300">
                <a:solidFill>
                  <a:srgbClr val="0033CC"/>
                </a:solidFill>
                <a:latin typeface="Arial"/>
                <a:ea typeface="Arial"/>
                <a:cs typeface="Arial"/>
                <a:sym typeface="Arial"/>
              </a:rPr>
              <a:t>thiết lập sơ bộ, quản lý phần mềm và firmware, điều khiển từ xa, chẩn đoán và giám sát</a:t>
            </a:r>
            <a:r>
              <a:rPr lang="en-US" sz="1300">
                <a:solidFill>
                  <a:srgbClr val="262626"/>
                </a:solidFill>
                <a:latin typeface="Arial"/>
                <a:ea typeface="Arial"/>
                <a:cs typeface="Arial"/>
                <a:sym typeface="Arial"/>
              </a:rPr>
              <a:t>, và cung cấp các dịch vụ quản lý cho các thiết bị đầu cuối di động như điện thoại thông minh.</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OMA DM sử dụng các phương thức HTTP và RESTful, thông báo trên XML và JSON cũng như bảo mật SSL/TLS</a:t>
            </a:r>
            <a:endParaRPr/>
          </a:p>
        </p:txBody>
      </p:sp>
      <p:grpSp>
        <p:nvGrpSpPr>
          <p:cNvPr id="2912" name="Google Shape;2912;p127"/>
          <p:cNvGrpSpPr/>
          <p:nvPr/>
        </p:nvGrpSpPr>
        <p:grpSpPr>
          <a:xfrm>
            <a:off x="559817" y="2487785"/>
            <a:ext cx="4132356" cy="3119718"/>
            <a:chOff x="559817" y="2487785"/>
            <a:chExt cx="4132356" cy="3119718"/>
          </a:xfrm>
        </p:grpSpPr>
        <p:grpSp>
          <p:nvGrpSpPr>
            <p:cNvPr id="2913" name="Google Shape;2913;p127"/>
            <p:cNvGrpSpPr/>
            <p:nvPr/>
          </p:nvGrpSpPr>
          <p:grpSpPr>
            <a:xfrm>
              <a:off x="559817" y="2487785"/>
              <a:ext cx="4132356" cy="3119718"/>
              <a:chOff x="5275656" y="2653553"/>
              <a:chExt cx="4132356" cy="3119718"/>
            </a:xfrm>
          </p:grpSpPr>
          <p:sp>
            <p:nvSpPr>
              <p:cNvPr id="2914" name="Google Shape;2914;p127"/>
              <p:cNvSpPr/>
              <p:nvPr/>
            </p:nvSpPr>
            <p:spPr>
              <a:xfrm>
                <a:off x="5275656" y="2653553"/>
                <a:ext cx="4132356" cy="31197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915" name="Google Shape;2915;p127"/>
              <p:cNvGrpSpPr/>
              <p:nvPr/>
            </p:nvGrpSpPr>
            <p:grpSpPr>
              <a:xfrm>
                <a:off x="5365303" y="2911113"/>
                <a:ext cx="3877188" cy="2712071"/>
                <a:chOff x="5568937" y="3197763"/>
                <a:chExt cx="3665285" cy="2563846"/>
              </a:xfrm>
            </p:grpSpPr>
            <p:pic>
              <p:nvPicPr>
                <p:cNvPr descr="http://openmobilealliance.org/static/oma-annual-reports/images/oma-photos-logo.gif" id="2916" name="Google Shape;2916;p127"/>
                <p:cNvPicPr preferRelativeResize="0"/>
                <p:nvPr/>
              </p:nvPicPr>
              <p:blipFill rotWithShape="1">
                <a:blip r:embed="rId3">
                  <a:alphaModFix/>
                </a:blip>
                <a:srcRect b="0" l="0" r="0" t="0"/>
                <a:stretch/>
              </p:blipFill>
              <p:spPr>
                <a:xfrm>
                  <a:off x="6868234" y="5323396"/>
                  <a:ext cx="947970" cy="438213"/>
                </a:xfrm>
                <a:prstGeom prst="rect">
                  <a:avLst/>
                </a:prstGeom>
                <a:noFill/>
                <a:ln>
                  <a:noFill/>
                </a:ln>
              </p:spPr>
            </p:pic>
            <p:grpSp>
              <p:nvGrpSpPr>
                <p:cNvPr id="2917" name="Google Shape;2917;p127"/>
                <p:cNvGrpSpPr/>
                <p:nvPr/>
              </p:nvGrpSpPr>
              <p:grpSpPr>
                <a:xfrm>
                  <a:off x="5568937" y="3197763"/>
                  <a:ext cx="3665285" cy="2418067"/>
                  <a:chOff x="3310185" y="3733253"/>
                  <a:chExt cx="4030633" cy="2659095"/>
                </a:xfrm>
              </p:grpSpPr>
              <p:pic>
                <p:nvPicPr>
                  <p:cNvPr descr="http://openmobilealliance.org/static/oma-annual-reports/images/DM-1.gif" id="2918" name="Google Shape;2918;p127"/>
                  <p:cNvPicPr preferRelativeResize="0"/>
                  <p:nvPr/>
                </p:nvPicPr>
                <p:blipFill rotWithShape="1">
                  <a:blip r:embed="rId4">
                    <a:alphaModFix/>
                  </a:blip>
                  <a:srcRect b="0" l="24541" r="13620" t="0"/>
                  <a:stretch/>
                </p:blipFill>
                <p:spPr>
                  <a:xfrm>
                    <a:off x="3933824" y="3733253"/>
                    <a:ext cx="2652799" cy="2349197"/>
                  </a:xfrm>
                  <a:prstGeom prst="rect">
                    <a:avLst/>
                  </a:prstGeom>
                  <a:noFill/>
                  <a:ln>
                    <a:noFill/>
                  </a:ln>
                </p:spPr>
              </p:pic>
              <p:sp>
                <p:nvSpPr>
                  <p:cNvPr id="2919" name="Google Shape;2919;p127"/>
                  <p:cNvSpPr txBox="1"/>
                  <p:nvPr/>
                </p:nvSpPr>
                <p:spPr>
                  <a:xfrm>
                    <a:off x="3310185" y="5624450"/>
                    <a:ext cx="705496" cy="76789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Máy khách quản lý thiết bị</a:t>
                    </a:r>
                    <a:endParaRPr/>
                  </a:p>
                </p:txBody>
              </p:sp>
              <p:sp>
                <p:nvSpPr>
                  <p:cNvPr id="2920" name="Google Shape;2920;p127"/>
                  <p:cNvSpPr txBox="1"/>
                  <p:nvPr/>
                </p:nvSpPr>
                <p:spPr>
                  <a:xfrm>
                    <a:off x="6590591" y="5624450"/>
                    <a:ext cx="750227" cy="57592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Máy chủ quản lý thiết bị</a:t>
                    </a:r>
                    <a:endParaRPr/>
                  </a:p>
                </p:txBody>
              </p:sp>
              <p:pic>
                <p:nvPicPr>
                  <p:cNvPr id="2921" name="Google Shape;2921;p127"/>
                  <p:cNvPicPr preferRelativeResize="0"/>
                  <p:nvPr/>
                </p:nvPicPr>
                <p:blipFill rotWithShape="1">
                  <a:blip r:embed="rId5">
                    <a:alphaModFix/>
                  </a:blip>
                  <a:srcRect b="23911" l="62809" r="9585" t="6618"/>
                  <a:stretch/>
                </p:blipFill>
                <p:spPr>
                  <a:xfrm>
                    <a:off x="3488265" y="4907851"/>
                    <a:ext cx="464993" cy="639962"/>
                  </a:xfrm>
                  <a:prstGeom prst="rect">
                    <a:avLst/>
                  </a:prstGeom>
                  <a:noFill/>
                  <a:ln>
                    <a:noFill/>
                  </a:ln>
                </p:spPr>
              </p:pic>
            </p:grpSp>
          </p:grpSp>
        </p:grpSp>
        <p:pic>
          <p:nvPicPr>
            <p:cNvPr id="2922" name="Google Shape;2922;p127"/>
            <p:cNvPicPr preferRelativeResize="0"/>
            <p:nvPr/>
          </p:nvPicPr>
          <p:blipFill rotWithShape="1">
            <a:blip r:embed="rId6">
              <a:alphaModFix/>
            </a:blip>
            <a:srcRect b="0" l="0" r="0" t="0"/>
            <a:stretch/>
          </p:blipFill>
          <p:spPr>
            <a:xfrm flipH="1">
              <a:off x="3859816" y="3818953"/>
              <a:ext cx="600744" cy="727864"/>
            </a:xfrm>
            <a:prstGeom prst="rect">
              <a:avLst/>
            </a:prstGeom>
            <a:noFill/>
            <a:ln>
              <a:noFill/>
            </a:ln>
          </p:spPr>
        </p:pic>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grpSp>
        <p:nvGrpSpPr>
          <p:cNvPr id="2928" name="Google Shape;2928;p128"/>
          <p:cNvGrpSpPr/>
          <p:nvPr/>
        </p:nvGrpSpPr>
        <p:grpSpPr>
          <a:xfrm>
            <a:off x="416128" y="444866"/>
            <a:ext cx="9051872" cy="282133"/>
            <a:chOff x="416128" y="444866"/>
            <a:chExt cx="9051872" cy="282133"/>
          </a:xfrm>
        </p:grpSpPr>
        <p:sp>
          <p:nvSpPr>
            <p:cNvPr id="2929" name="Google Shape;2929;p12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2930" name="Google Shape;2930;p1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931" name="Google Shape;2931;p128"/>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LWM2M (Light-Weight Machine To Machine)</a:t>
            </a:r>
            <a:endParaRPr/>
          </a:p>
        </p:txBody>
      </p:sp>
      <p:grpSp>
        <p:nvGrpSpPr>
          <p:cNvPr id="2932" name="Google Shape;2932;p128"/>
          <p:cNvGrpSpPr/>
          <p:nvPr/>
        </p:nvGrpSpPr>
        <p:grpSpPr>
          <a:xfrm>
            <a:off x="559817" y="1917728"/>
            <a:ext cx="8845945" cy="790020"/>
            <a:chOff x="558800" y="1842597"/>
            <a:chExt cx="8847993" cy="790198"/>
          </a:xfrm>
        </p:grpSpPr>
        <p:grpSp>
          <p:nvGrpSpPr>
            <p:cNvPr id="2933" name="Google Shape;2933;p128"/>
            <p:cNvGrpSpPr/>
            <p:nvPr/>
          </p:nvGrpSpPr>
          <p:grpSpPr>
            <a:xfrm>
              <a:off x="558800" y="1842597"/>
              <a:ext cx="8785224" cy="430985"/>
              <a:chOff x="1027113" y="2045624"/>
              <a:chExt cx="8785224" cy="430985"/>
            </a:xfrm>
          </p:grpSpPr>
          <p:sp>
            <p:nvSpPr>
              <p:cNvPr id="2934" name="Google Shape;2934;p1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935" name="Google Shape;2935;p128"/>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rPr>
                  <a:t>LWM2M là một giao thức quản lý thiết bị IoT chuẩn do OMA phát triển để hỗ trợ các thiết bị khác nhau bao gồm cả các thiết bị kích thước nhỏ.</a:t>
                </a:r>
                <a:endParaRPr b="1"/>
              </a:p>
            </p:txBody>
          </p:sp>
        </p:grpSp>
        <p:sp>
          <p:nvSpPr>
            <p:cNvPr id="2936" name="Google Shape;2936;p128"/>
            <p:cNvSpPr/>
            <p:nvPr/>
          </p:nvSpPr>
          <p:spPr>
            <a:xfrm>
              <a:off x="773968" y="2287290"/>
              <a:ext cx="8632825" cy="345505"/>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sp>
        <p:nvSpPr>
          <p:cNvPr id="2937" name="Google Shape;2937;p128"/>
          <p:cNvSpPr/>
          <p:nvPr/>
        </p:nvSpPr>
        <p:spPr>
          <a:xfrm>
            <a:off x="5724524" y="2444207"/>
            <a:ext cx="3724275" cy="3351378"/>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CoAP (Giao thức ứng dụng ràng buộc), một giao thức chuyển giao dữ liệu ứng dụng cho các thiết bị kích thước nhỏ, nó có thể hỗ trợ các thiết bị IoT khác nhau vì thông báo có kích thước nhỏ, tốc độ nhanh và yêu cầu kích thước mã và không gian thực thi nhỏ.</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LWM2M là một giao thức dành cho các thiết bị kích thước nhỏ, nó hỗ trợ văn bản, định dạng LWM2M-JSON, LWM2M-TLV thay vì XML, có tổng phí lớn và tăng hiệu quả bằng cách sử dụng các tin nhắn CoAP định dạng nhị phân.</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LWM2M sử dụng giao diện RESTful của CoAP, chi tiết là, xác định các giao diện Bootstrap, Đăng ký, Đối tượng/Tài nguyên, Truy cập và Báo cáo.</a:t>
            </a:r>
            <a:endParaRPr/>
          </a:p>
        </p:txBody>
      </p:sp>
      <p:grpSp>
        <p:nvGrpSpPr>
          <p:cNvPr id="2938" name="Google Shape;2938;p128"/>
          <p:cNvGrpSpPr/>
          <p:nvPr/>
        </p:nvGrpSpPr>
        <p:grpSpPr>
          <a:xfrm>
            <a:off x="559816" y="2473868"/>
            <a:ext cx="4999717" cy="3774531"/>
            <a:chOff x="559816" y="2473868"/>
            <a:chExt cx="4999717" cy="3774531"/>
          </a:xfrm>
        </p:grpSpPr>
        <p:grpSp>
          <p:nvGrpSpPr>
            <p:cNvPr id="2939" name="Google Shape;2939;p128"/>
            <p:cNvGrpSpPr/>
            <p:nvPr/>
          </p:nvGrpSpPr>
          <p:grpSpPr>
            <a:xfrm>
              <a:off x="559816" y="2473868"/>
              <a:ext cx="4999717" cy="3774531"/>
              <a:chOff x="5151795" y="2564572"/>
              <a:chExt cx="4132356" cy="3119718"/>
            </a:xfrm>
          </p:grpSpPr>
          <p:sp>
            <p:nvSpPr>
              <p:cNvPr id="2940" name="Google Shape;2940;p128"/>
              <p:cNvSpPr/>
              <p:nvPr/>
            </p:nvSpPr>
            <p:spPr>
              <a:xfrm>
                <a:off x="5151795" y="2564572"/>
                <a:ext cx="4132356" cy="31197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NGNI, Open5G-MTC,OMALWM2M" id="2941" name="Google Shape;2941;p128"/>
              <p:cNvPicPr preferRelativeResize="0"/>
              <p:nvPr/>
            </p:nvPicPr>
            <p:blipFill rotWithShape="1">
              <a:blip r:embed="rId3">
                <a:alphaModFix/>
              </a:blip>
              <a:srcRect b="0" l="0" r="0" t="0"/>
              <a:stretch/>
            </p:blipFill>
            <p:spPr>
              <a:xfrm>
                <a:off x="5295144" y="2750587"/>
                <a:ext cx="3860707" cy="2757358"/>
              </a:xfrm>
              <a:prstGeom prst="rect">
                <a:avLst/>
              </a:prstGeom>
              <a:noFill/>
              <a:ln>
                <a:noFill/>
              </a:ln>
            </p:spPr>
          </p:pic>
          <p:pic>
            <p:nvPicPr>
              <p:cNvPr descr="lwm2m에 대한 이미지 검색결과" id="2942" name="Google Shape;2942;p128"/>
              <p:cNvPicPr preferRelativeResize="0"/>
              <p:nvPr/>
            </p:nvPicPr>
            <p:blipFill rotWithShape="1">
              <a:blip r:embed="rId4">
                <a:alphaModFix/>
              </a:blip>
              <a:srcRect b="0" l="0" r="0" t="0"/>
              <a:stretch/>
            </p:blipFill>
            <p:spPr>
              <a:xfrm>
                <a:off x="7703826" y="5004098"/>
                <a:ext cx="1538564" cy="625041"/>
              </a:xfrm>
              <a:prstGeom prst="rect">
                <a:avLst/>
              </a:prstGeom>
              <a:noFill/>
              <a:ln>
                <a:noFill/>
              </a:ln>
            </p:spPr>
          </p:pic>
        </p:grpSp>
        <p:sp>
          <p:nvSpPr>
            <p:cNvPr id="2943" name="Google Shape;2943;p128"/>
            <p:cNvSpPr txBox="1"/>
            <p:nvPr/>
          </p:nvSpPr>
          <p:spPr>
            <a:xfrm>
              <a:off x="793985" y="2755807"/>
              <a:ext cx="768115" cy="169277"/>
            </a:xfrm>
            <a:prstGeom prst="rect">
              <a:avLst/>
            </a:prstGeom>
            <a:solidFill>
              <a:srgbClr val="B2B2B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M2M App</a:t>
              </a:r>
              <a:endParaRPr b="1" sz="1100">
                <a:solidFill>
                  <a:schemeClr val="lt1"/>
                </a:solidFill>
                <a:latin typeface="Arial"/>
                <a:ea typeface="Arial"/>
                <a:cs typeface="Arial"/>
                <a:sym typeface="Arial"/>
              </a:endParaRPr>
            </a:p>
          </p:txBody>
        </p:sp>
        <p:sp>
          <p:nvSpPr>
            <p:cNvPr id="2944" name="Google Shape;2944;p128"/>
            <p:cNvSpPr txBox="1"/>
            <p:nvPr/>
          </p:nvSpPr>
          <p:spPr>
            <a:xfrm>
              <a:off x="1943335" y="2755807"/>
              <a:ext cx="768115" cy="169277"/>
            </a:xfrm>
            <a:prstGeom prst="rect">
              <a:avLst/>
            </a:prstGeom>
            <a:solidFill>
              <a:srgbClr val="B2B2B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M2M App</a:t>
              </a:r>
              <a:endParaRPr b="1" sz="1100">
                <a:solidFill>
                  <a:schemeClr val="lt1"/>
                </a:solidFill>
                <a:latin typeface="Arial"/>
                <a:ea typeface="Arial"/>
                <a:cs typeface="Arial"/>
                <a:sym typeface="Arial"/>
              </a:endParaRPr>
            </a:p>
          </p:txBody>
        </p:sp>
        <p:sp>
          <p:nvSpPr>
            <p:cNvPr id="2945" name="Google Shape;2945;p128"/>
            <p:cNvSpPr txBox="1"/>
            <p:nvPr/>
          </p:nvSpPr>
          <p:spPr>
            <a:xfrm>
              <a:off x="3068778" y="2755807"/>
              <a:ext cx="768115" cy="169277"/>
            </a:xfrm>
            <a:prstGeom prst="rect">
              <a:avLst/>
            </a:prstGeom>
            <a:solidFill>
              <a:srgbClr val="B2B2B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M2M App</a:t>
              </a:r>
              <a:endParaRPr b="1" sz="1100">
                <a:solidFill>
                  <a:schemeClr val="lt1"/>
                </a:solidFill>
                <a:latin typeface="Arial"/>
                <a:ea typeface="Arial"/>
                <a:cs typeface="Arial"/>
                <a:sym typeface="Arial"/>
              </a:endParaRPr>
            </a:p>
          </p:txBody>
        </p:sp>
        <p:sp>
          <p:nvSpPr>
            <p:cNvPr id="2946" name="Google Shape;2946;p128"/>
            <p:cNvSpPr txBox="1"/>
            <p:nvPr/>
          </p:nvSpPr>
          <p:spPr>
            <a:xfrm>
              <a:off x="1830533" y="3404657"/>
              <a:ext cx="962197" cy="245323"/>
            </a:xfrm>
            <a:prstGeom prst="rect">
              <a:avLst/>
            </a:prstGeom>
            <a:solidFill>
              <a:srgbClr val="EDEDEE"/>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LWM2M Server</a:t>
              </a:r>
              <a:endParaRPr b="1" sz="1100">
                <a:solidFill>
                  <a:schemeClr val="dk1"/>
                </a:solidFill>
                <a:latin typeface="Arial"/>
                <a:ea typeface="Arial"/>
                <a:cs typeface="Arial"/>
                <a:sym typeface="Arial"/>
              </a:endParaRPr>
            </a:p>
          </p:txBody>
        </p:sp>
        <p:sp>
          <p:nvSpPr>
            <p:cNvPr id="2947" name="Google Shape;2947;p128"/>
            <p:cNvSpPr txBox="1"/>
            <p:nvPr/>
          </p:nvSpPr>
          <p:spPr>
            <a:xfrm>
              <a:off x="819385" y="3818332"/>
              <a:ext cx="1428751" cy="777136"/>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050">
                  <a:solidFill>
                    <a:schemeClr val="dk1"/>
                  </a:solidFill>
                  <a:latin typeface="Arial"/>
                  <a:ea typeface="Arial"/>
                  <a:cs typeface="Arial"/>
                  <a:sym typeface="Arial"/>
                </a:rPr>
                <a:t>Interface</a:t>
              </a:r>
              <a:endParaRPr/>
            </a:p>
            <a:p>
              <a:pPr indent="0" lvl="0" marL="0" marR="0" rtl="0" algn="r">
                <a:spcBef>
                  <a:spcPts val="0"/>
                </a:spcBef>
                <a:spcAft>
                  <a:spcPts val="0"/>
                </a:spcAft>
                <a:buNone/>
              </a:pPr>
              <a:r>
                <a:rPr lang="en-US" sz="1000">
                  <a:solidFill>
                    <a:srgbClr val="3F3F3F"/>
                  </a:solidFill>
                  <a:latin typeface="Arial"/>
                  <a:ea typeface="Arial"/>
                  <a:cs typeface="Arial"/>
                  <a:sym typeface="Arial"/>
                </a:rPr>
                <a:t>Bootstrapping</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Registration</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Object/Resource Access </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Reporting</a:t>
              </a:r>
              <a:endParaRPr sz="1000">
                <a:solidFill>
                  <a:srgbClr val="3F3F3F"/>
                </a:solidFill>
                <a:latin typeface="Arial"/>
                <a:ea typeface="Arial"/>
                <a:cs typeface="Arial"/>
                <a:sym typeface="Arial"/>
              </a:endParaRPr>
            </a:p>
          </p:txBody>
        </p:sp>
        <p:sp>
          <p:nvSpPr>
            <p:cNvPr id="2948" name="Google Shape;2948;p128"/>
            <p:cNvSpPr txBox="1"/>
            <p:nvPr/>
          </p:nvSpPr>
          <p:spPr>
            <a:xfrm>
              <a:off x="2671585" y="3814243"/>
              <a:ext cx="1149350" cy="77713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chemeClr val="dk1"/>
                  </a:solidFill>
                  <a:latin typeface="Arial"/>
                  <a:ea typeface="Arial"/>
                  <a:cs typeface="Arial"/>
                  <a:sym typeface="Arial"/>
                </a:rPr>
                <a:t>Stack</a:t>
              </a:r>
              <a:endParaRPr/>
            </a:p>
            <a:p>
              <a:pPr indent="0" lvl="0" marL="0" marR="0" rtl="0" algn="l">
                <a:spcBef>
                  <a:spcPts val="0"/>
                </a:spcBef>
                <a:spcAft>
                  <a:spcPts val="0"/>
                </a:spcAft>
                <a:buNone/>
              </a:pPr>
              <a:r>
                <a:rPr lang="en-US" sz="1000">
                  <a:solidFill>
                    <a:srgbClr val="3F3F3F"/>
                  </a:solidFill>
                  <a:latin typeface="Arial"/>
                  <a:ea typeface="Arial"/>
                  <a:cs typeface="Arial"/>
                  <a:sym typeface="Arial"/>
                </a:rPr>
                <a:t>Efficient Payload</a:t>
              </a:r>
              <a:endParaRPr/>
            </a:p>
            <a:p>
              <a:pPr indent="0" lvl="0" marL="0" marR="0" rtl="0" algn="l">
                <a:spcBef>
                  <a:spcPts val="0"/>
                </a:spcBef>
                <a:spcAft>
                  <a:spcPts val="0"/>
                </a:spcAft>
                <a:buNone/>
              </a:pPr>
              <a:r>
                <a:rPr lang="en-US" sz="1000">
                  <a:solidFill>
                    <a:srgbClr val="3F3F3F"/>
                  </a:solidFill>
                  <a:latin typeface="Arial"/>
                  <a:ea typeface="Arial"/>
                  <a:cs typeface="Arial"/>
                  <a:sym typeface="Arial"/>
                </a:rPr>
                <a:t>CoAP Protocol</a:t>
              </a:r>
              <a:endParaRPr/>
            </a:p>
            <a:p>
              <a:pPr indent="0" lvl="0" marL="0" marR="0" rtl="0" algn="l">
                <a:spcBef>
                  <a:spcPts val="0"/>
                </a:spcBef>
                <a:spcAft>
                  <a:spcPts val="0"/>
                </a:spcAft>
                <a:buNone/>
              </a:pPr>
              <a:r>
                <a:rPr lang="en-US" sz="1000">
                  <a:solidFill>
                    <a:srgbClr val="3F3F3F"/>
                  </a:solidFill>
                  <a:latin typeface="Arial"/>
                  <a:ea typeface="Arial"/>
                  <a:cs typeface="Arial"/>
                  <a:sym typeface="Arial"/>
                </a:rPr>
                <a:t>DTLS Security</a:t>
              </a:r>
              <a:endParaRPr/>
            </a:p>
            <a:p>
              <a:pPr indent="0" lvl="0" marL="0" marR="0" rtl="0" algn="l">
                <a:spcBef>
                  <a:spcPts val="0"/>
                </a:spcBef>
                <a:spcAft>
                  <a:spcPts val="0"/>
                </a:spcAft>
                <a:buNone/>
              </a:pPr>
              <a:r>
                <a:rPr lang="en-US" sz="1000">
                  <a:solidFill>
                    <a:srgbClr val="3F3F3F"/>
                  </a:solidFill>
                  <a:latin typeface="Arial"/>
                  <a:ea typeface="Arial"/>
                  <a:cs typeface="Arial"/>
                  <a:sym typeface="Arial"/>
                </a:rPr>
                <a:t>UDP or SMS Bearer</a:t>
              </a:r>
              <a:endParaRPr sz="1000">
                <a:solidFill>
                  <a:srgbClr val="3F3F3F"/>
                </a:solidFill>
                <a:latin typeface="Arial"/>
                <a:ea typeface="Arial"/>
                <a:cs typeface="Arial"/>
                <a:sym typeface="Arial"/>
              </a:endParaRPr>
            </a:p>
          </p:txBody>
        </p:sp>
        <p:sp>
          <p:nvSpPr>
            <p:cNvPr id="2949" name="Google Shape;2949;p128"/>
            <p:cNvSpPr txBox="1"/>
            <p:nvPr/>
          </p:nvSpPr>
          <p:spPr>
            <a:xfrm>
              <a:off x="1971815" y="4926658"/>
              <a:ext cx="973315" cy="16158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LWMM2M Client</a:t>
              </a:r>
              <a:endParaRPr sz="1000">
                <a:solidFill>
                  <a:srgbClr val="3F3F3F"/>
                </a:solidFill>
                <a:latin typeface="Arial"/>
                <a:ea typeface="Arial"/>
                <a:cs typeface="Arial"/>
                <a:sym typeface="Arial"/>
              </a:endParaRPr>
            </a:p>
          </p:txBody>
        </p:sp>
        <p:sp>
          <p:nvSpPr>
            <p:cNvPr id="2950" name="Google Shape;2950;p128"/>
            <p:cNvSpPr txBox="1"/>
            <p:nvPr/>
          </p:nvSpPr>
          <p:spPr>
            <a:xfrm>
              <a:off x="2167007" y="5809256"/>
              <a:ext cx="582930" cy="16158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Objects</a:t>
              </a:r>
              <a:endParaRPr sz="1000">
                <a:solidFill>
                  <a:srgbClr val="3F3F3F"/>
                </a:solidFill>
                <a:latin typeface="Arial"/>
                <a:ea typeface="Arial"/>
                <a:cs typeface="Arial"/>
                <a:sym typeface="Arial"/>
              </a:endParaRPr>
            </a:p>
          </p:txBody>
        </p:sp>
        <p:sp>
          <p:nvSpPr>
            <p:cNvPr id="2951" name="Google Shape;2951;p128"/>
            <p:cNvSpPr txBox="1"/>
            <p:nvPr/>
          </p:nvSpPr>
          <p:spPr>
            <a:xfrm>
              <a:off x="4475386" y="3587455"/>
              <a:ext cx="582930" cy="161583"/>
            </a:xfrm>
            <a:prstGeom prst="rect">
              <a:avLst/>
            </a:prstGeom>
            <a:solidFill>
              <a:srgbClr val="F9C98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LWM2M</a:t>
              </a:r>
              <a:endParaRPr b="1" sz="1000">
                <a:solidFill>
                  <a:srgbClr val="3F3F3F"/>
                </a:solidFill>
                <a:latin typeface="Arial"/>
                <a:ea typeface="Arial"/>
                <a:cs typeface="Arial"/>
                <a:sym typeface="Arial"/>
              </a:endParaRPr>
            </a:p>
          </p:txBody>
        </p:sp>
        <p:sp>
          <p:nvSpPr>
            <p:cNvPr id="2952" name="Google Shape;2952;p128"/>
            <p:cNvSpPr txBox="1"/>
            <p:nvPr/>
          </p:nvSpPr>
          <p:spPr>
            <a:xfrm>
              <a:off x="4475386" y="3978750"/>
              <a:ext cx="582930" cy="161583"/>
            </a:xfrm>
            <a:prstGeom prst="rect">
              <a:avLst/>
            </a:prstGeom>
            <a:solidFill>
              <a:srgbClr val="F9C98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CoAP</a:t>
              </a:r>
              <a:endParaRPr b="1" sz="1000">
                <a:solidFill>
                  <a:srgbClr val="3F3F3F"/>
                </a:solidFill>
                <a:latin typeface="Arial"/>
                <a:ea typeface="Arial"/>
                <a:cs typeface="Arial"/>
                <a:sym typeface="Arial"/>
              </a:endParaRPr>
            </a:p>
          </p:txBody>
        </p:sp>
        <p:sp>
          <p:nvSpPr>
            <p:cNvPr id="2953" name="Google Shape;2953;p128"/>
            <p:cNvSpPr txBox="1"/>
            <p:nvPr/>
          </p:nvSpPr>
          <p:spPr>
            <a:xfrm>
              <a:off x="4931115" y="3133578"/>
              <a:ext cx="582930" cy="16158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Objects</a:t>
              </a:r>
              <a:endParaRPr sz="1000">
                <a:solidFill>
                  <a:srgbClr val="3F3F3F"/>
                </a:solidFill>
                <a:latin typeface="Arial"/>
                <a:ea typeface="Arial"/>
                <a:cs typeface="Arial"/>
                <a:sym typeface="Arial"/>
              </a:endParaRPr>
            </a:p>
          </p:txBody>
        </p:sp>
        <p:sp>
          <p:nvSpPr>
            <p:cNvPr id="2954" name="Google Shape;2954;p128"/>
            <p:cNvSpPr txBox="1"/>
            <p:nvPr/>
          </p:nvSpPr>
          <p:spPr>
            <a:xfrm>
              <a:off x="4312920" y="4332283"/>
              <a:ext cx="403860" cy="161583"/>
            </a:xfrm>
            <a:prstGeom prst="rect">
              <a:avLst/>
            </a:prstGeom>
            <a:solidFill>
              <a:srgbClr val="F9C98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DTLS</a:t>
              </a:r>
              <a:endParaRPr b="1" sz="1000">
                <a:solidFill>
                  <a:srgbClr val="3F3F3F"/>
                </a:solidFill>
                <a:latin typeface="Arial"/>
                <a:ea typeface="Arial"/>
                <a:cs typeface="Arial"/>
                <a:sym typeface="Arial"/>
              </a:endParaRPr>
            </a:p>
          </p:txBody>
        </p:sp>
        <p:sp>
          <p:nvSpPr>
            <p:cNvPr id="2955" name="Google Shape;2955;p128"/>
            <p:cNvSpPr txBox="1"/>
            <p:nvPr/>
          </p:nvSpPr>
          <p:spPr>
            <a:xfrm>
              <a:off x="4820145" y="4321029"/>
              <a:ext cx="403860" cy="161583"/>
            </a:xfrm>
            <a:prstGeom prst="rect">
              <a:avLst/>
            </a:prstGeom>
            <a:solidFill>
              <a:srgbClr val="F9C98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SMS</a:t>
              </a:r>
              <a:endParaRPr b="1" sz="1000">
                <a:solidFill>
                  <a:srgbClr val="3F3F3F"/>
                </a:solidFill>
                <a:latin typeface="Arial"/>
                <a:ea typeface="Arial"/>
                <a:cs typeface="Arial"/>
                <a:sym typeface="Arial"/>
              </a:endParaRPr>
            </a:p>
          </p:txBody>
        </p:sp>
        <p:sp>
          <p:nvSpPr>
            <p:cNvPr id="2956" name="Google Shape;2956;p128"/>
            <p:cNvSpPr txBox="1"/>
            <p:nvPr/>
          </p:nvSpPr>
          <p:spPr>
            <a:xfrm>
              <a:off x="4312920" y="4683260"/>
              <a:ext cx="403860" cy="161583"/>
            </a:xfrm>
            <a:prstGeom prst="rect">
              <a:avLst/>
            </a:prstGeom>
            <a:solidFill>
              <a:srgbClr val="F9C98B"/>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UDP</a:t>
              </a:r>
              <a:endParaRPr b="1" sz="1000">
                <a:solidFill>
                  <a:srgbClr val="3F3F3F"/>
                </a:solidFill>
                <a:latin typeface="Arial"/>
                <a:ea typeface="Arial"/>
                <a:cs typeface="Arial"/>
                <a:sym typeface="Aria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grpSp>
        <p:nvGrpSpPr>
          <p:cNvPr id="2962" name="Google Shape;2962;p129"/>
          <p:cNvGrpSpPr/>
          <p:nvPr/>
        </p:nvGrpSpPr>
        <p:grpSpPr>
          <a:xfrm>
            <a:off x="1033463" y="2722200"/>
            <a:ext cx="7677189" cy="3602399"/>
            <a:chOff x="1033463" y="2722200"/>
            <a:chExt cx="7677189" cy="3602399"/>
          </a:xfrm>
        </p:grpSpPr>
        <p:pic>
          <p:nvPicPr>
            <p:cNvPr id="2963" name="Google Shape;2963;p129"/>
            <p:cNvPicPr preferRelativeResize="0"/>
            <p:nvPr/>
          </p:nvPicPr>
          <p:blipFill rotWithShape="1">
            <a:blip r:embed="rId3">
              <a:alphaModFix/>
            </a:blip>
            <a:srcRect b="6813" l="5890" r="9538" t="13626"/>
            <a:stretch/>
          </p:blipFill>
          <p:spPr>
            <a:xfrm>
              <a:off x="1294064" y="2722200"/>
              <a:ext cx="7416588" cy="3602399"/>
            </a:xfrm>
            <a:prstGeom prst="rect">
              <a:avLst/>
            </a:prstGeom>
            <a:noFill/>
            <a:ln>
              <a:noFill/>
            </a:ln>
          </p:spPr>
        </p:pic>
        <p:sp>
          <p:nvSpPr>
            <p:cNvPr id="2964" name="Google Shape;2964;p129"/>
            <p:cNvSpPr txBox="1"/>
            <p:nvPr/>
          </p:nvSpPr>
          <p:spPr>
            <a:xfrm>
              <a:off x="1516403" y="3859575"/>
              <a:ext cx="582930" cy="16158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OSS/BSS</a:t>
              </a:r>
              <a:endParaRPr sz="1000">
                <a:solidFill>
                  <a:srgbClr val="3F3F3F"/>
                </a:solidFill>
                <a:latin typeface="Arial"/>
                <a:ea typeface="Arial"/>
                <a:cs typeface="Arial"/>
                <a:sym typeface="Arial"/>
              </a:endParaRPr>
            </a:p>
          </p:txBody>
        </p:sp>
        <p:sp>
          <p:nvSpPr>
            <p:cNvPr id="2965" name="Google Shape;2965;p129"/>
            <p:cNvSpPr txBox="1"/>
            <p:nvPr/>
          </p:nvSpPr>
          <p:spPr>
            <a:xfrm>
              <a:off x="2605015" y="3859575"/>
              <a:ext cx="582930" cy="16158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Policy</a:t>
              </a:r>
              <a:endParaRPr sz="1000">
                <a:solidFill>
                  <a:srgbClr val="3F3F3F"/>
                </a:solidFill>
                <a:latin typeface="Arial"/>
                <a:ea typeface="Arial"/>
                <a:cs typeface="Arial"/>
                <a:sym typeface="Arial"/>
              </a:endParaRPr>
            </a:p>
          </p:txBody>
        </p:sp>
        <p:sp>
          <p:nvSpPr>
            <p:cNvPr id="2966" name="Google Shape;2966;p129"/>
            <p:cNvSpPr txBox="1"/>
            <p:nvPr/>
          </p:nvSpPr>
          <p:spPr>
            <a:xfrm>
              <a:off x="3493601" y="3859575"/>
              <a:ext cx="702161" cy="16158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Call Center</a:t>
              </a:r>
              <a:endParaRPr sz="1000">
                <a:solidFill>
                  <a:srgbClr val="3F3F3F"/>
                </a:solidFill>
                <a:latin typeface="Arial"/>
                <a:ea typeface="Arial"/>
                <a:cs typeface="Arial"/>
                <a:sym typeface="Arial"/>
              </a:endParaRPr>
            </a:p>
          </p:txBody>
        </p:sp>
        <p:sp>
          <p:nvSpPr>
            <p:cNvPr id="2967" name="Google Shape;2967;p129"/>
            <p:cNvSpPr txBox="1"/>
            <p:nvPr/>
          </p:nvSpPr>
          <p:spPr>
            <a:xfrm>
              <a:off x="2099333" y="5351010"/>
              <a:ext cx="1215700" cy="32316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Auto-Configuration</a:t>
              </a:r>
              <a:br>
                <a:rPr lang="en-US" sz="1050">
                  <a:solidFill>
                    <a:schemeClr val="dk1"/>
                  </a:solidFill>
                  <a:latin typeface="Arial"/>
                  <a:ea typeface="Arial"/>
                  <a:cs typeface="Arial"/>
                  <a:sym typeface="Arial"/>
                </a:rPr>
              </a:br>
              <a:r>
                <a:rPr lang="en-US" sz="1050">
                  <a:solidFill>
                    <a:schemeClr val="dk1"/>
                  </a:solidFill>
                  <a:latin typeface="Arial"/>
                  <a:ea typeface="Arial"/>
                  <a:cs typeface="Arial"/>
                  <a:sym typeface="Arial"/>
                </a:rPr>
                <a:t>Server(ACS)</a:t>
              </a:r>
              <a:endParaRPr sz="1000">
                <a:solidFill>
                  <a:srgbClr val="3F3F3F"/>
                </a:solidFill>
                <a:latin typeface="Arial"/>
                <a:ea typeface="Arial"/>
                <a:cs typeface="Arial"/>
                <a:sym typeface="Arial"/>
              </a:endParaRPr>
            </a:p>
          </p:txBody>
        </p:sp>
        <p:sp>
          <p:nvSpPr>
            <p:cNvPr id="2968" name="Google Shape;2968;p129"/>
            <p:cNvSpPr/>
            <p:nvPr/>
          </p:nvSpPr>
          <p:spPr>
            <a:xfrm>
              <a:off x="1033463" y="4186238"/>
              <a:ext cx="1481137" cy="490537"/>
            </a:xfrm>
            <a:prstGeom prst="rect">
              <a:avLst/>
            </a:prstGeom>
            <a:solidFill>
              <a:schemeClr val="lt1"/>
            </a:solidFill>
            <a:ln cap="flat" cmpd="sng" w="9525">
              <a:solidFill>
                <a:srgbClr val="8381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WT-131, WT-132: ACS</a:t>
              </a:r>
              <a:br>
                <a:rPr lang="en-US" sz="1050">
                  <a:solidFill>
                    <a:schemeClr val="dk1"/>
                  </a:solidFill>
                  <a:latin typeface="Arial"/>
                  <a:ea typeface="Arial"/>
                  <a:cs typeface="Arial"/>
                  <a:sym typeface="Arial"/>
                </a:rPr>
              </a:br>
              <a:r>
                <a:rPr lang="en-US" sz="1050">
                  <a:solidFill>
                    <a:schemeClr val="dk1"/>
                  </a:solidFill>
                  <a:latin typeface="Arial"/>
                  <a:ea typeface="Arial"/>
                  <a:cs typeface="Arial"/>
                  <a:sym typeface="Arial"/>
                </a:rPr>
                <a:t>Northbound Interface</a:t>
              </a:r>
              <a:endParaRPr sz="1050">
                <a:solidFill>
                  <a:schemeClr val="dk1"/>
                </a:solidFill>
                <a:latin typeface="Arial"/>
                <a:ea typeface="Arial"/>
                <a:cs typeface="Arial"/>
                <a:sym typeface="Arial"/>
              </a:endParaRPr>
            </a:p>
          </p:txBody>
        </p:sp>
        <p:sp>
          <p:nvSpPr>
            <p:cNvPr id="2969" name="Google Shape;2969;p129"/>
            <p:cNvSpPr/>
            <p:nvPr/>
          </p:nvSpPr>
          <p:spPr>
            <a:xfrm>
              <a:off x="3262313" y="4117803"/>
              <a:ext cx="1266825" cy="7256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70" name="Google Shape;2970;p129"/>
            <p:cNvSpPr/>
            <p:nvPr/>
          </p:nvSpPr>
          <p:spPr>
            <a:xfrm>
              <a:off x="3030532" y="4143372"/>
              <a:ext cx="1866827" cy="322608"/>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TR-142</a:t>
              </a:r>
              <a:br>
                <a:rPr lang="en-US" sz="1050">
                  <a:solidFill>
                    <a:schemeClr val="dk1"/>
                  </a:solidFill>
                  <a:latin typeface="Arial"/>
                  <a:ea typeface="Arial"/>
                  <a:cs typeface="Arial"/>
                  <a:sym typeface="Arial"/>
                </a:rPr>
              </a:br>
              <a:r>
                <a:rPr lang="en-US" sz="1050">
                  <a:solidFill>
                    <a:schemeClr val="dk1"/>
                  </a:solidFill>
                  <a:latin typeface="Arial"/>
                  <a:ea typeface="Arial"/>
                  <a:cs typeface="Arial"/>
                  <a:sym typeface="Arial"/>
                </a:rPr>
                <a:t>TR-069 Framework for GPON</a:t>
              </a:r>
              <a:endParaRPr sz="1050">
                <a:solidFill>
                  <a:schemeClr val="dk1"/>
                </a:solidFill>
                <a:latin typeface="Arial"/>
                <a:ea typeface="Arial"/>
                <a:cs typeface="Arial"/>
                <a:sym typeface="Arial"/>
              </a:endParaRPr>
            </a:p>
          </p:txBody>
        </p:sp>
        <p:sp>
          <p:nvSpPr>
            <p:cNvPr id="2971" name="Google Shape;2971;p129"/>
            <p:cNvSpPr/>
            <p:nvPr/>
          </p:nvSpPr>
          <p:spPr>
            <a:xfrm>
              <a:off x="3030532" y="4506565"/>
              <a:ext cx="1866827" cy="322608"/>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TR-069 CPE WAN</a:t>
              </a:r>
              <a:endParaRPr/>
            </a:p>
            <a:p>
              <a:pPr indent="0" lvl="0" marL="0" marR="0" rtl="0" algn="ctr">
                <a:spcBef>
                  <a:spcPts val="0"/>
                </a:spcBef>
                <a:spcAft>
                  <a:spcPts val="0"/>
                </a:spcAft>
                <a:buNone/>
              </a:pPr>
              <a:r>
                <a:rPr lang="en-US" sz="1050">
                  <a:solidFill>
                    <a:schemeClr val="dk1"/>
                  </a:solidFill>
                  <a:latin typeface="Arial"/>
                  <a:ea typeface="Arial"/>
                  <a:cs typeface="Arial"/>
                  <a:sym typeface="Arial"/>
                </a:rPr>
                <a:t>Management Protocol</a:t>
              </a:r>
              <a:endParaRPr sz="1050">
                <a:solidFill>
                  <a:schemeClr val="dk1"/>
                </a:solidFill>
                <a:latin typeface="Arial"/>
                <a:ea typeface="Arial"/>
                <a:cs typeface="Arial"/>
                <a:sym typeface="Arial"/>
              </a:endParaRPr>
            </a:p>
          </p:txBody>
        </p:sp>
        <p:sp>
          <p:nvSpPr>
            <p:cNvPr id="2972" name="Google Shape;2972;p129"/>
            <p:cNvSpPr/>
            <p:nvPr/>
          </p:nvSpPr>
          <p:spPr>
            <a:xfrm>
              <a:off x="3221409" y="4970438"/>
              <a:ext cx="1396708" cy="349273"/>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TR-143: Throughput</a:t>
              </a:r>
              <a:endParaRPr/>
            </a:p>
            <a:p>
              <a:pPr indent="0" lvl="0" marL="0" marR="0" rtl="0" algn="ctr">
                <a:spcBef>
                  <a:spcPts val="0"/>
                </a:spcBef>
                <a:spcAft>
                  <a:spcPts val="0"/>
                </a:spcAft>
                <a:buNone/>
              </a:pPr>
              <a:r>
                <a:rPr lang="en-US" sz="1050">
                  <a:solidFill>
                    <a:schemeClr val="dk1"/>
                  </a:solidFill>
                  <a:latin typeface="Arial"/>
                  <a:ea typeface="Arial"/>
                  <a:cs typeface="Arial"/>
                  <a:sym typeface="Arial"/>
                </a:rPr>
                <a:t>Performance Testing</a:t>
              </a:r>
              <a:endParaRPr sz="1050">
                <a:solidFill>
                  <a:schemeClr val="dk1"/>
                </a:solidFill>
                <a:latin typeface="Arial"/>
                <a:ea typeface="Arial"/>
                <a:cs typeface="Arial"/>
                <a:sym typeface="Arial"/>
              </a:endParaRPr>
            </a:p>
          </p:txBody>
        </p:sp>
        <p:sp>
          <p:nvSpPr>
            <p:cNvPr id="2973" name="Google Shape;2973;p129"/>
            <p:cNvSpPr txBox="1"/>
            <p:nvPr/>
          </p:nvSpPr>
          <p:spPr>
            <a:xfrm>
              <a:off x="5862638" y="4380255"/>
              <a:ext cx="366712" cy="3077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Femto</a:t>
              </a:r>
              <a:br>
                <a:rPr lang="en-US" sz="1000">
                  <a:solidFill>
                    <a:schemeClr val="dk1"/>
                  </a:solidFill>
                  <a:latin typeface="Arial"/>
                  <a:ea typeface="Arial"/>
                  <a:cs typeface="Arial"/>
                  <a:sym typeface="Arial"/>
                </a:rPr>
              </a:br>
              <a:r>
                <a:rPr lang="en-US" sz="1000">
                  <a:solidFill>
                    <a:schemeClr val="dk1"/>
                  </a:solidFill>
                  <a:latin typeface="Arial"/>
                  <a:ea typeface="Arial"/>
                  <a:cs typeface="Arial"/>
                  <a:sym typeface="Arial"/>
                </a:rPr>
                <a:t>Cell</a:t>
              </a:r>
              <a:endParaRPr sz="900">
                <a:solidFill>
                  <a:srgbClr val="3F3F3F"/>
                </a:solidFill>
                <a:latin typeface="Arial"/>
                <a:ea typeface="Arial"/>
                <a:cs typeface="Arial"/>
                <a:sym typeface="Arial"/>
              </a:endParaRPr>
            </a:p>
          </p:txBody>
        </p:sp>
        <p:sp>
          <p:nvSpPr>
            <p:cNvPr id="2974" name="Google Shape;2974;p129"/>
            <p:cNvSpPr txBox="1"/>
            <p:nvPr/>
          </p:nvSpPr>
          <p:spPr>
            <a:xfrm>
              <a:off x="6453188" y="4277618"/>
              <a:ext cx="366712"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IP STB</a:t>
              </a:r>
              <a:endParaRPr sz="900">
                <a:solidFill>
                  <a:srgbClr val="3F3F3F"/>
                </a:solidFill>
                <a:latin typeface="Arial"/>
                <a:ea typeface="Arial"/>
                <a:cs typeface="Arial"/>
                <a:sym typeface="Arial"/>
              </a:endParaRPr>
            </a:p>
          </p:txBody>
        </p:sp>
        <p:sp>
          <p:nvSpPr>
            <p:cNvPr id="2975" name="Google Shape;2975;p129"/>
            <p:cNvSpPr txBox="1"/>
            <p:nvPr/>
          </p:nvSpPr>
          <p:spPr>
            <a:xfrm>
              <a:off x="7181855" y="4277618"/>
              <a:ext cx="438150"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Storage</a:t>
              </a:r>
              <a:endParaRPr sz="900">
                <a:solidFill>
                  <a:srgbClr val="3F3F3F"/>
                </a:solidFill>
                <a:latin typeface="Arial"/>
                <a:ea typeface="Arial"/>
                <a:cs typeface="Arial"/>
                <a:sym typeface="Arial"/>
              </a:endParaRPr>
            </a:p>
          </p:txBody>
        </p:sp>
        <p:sp>
          <p:nvSpPr>
            <p:cNvPr id="2976" name="Google Shape;2976;p129"/>
            <p:cNvSpPr txBox="1"/>
            <p:nvPr/>
          </p:nvSpPr>
          <p:spPr>
            <a:xfrm>
              <a:off x="7853372" y="4465980"/>
              <a:ext cx="338128"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VolP</a:t>
              </a:r>
              <a:endParaRPr sz="900">
                <a:solidFill>
                  <a:srgbClr val="3F3F3F"/>
                </a:solidFill>
                <a:latin typeface="Arial"/>
                <a:ea typeface="Arial"/>
                <a:cs typeface="Arial"/>
                <a:sym typeface="Arial"/>
              </a:endParaRPr>
            </a:p>
          </p:txBody>
        </p:sp>
        <p:sp>
          <p:nvSpPr>
            <p:cNvPr id="2977" name="Google Shape;2977;p129"/>
            <p:cNvSpPr txBox="1"/>
            <p:nvPr/>
          </p:nvSpPr>
          <p:spPr>
            <a:xfrm>
              <a:off x="7705733" y="5024680"/>
              <a:ext cx="598729"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Voice ATA</a:t>
              </a:r>
              <a:endParaRPr sz="900">
                <a:solidFill>
                  <a:srgbClr val="3F3F3F"/>
                </a:solidFill>
                <a:latin typeface="Arial"/>
                <a:ea typeface="Arial"/>
                <a:cs typeface="Arial"/>
                <a:sym typeface="Arial"/>
              </a:endParaRPr>
            </a:p>
          </p:txBody>
        </p:sp>
        <p:sp>
          <p:nvSpPr>
            <p:cNvPr id="2978" name="Google Shape;2978;p129"/>
            <p:cNvSpPr txBox="1"/>
            <p:nvPr/>
          </p:nvSpPr>
          <p:spPr>
            <a:xfrm>
              <a:off x="7896900" y="5753343"/>
              <a:ext cx="251071"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PC</a:t>
              </a:r>
              <a:endParaRPr sz="900">
                <a:solidFill>
                  <a:srgbClr val="3F3F3F"/>
                </a:solidFill>
                <a:latin typeface="Arial"/>
                <a:ea typeface="Arial"/>
                <a:cs typeface="Arial"/>
                <a:sym typeface="Arial"/>
              </a:endParaRPr>
            </a:p>
          </p:txBody>
        </p:sp>
        <p:sp>
          <p:nvSpPr>
            <p:cNvPr id="2979" name="Google Shape;2979;p129"/>
            <p:cNvSpPr/>
            <p:nvPr/>
          </p:nvSpPr>
          <p:spPr>
            <a:xfrm>
              <a:off x="5600700" y="5867400"/>
              <a:ext cx="2105024" cy="345364"/>
            </a:xfrm>
            <a:prstGeom prst="rect">
              <a:avLst/>
            </a:prstGeom>
            <a:solidFill>
              <a:schemeClr val="lt1"/>
            </a:solidFill>
            <a:ln cap="flat" cmpd="sng" w="9525">
              <a:solidFill>
                <a:srgbClr val="8381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HPNA G.hn Wireless</a:t>
              </a:r>
              <a:endParaRPr/>
            </a:p>
            <a:p>
              <a:pPr indent="0" lvl="0" marL="0" marR="0" rtl="0" algn="ctr">
                <a:spcBef>
                  <a:spcPts val="0"/>
                </a:spcBef>
                <a:spcAft>
                  <a:spcPts val="0"/>
                </a:spcAft>
                <a:buNone/>
              </a:pPr>
              <a:r>
                <a:rPr lang="en-US" sz="1050">
                  <a:solidFill>
                    <a:schemeClr val="dk1"/>
                  </a:solidFill>
                  <a:latin typeface="Arial"/>
                  <a:ea typeface="Arial"/>
                  <a:cs typeface="Arial"/>
                  <a:sym typeface="Arial"/>
                </a:rPr>
                <a:t>MoCA Ethemet HomePlug</a:t>
              </a:r>
              <a:endParaRPr sz="1050">
                <a:solidFill>
                  <a:schemeClr val="dk1"/>
                </a:solidFill>
                <a:latin typeface="Arial"/>
                <a:ea typeface="Arial"/>
                <a:cs typeface="Arial"/>
                <a:sym typeface="Arial"/>
              </a:endParaRPr>
            </a:p>
          </p:txBody>
        </p:sp>
        <p:sp>
          <p:nvSpPr>
            <p:cNvPr id="2980" name="Google Shape;2980;p129"/>
            <p:cNvSpPr/>
            <p:nvPr/>
          </p:nvSpPr>
          <p:spPr>
            <a:xfrm>
              <a:off x="4648200" y="5214938"/>
              <a:ext cx="1271588" cy="6286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981" name="Google Shape;2981;p129"/>
            <p:cNvGrpSpPr/>
            <p:nvPr/>
          </p:nvGrpSpPr>
          <p:grpSpPr>
            <a:xfrm>
              <a:off x="4644544" y="5179703"/>
              <a:ext cx="1433513" cy="650603"/>
              <a:chOff x="2971800" y="5460979"/>
              <a:chExt cx="1433513" cy="650603"/>
            </a:xfrm>
          </p:grpSpPr>
          <p:sp>
            <p:nvSpPr>
              <p:cNvPr id="2982" name="Google Shape;2982;p129"/>
              <p:cNvSpPr/>
              <p:nvPr/>
            </p:nvSpPr>
            <p:spPr>
              <a:xfrm>
                <a:off x="2971800" y="5460979"/>
                <a:ext cx="1433513" cy="304559"/>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TR-98 Internet Gateway</a:t>
                </a:r>
                <a:br>
                  <a:rPr lang="en-US" sz="1000">
                    <a:solidFill>
                      <a:schemeClr val="dk1"/>
                    </a:solidFill>
                    <a:latin typeface="Arial"/>
                    <a:ea typeface="Arial"/>
                    <a:cs typeface="Arial"/>
                    <a:sym typeface="Arial"/>
                  </a:rPr>
                </a:br>
                <a:r>
                  <a:rPr lang="en-US" sz="1000">
                    <a:solidFill>
                      <a:schemeClr val="dk1"/>
                    </a:solidFill>
                    <a:latin typeface="Arial"/>
                    <a:ea typeface="Arial"/>
                    <a:cs typeface="Arial"/>
                    <a:sym typeface="Arial"/>
                  </a:rPr>
                  <a:t>Device(IGD)</a:t>
                </a:r>
                <a:endParaRPr sz="1000">
                  <a:solidFill>
                    <a:schemeClr val="dk1"/>
                  </a:solidFill>
                  <a:latin typeface="Arial"/>
                  <a:ea typeface="Arial"/>
                  <a:cs typeface="Arial"/>
                  <a:sym typeface="Arial"/>
                </a:endParaRPr>
              </a:p>
            </p:txBody>
          </p:sp>
          <p:sp>
            <p:nvSpPr>
              <p:cNvPr id="2983" name="Google Shape;2983;p129"/>
              <p:cNvSpPr/>
              <p:nvPr/>
            </p:nvSpPr>
            <p:spPr>
              <a:xfrm>
                <a:off x="2971800" y="5795833"/>
                <a:ext cx="1433513" cy="143004"/>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TR-111: NAT Traversal</a:t>
                </a:r>
                <a:endParaRPr sz="1000">
                  <a:solidFill>
                    <a:schemeClr val="dk1"/>
                  </a:solidFill>
                  <a:latin typeface="Arial"/>
                  <a:ea typeface="Arial"/>
                  <a:cs typeface="Arial"/>
                  <a:sym typeface="Arial"/>
                </a:endParaRPr>
              </a:p>
            </p:txBody>
          </p:sp>
          <p:sp>
            <p:nvSpPr>
              <p:cNvPr id="2984" name="Google Shape;2984;p129"/>
              <p:cNvSpPr/>
              <p:nvPr/>
            </p:nvSpPr>
            <p:spPr>
              <a:xfrm>
                <a:off x="2971800" y="5968578"/>
                <a:ext cx="1433513" cy="143004"/>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TR-068, TR-124 RG</a:t>
                </a:r>
                <a:endParaRPr sz="1000">
                  <a:solidFill>
                    <a:schemeClr val="dk1"/>
                  </a:solidFill>
                  <a:latin typeface="Arial"/>
                  <a:ea typeface="Arial"/>
                  <a:cs typeface="Arial"/>
                  <a:sym typeface="Arial"/>
                </a:endParaRPr>
              </a:p>
            </p:txBody>
          </p:sp>
        </p:grpSp>
        <p:sp>
          <p:nvSpPr>
            <p:cNvPr id="2985" name="Google Shape;2985;p129"/>
            <p:cNvSpPr txBox="1"/>
            <p:nvPr/>
          </p:nvSpPr>
          <p:spPr>
            <a:xfrm>
              <a:off x="4746583" y="5012031"/>
              <a:ext cx="1155742"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Residential Gateway</a:t>
              </a:r>
              <a:endParaRPr sz="900">
                <a:solidFill>
                  <a:srgbClr val="3F3F3F"/>
                </a:solidFill>
                <a:latin typeface="Arial"/>
                <a:ea typeface="Arial"/>
                <a:cs typeface="Arial"/>
                <a:sym typeface="Arial"/>
              </a:endParaRPr>
            </a:p>
          </p:txBody>
        </p:sp>
        <p:sp>
          <p:nvSpPr>
            <p:cNvPr id="2986" name="Google Shape;2986;p129"/>
            <p:cNvSpPr/>
            <p:nvPr/>
          </p:nvSpPr>
          <p:spPr>
            <a:xfrm>
              <a:off x="6240445" y="4431506"/>
              <a:ext cx="1308118" cy="14263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987" name="Google Shape;2987;p129"/>
            <p:cNvGrpSpPr/>
            <p:nvPr/>
          </p:nvGrpSpPr>
          <p:grpSpPr>
            <a:xfrm>
              <a:off x="6251926" y="4479107"/>
              <a:ext cx="1406174" cy="1331167"/>
              <a:chOff x="3103914" y="5440631"/>
              <a:chExt cx="1355806" cy="1400749"/>
            </a:xfrm>
          </p:grpSpPr>
          <p:sp>
            <p:nvSpPr>
              <p:cNvPr id="2988" name="Google Shape;2988;p129"/>
              <p:cNvSpPr/>
              <p:nvPr/>
            </p:nvSpPr>
            <p:spPr>
              <a:xfrm>
                <a:off x="3103914" y="5440631"/>
                <a:ext cx="1355806" cy="143004"/>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TR-196: Femto AP</a:t>
                </a:r>
                <a:endParaRPr sz="1000">
                  <a:solidFill>
                    <a:schemeClr val="dk1"/>
                  </a:solidFill>
                  <a:latin typeface="Arial"/>
                  <a:ea typeface="Arial"/>
                  <a:cs typeface="Arial"/>
                  <a:sym typeface="Arial"/>
                </a:endParaRPr>
              </a:p>
            </p:txBody>
          </p:sp>
          <p:sp>
            <p:nvSpPr>
              <p:cNvPr id="2989" name="Google Shape;2989;p129"/>
              <p:cNvSpPr/>
              <p:nvPr/>
            </p:nvSpPr>
            <p:spPr>
              <a:xfrm>
                <a:off x="3103914" y="5600251"/>
                <a:ext cx="1355806" cy="143004"/>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TR-135: STB</a:t>
                </a:r>
                <a:endParaRPr sz="1000">
                  <a:solidFill>
                    <a:schemeClr val="dk1"/>
                  </a:solidFill>
                  <a:latin typeface="Arial"/>
                  <a:ea typeface="Arial"/>
                  <a:cs typeface="Arial"/>
                  <a:sym typeface="Arial"/>
                </a:endParaRPr>
              </a:p>
            </p:txBody>
          </p:sp>
          <p:sp>
            <p:nvSpPr>
              <p:cNvPr id="2990" name="Google Shape;2990;p129"/>
              <p:cNvSpPr/>
              <p:nvPr/>
            </p:nvSpPr>
            <p:spPr>
              <a:xfrm>
                <a:off x="3103914" y="5759871"/>
                <a:ext cx="1355806" cy="143004"/>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TR-104: VolP</a:t>
                </a:r>
                <a:endParaRPr sz="1000">
                  <a:solidFill>
                    <a:schemeClr val="dk1"/>
                  </a:solidFill>
                  <a:latin typeface="Arial"/>
                  <a:ea typeface="Arial"/>
                  <a:cs typeface="Arial"/>
                  <a:sym typeface="Arial"/>
                </a:endParaRPr>
              </a:p>
            </p:txBody>
          </p:sp>
          <p:sp>
            <p:nvSpPr>
              <p:cNvPr id="2991" name="Google Shape;2991;p129"/>
              <p:cNvSpPr/>
              <p:nvPr/>
            </p:nvSpPr>
            <p:spPr>
              <a:xfrm>
                <a:off x="3103914" y="5919491"/>
                <a:ext cx="1355806" cy="143004"/>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TR-122: Voice ATA</a:t>
                </a:r>
                <a:endParaRPr sz="1000">
                  <a:solidFill>
                    <a:schemeClr val="dk1"/>
                  </a:solidFill>
                  <a:latin typeface="Arial"/>
                  <a:ea typeface="Arial"/>
                  <a:cs typeface="Arial"/>
                  <a:sym typeface="Arial"/>
                </a:endParaRPr>
              </a:p>
            </p:txBody>
          </p:sp>
          <p:sp>
            <p:nvSpPr>
              <p:cNvPr id="2992" name="Google Shape;2992;p129"/>
              <p:cNvSpPr/>
              <p:nvPr/>
            </p:nvSpPr>
            <p:spPr>
              <a:xfrm>
                <a:off x="3103914" y="6079111"/>
                <a:ext cx="1355806" cy="143004"/>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TR-140: Storage</a:t>
                </a:r>
                <a:endParaRPr sz="1000">
                  <a:solidFill>
                    <a:schemeClr val="dk1"/>
                  </a:solidFill>
                  <a:latin typeface="Arial"/>
                  <a:ea typeface="Arial"/>
                  <a:cs typeface="Arial"/>
                  <a:sym typeface="Arial"/>
                </a:endParaRPr>
              </a:p>
            </p:txBody>
          </p:sp>
          <p:sp>
            <p:nvSpPr>
              <p:cNvPr id="2993" name="Google Shape;2993;p129"/>
              <p:cNvSpPr/>
              <p:nvPr/>
            </p:nvSpPr>
            <p:spPr>
              <a:xfrm>
                <a:off x="3103914" y="6238731"/>
                <a:ext cx="1355806" cy="293017"/>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TR-064, TR-133:</a:t>
                </a:r>
                <a:br>
                  <a:rPr lang="en-US" sz="1000">
                    <a:solidFill>
                      <a:schemeClr val="dk1"/>
                    </a:solidFill>
                    <a:latin typeface="Arial"/>
                    <a:ea typeface="Arial"/>
                    <a:cs typeface="Arial"/>
                    <a:sym typeface="Arial"/>
                  </a:rPr>
                </a:br>
                <a:r>
                  <a:rPr lang="en-US" sz="1000">
                    <a:solidFill>
                      <a:schemeClr val="dk1"/>
                    </a:solidFill>
                    <a:latin typeface="Arial"/>
                    <a:ea typeface="Arial"/>
                    <a:cs typeface="Arial"/>
                    <a:sym typeface="Arial"/>
                  </a:rPr>
                  <a:t>LAN-Side CPE Mgmt</a:t>
                </a:r>
                <a:endParaRPr sz="1000">
                  <a:solidFill>
                    <a:schemeClr val="dk1"/>
                  </a:solidFill>
                  <a:latin typeface="Arial"/>
                  <a:ea typeface="Arial"/>
                  <a:cs typeface="Arial"/>
                  <a:sym typeface="Arial"/>
                </a:endParaRPr>
              </a:p>
            </p:txBody>
          </p:sp>
          <p:sp>
            <p:nvSpPr>
              <p:cNvPr id="2994" name="Google Shape;2994;p129"/>
              <p:cNvSpPr/>
              <p:nvPr/>
            </p:nvSpPr>
            <p:spPr>
              <a:xfrm>
                <a:off x="3103914" y="6548363"/>
                <a:ext cx="1355806" cy="293017"/>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TR-106: Common Date</a:t>
                </a:r>
                <a:br>
                  <a:rPr lang="en-US" sz="1000">
                    <a:solidFill>
                      <a:schemeClr val="dk1"/>
                    </a:solidFill>
                    <a:latin typeface="Arial"/>
                    <a:ea typeface="Arial"/>
                    <a:cs typeface="Arial"/>
                    <a:sym typeface="Arial"/>
                  </a:rPr>
                </a:br>
                <a:r>
                  <a:rPr lang="en-US" sz="1000">
                    <a:solidFill>
                      <a:schemeClr val="dk1"/>
                    </a:solidFill>
                    <a:latin typeface="Arial"/>
                    <a:ea typeface="Arial"/>
                    <a:cs typeface="Arial"/>
                    <a:sym typeface="Arial"/>
                  </a:rPr>
                  <a:t>Model Template</a:t>
                </a:r>
                <a:endParaRPr sz="1000">
                  <a:solidFill>
                    <a:schemeClr val="dk1"/>
                  </a:solidFill>
                  <a:latin typeface="Arial"/>
                  <a:ea typeface="Arial"/>
                  <a:cs typeface="Arial"/>
                  <a:sym typeface="Arial"/>
                </a:endParaRPr>
              </a:p>
            </p:txBody>
          </p:sp>
        </p:grpSp>
      </p:grpSp>
      <p:grpSp>
        <p:nvGrpSpPr>
          <p:cNvPr id="2995" name="Google Shape;2995;p129"/>
          <p:cNvGrpSpPr/>
          <p:nvPr/>
        </p:nvGrpSpPr>
        <p:grpSpPr>
          <a:xfrm>
            <a:off x="416128" y="444866"/>
            <a:ext cx="9051872" cy="282133"/>
            <a:chOff x="416128" y="444866"/>
            <a:chExt cx="9051872" cy="282133"/>
          </a:xfrm>
        </p:grpSpPr>
        <p:sp>
          <p:nvSpPr>
            <p:cNvPr id="2996" name="Google Shape;2996;p12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2997" name="Google Shape;2997;p1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998" name="Google Shape;2998;p129"/>
          <p:cNvSpPr/>
          <p:nvPr/>
        </p:nvSpPr>
        <p:spPr>
          <a:xfrm>
            <a:off x="449997" y="1375101"/>
            <a:ext cx="9310087"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BBF (Diễn đàn Băng thông rộng) TR (Báo cáo kỹ thuật) - 069</a:t>
            </a:r>
            <a:endParaRPr/>
          </a:p>
        </p:txBody>
      </p:sp>
      <p:grpSp>
        <p:nvGrpSpPr>
          <p:cNvPr id="2999" name="Google Shape;2999;p129"/>
          <p:cNvGrpSpPr/>
          <p:nvPr/>
        </p:nvGrpSpPr>
        <p:grpSpPr>
          <a:xfrm>
            <a:off x="559817" y="1917728"/>
            <a:ext cx="8783191" cy="430888"/>
            <a:chOff x="1027113" y="2045624"/>
            <a:chExt cx="8785224" cy="430985"/>
          </a:xfrm>
        </p:grpSpPr>
        <p:sp>
          <p:nvSpPr>
            <p:cNvPr id="3000" name="Google Shape;3000;p1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01" name="Google Shape;3001;p129"/>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BBF TR-069 là một giao thức cho phép giao tiếp giữa </a:t>
              </a:r>
              <a:r>
                <a:rPr lang="en-US" sz="1400">
                  <a:solidFill>
                    <a:srgbClr val="FF0000"/>
                  </a:solidFill>
                  <a:latin typeface="Arial"/>
                  <a:ea typeface="Arial"/>
                  <a:cs typeface="Arial"/>
                  <a:sym typeface="Arial"/>
                </a:rPr>
                <a:t>thiết bị đặt tại cơ sở của khách hàng</a:t>
              </a:r>
              <a:r>
                <a:rPr lang="en-US" sz="1400">
                  <a:solidFill>
                    <a:srgbClr val="262626"/>
                  </a:solidFill>
                  <a:latin typeface="Arial"/>
                  <a:ea typeface="Arial"/>
                  <a:cs typeface="Arial"/>
                  <a:sym typeface="Arial"/>
                </a:rPr>
                <a:t> (CPE) và Máy chủ cấu hình tự động (ACS) bằng cách sử dụng </a:t>
              </a:r>
              <a:r>
                <a:rPr lang="en-US" sz="1400">
                  <a:solidFill>
                    <a:srgbClr val="0033CC"/>
                  </a:solidFill>
                  <a:latin typeface="Arial"/>
                  <a:ea typeface="Arial"/>
                  <a:cs typeface="Arial"/>
                  <a:sym typeface="Arial"/>
                </a:rPr>
                <a:t>SOAP/HTTP</a:t>
              </a:r>
              <a:r>
                <a:rPr lang="en-US" sz="1400">
                  <a:solidFill>
                    <a:srgbClr val="262626"/>
                  </a:solidFill>
                  <a:latin typeface="Arial"/>
                  <a:ea typeface="Arial"/>
                  <a:cs typeface="Arial"/>
                  <a:sym typeface="Arial"/>
                </a:rPr>
                <a:t> hai chiều.</a:t>
              </a:r>
              <a:endParaRPr/>
            </a:p>
          </p:txBody>
        </p:sp>
      </p:grpSp>
      <p:grpSp>
        <p:nvGrpSpPr>
          <p:cNvPr id="3002" name="Google Shape;3002;p129"/>
          <p:cNvGrpSpPr/>
          <p:nvPr/>
        </p:nvGrpSpPr>
        <p:grpSpPr>
          <a:xfrm>
            <a:off x="559817" y="2396088"/>
            <a:ext cx="8783191" cy="430888"/>
            <a:chOff x="1027113" y="2045624"/>
            <a:chExt cx="8785224" cy="430985"/>
          </a:xfrm>
        </p:grpSpPr>
        <p:sp>
          <p:nvSpPr>
            <p:cNvPr id="3003" name="Google Shape;3003;p1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04" name="Google Shape;3004;p129"/>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rPr>
                <a:t>Giao thức này giúp cấu hình tự động an toàn và cho phép bạn điều khiển và vận hành các chức năng được CPE quản lý khác trong một môi trường tích hợp.</a:t>
              </a:r>
              <a:endParaRPr b="1"/>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3"/>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Cách mạng công nghiệp 4.0</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78" name="Google Shape;378;p13"/>
          <p:cNvSpPr/>
          <p:nvPr/>
        </p:nvSpPr>
        <p:spPr>
          <a:xfrm>
            <a:off x="8151223" y="480778"/>
            <a:ext cx="1316777"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79" name="Google Shape;379;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Nghiên cứu điển hình: Công nghiệp ô tô</a:t>
            </a:r>
            <a:endParaRPr b="1" sz="2400">
              <a:solidFill>
                <a:srgbClr val="0C0C0C"/>
              </a:solidFill>
              <a:latin typeface="Arial"/>
              <a:ea typeface="Arial"/>
              <a:cs typeface="Arial"/>
              <a:sym typeface="Arial"/>
            </a:endParaRPr>
          </a:p>
        </p:txBody>
      </p:sp>
      <p:sp>
        <p:nvSpPr>
          <p:cNvPr id="380" name="Google Shape;380;p13"/>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115888" lvl="1" marL="115888" marR="0" rtl="0" algn="l">
              <a:spcBef>
                <a:spcPts val="0"/>
              </a:spcBef>
              <a:spcAft>
                <a:spcPts val="0"/>
              </a:spcAft>
              <a:buClr>
                <a:srgbClr val="193EB0"/>
              </a:buClr>
              <a:buSzPts val="1680"/>
              <a:buFont typeface="Arial"/>
              <a:buChar char="•"/>
            </a:pPr>
            <a:r>
              <a:rPr b="0" i="0" lang="en-US" sz="1400" u="none" cap="none" strike="noStrike">
                <a:solidFill>
                  <a:schemeClr val="dk1"/>
                </a:solidFill>
                <a:latin typeface="Arial"/>
                <a:ea typeface="Arial"/>
                <a:cs typeface="Arial"/>
                <a:sym typeface="Arial"/>
              </a:rPr>
              <a:t>Sản xuất ứng dụng kỹ thuật số trong ngành công nghiệp ô tô</a:t>
            </a:r>
            <a:endParaRPr b="0" i="0" sz="1400" u="none" cap="none" strike="noStrike">
              <a:solidFill>
                <a:schemeClr val="dk1"/>
              </a:solidFill>
              <a:latin typeface="Arial"/>
              <a:ea typeface="Arial"/>
              <a:cs typeface="Arial"/>
              <a:sym typeface="Arial"/>
            </a:endParaRPr>
          </a:p>
        </p:txBody>
      </p:sp>
      <p:sp>
        <p:nvSpPr>
          <p:cNvPr id="381" name="Google Shape;381;p13"/>
          <p:cNvSpPr/>
          <p:nvPr/>
        </p:nvSpPr>
        <p:spPr>
          <a:xfrm>
            <a:off x="712182" y="2127918"/>
            <a:ext cx="8630827" cy="727070"/>
          </a:xfrm>
          <a:prstGeom prst="rect">
            <a:avLst/>
          </a:prstGeom>
          <a:noFill/>
          <a:ln>
            <a:noFill/>
          </a:ln>
        </p:spPr>
        <p:txBody>
          <a:bodyPr anchorCtr="0" anchor="t" bIns="71975" lIns="0" spcFirstLastPara="1" rIns="143950" wrap="square" tIns="71975">
            <a:spAutoFit/>
          </a:bodyPr>
          <a:lstStyle/>
          <a:p>
            <a:pPr indent="-182526" lvl="0" marL="182526" marR="0" rtl="0" algn="l">
              <a:lnSpc>
                <a:spcPct val="90000"/>
              </a:lnSpc>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Khoảng 8-9 năm gần đây, cuộc cách mạng thông tin, kỹ thuật số và thông minh đã mang lại sự thay đổi mạnh mẽ trong sản xuất ô tô. Đặc biệt, hệ thống máy in 3D đã bắt đầu làm thay đổi cuộc chơi của thị trường sản xuất phụ tùng ô tô.</a:t>
            </a:r>
            <a:endParaRPr sz="1300">
              <a:solidFill>
                <a:srgbClr val="262626"/>
              </a:solidFill>
              <a:latin typeface="Arial"/>
              <a:ea typeface="Arial"/>
              <a:cs typeface="Arial"/>
              <a:sym typeface="Arial"/>
            </a:endParaRPr>
          </a:p>
        </p:txBody>
      </p:sp>
      <p:sp>
        <p:nvSpPr>
          <p:cNvPr id="382" name="Google Shape;382;p13"/>
          <p:cNvSpPr/>
          <p:nvPr/>
        </p:nvSpPr>
        <p:spPr>
          <a:xfrm>
            <a:off x="1171024" y="3047970"/>
            <a:ext cx="3354958" cy="2992728"/>
          </a:xfrm>
          <a:prstGeom prst="rect">
            <a:avLst/>
          </a:prstGeom>
          <a:solidFill>
            <a:srgbClr val="F2F2F2"/>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3" name="Google Shape;383;p13"/>
          <p:cNvSpPr/>
          <p:nvPr/>
        </p:nvSpPr>
        <p:spPr>
          <a:xfrm>
            <a:off x="1171025" y="4992840"/>
            <a:ext cx="3354958" cy="6924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300">
                <a:solidFill>
                  <a:srgbClr val="1429A0"/>
                </a:solidFill>
                <a:latin typeface="Arial"/>
                <a:ea typeface="Arial"/>
                <a:cs typeface="Arial"/>
                <a:sym typeface="Arial"/>
              </a:rPr>
              <a:t>Volkswagen </a:t>
            </a:r>
            <a:r>
              <a:rPr lang="en-US" sz="1300">
                <a:solidFill>
                  <a:schemeClr val="dk1"/>
                </a:solidFill>
                <a:latin typeface="Arial"/>
                <a:ea typeface="Arial"/>
                <a:cs typeface="Arial"/>
                <a:sym typeface="Arial"/>
              </a:rPr>
              <a:t>đã sản xuất khối động cơ trên máy in 3D, mạnh hơn và bền hơn so với nhôm đúc thông thường.</a:t>
            </a:r>
            <a:endParaRPr sz="1300">
              <a:solidFill>
                <a:schemeClr val="dk1"/>
              </a:solidFill>
              <a:latin typeface="Arial"/>
              <a:ea typeface="Arial"/>
              <a:cs typeface="Arial"/>
              <a:sym typeface="Arial"/>
            </a:endParaRPr>
          </a:p>
        </p:txBody>
      </p:sp>
      <p:sp>
        <p:nvSpPr>
          <p:cNvPr id="384" name="Google Shape;384;p13"/>
          <p:cNvSpPr/>
          <p:nvPr/>
        </p:nvSpPr>
        <p:spPr>
          <a:xfrm>
            <a:off x="5209642" y="3047970"/>
            <a:ext cx="3354958" cy="2992729"/>
          </a:xfrm>
          <a:prstGeom prst="rect">
            <a:avLst/>
          </a:prstGeom>
          <a:solidFill>
            <a:srgbClr val="F2F2F2"/>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5" name="Google Shape;385;p13"/>
          <p:cNvSpPr txBox="1"/>
          <p:nvPr/>
        </p:nvSpPr>
        <p:spPr>
          <a:xfrm>
            <a:off x="5218301" y="4992840"/>
            <a:ext cx="3346299" cy="6924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a:solidFill>
                  <a:srgbClr val="1429A0"/>
                </a:solidFill>
                <a:latin typeface="Arial"/>
                <a:ea typeface="Arial"/>
                <a:cs typeface="Arial"/>
                <a:sym typeface="Arial"/>
              </a:rPr>
              <a:t>Audi </a:t>
            </a:r>
            <a:r>
              <a:rPr b="0" i="0" lang="en-US" sz="1300">
                <a:solidFill>
                  <a:schemeClr val="dk1"/>
                </a:solidFill>
                <a:latin typeface="Arial"/>
                <a:ea typeface="Arial"/>
                <a:cs typeface="Arial"/>
                <a:sym typeface="Arial"/>
              </a:rPr>
              <a:t>đã sử dụng công nghệ in 3D trong 5 năm để in các công cụ phụ trợ trong dây chuyền lắp ráp Audi R8.</a:t>
            </a:r>
            <a:endParaRPr b="0" i="0" sz="1300">
              <a:solidFill>
                <a:schemeClr val="dk1"/>
              </a:solidFill>
              <a:latin typeface="Arial"/>
              <a:ea typeface="Arial"/>
              <a:cs typeface="Arial"/>
              <a:sym typeface="Arial"/>
            </a:endParaRPr>
          </a:p>
        </p:txBody>
      </p:sp>
      <p:pic>
        <p:nvPicPr>
          <p:cNvPr id="386" name="Google Shape;386;p13"/>
          <p:cNvPicPr preferRelativeResize="0"/>
          <p:nvPr/>
        </p:nvPicPr>
        <p:blipFill rotWithShape="1">
          <a:blip r:embed="rId3">
            <a:alphaModFix/>
          </a:blip>
          <a:srcRect b="0" l="0" r="0" t="0"/>
          <a:stretch/>
        </p:blipFill>
        <p:spPr>
          <a:xfrm>
            <a:off x="1171023" y="3047970"/>
            <a:ext cx="3354959" cy="1820341"/>
          </a:xfrm>
          <a:prstGeom prst="rect">
            <a:avLst/>
          </a:prstGeom>
          <a:noFill/>
          <a:ln>
            <a:noFill/>
          </a:ln>
        </p:spPr>
      </p:pic>
      <p:pic>
        <p:nvPicPr>
          <p:cNvPr id="387" name="Google Shape;387;p13"/>
          <p:cNvPicPr preferRelativeResize="0"/>
          <p:nvPr/>
        </p:nvPicPr>
        <p:blipFill rotWithShape="1">
          <a:blip r:embed="rId4">
            <a:alphaModFix/>
          </a:blip>
          <a:srcRect b="0" l="0" r="0" t="0"/>
          <a:stretch/>
        </p:blipFill>
        <p:spPr>
          <a:xfrm>
            <a:off x="5218301" y="3047970"/>
            <a:ext cx="3346299" cy="179752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9" name="Shape 3009"/>
        <p:cNvGrpSpPr/>
        <p:nvPr/>
      </p:nvGrpSpPr>
      <p:grpSpPr>
        <a:xfrm>
          <a:off x="0" y="0"/>
          <a:ext cx="0" cy="0"/>
          <a:chOff x="0" y="0"/>
          <a:chExt cx="0" cy="0"/>
        </a:xfrm>
      </p:grpSpPr>
      <p:grpSp>
        <p:nvGrpSpPr>
          <p:cNvPr id="3010" name="Google Shape;3010;p130"/>
          <p:cNvGrpSpPr/>
          <p:nvPr/>
        </p:nvGrpSpPr>
        <p:grpSpPr>
          <a:xfrm>
            <a:off x="416128" y="444866"/>
            <a:ext cx="9051872" cy="282133"/>
            <a:chOff x="416128" y="444866"/>
            <a:chExt cx="9051872" cy="282133"/>
          </a:xfrm>
        </p:grpSpPr>
        <p:sp>
          <p:nvSpPr>
            <p:cNvPr id="3011" name="Google Shape;3011;p13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3012" name="Google Shape;3012;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3013" name="Google Shape;3013;p130"/>
          <p:cNvGrpSpPr/>
          <p:nvPr/>
        </p:nvGrpSpPr>
        <p:grpSpPr>
          <a:xfrm>
            <a:off x="559817" y="1846143"/>
            <a:ext cx="8792716" cy="2471342"/>
            <a:chOff x="559817" y="1917728"/>
            <a:chExt cx="8792716" cy="2471342"/>
          </a:xfrm>
        </p:grpSpPr>
        <p:grpSp>
          <p:nvGrpSpPr>
            <p:cNvPr id="3014" name="Google Shape;3014;p130"/>
            <p:cNvGrpSpPr/>
            <p:nvPr/>
          </p:nvGrpSpPr>
          <p:grpSpPr>
            <a:xfrm>
              <a:off x="559817" y="1917728"/>
              <a:ext cx="8783191" cy="430888"/>
              <a:chOff x="1027113" y="2045624"/>
              <a:chExt cx="8785224" cy="430985"/>
            </a:xfrm>
          </p:grpSpPr>
          <p:sp>
            <p:nvSpPr>
              <p:cNvPr id="3015" name="Google Shape;3015;p1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16" name="Google Shape;3016;p130"/>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Khi thị trường băng thông rộng trở nên sôi động, nhiều loại hình truy cập Internet khác cũng xuất hiện.</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(Modem, bộ định tuyến, cổng gateway, bộ giải mã tín hiệu, điện thoại VoIP, v.v.)</a:t>
                </a:r>
                <a:endParaRPr/>
              </a:p>
            </p:txBody>
          </p:sp>
        </p:grpSp>
        <p:grpSp>
          <p:nvGrpSpPr>
            <p:cNvPr id="3017" name="Google Shape;3017;p130"/>
            <p:cNvGrpSpPr/>
            <p:nvPr/>
          </p:nvGrpSpPr>
          <p:grpSpPr>
            <a:xfrm>
              <a:off x="559817" y="2434188"/>
              <a:ext cx="8783191" cy="430888"/>
              <a:chOff x="1027113" y="2045624"/>
              <a:chExt cx="8785224" cy="430985"/>
            </a:xfrm>
          </p:grpSpPr>
          <p:sp>
            <p:nvSpPr>
              <p:cNvPr id="3018" name="Google Shape;3018;p1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19" name="Google Shape;3019;p130"/>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Đồng thời, việc thiết lập các thiết bị này trở nên phức tạp hơn. Người dùng cuối khó mà có thể thiết lập được, do đó, tiêu chuẩn TR-069 đã được phát triển.</a:t>
                </a:r>
                <a:endParaRPr/>
              </a:p>
            </p:txBody>
          </p:sp>
        </p:grpSp>
        <p:grpSp>
          <p:nvGrpSpPr>
            <p:cNvPr id="3020" name="Google Shape;3020;p130"/>
            <p:cNvGrpSpPr/>
            <p:nvPr/>
          </p:nvGrpSpPr>
          <p:grpSpPr>
            <a:xfrm>
              <a:off x="569342" y="2977113"/>
              <a:ext cx="8783191" cy="861774"/>
              <a:chOff x="1027113" y="2045624"/>
              <a:chExt cx="8785224" cy="861968"/>
            </a:xfrm>
          </p:grpSpPr>
          <p:sp>
            <p:nvSpPr>
              <p:cNvPr id="3021" name="Google Shape;3021;p1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22" name="Google Shape;3022;p130"/>
              <p:cNvSpPr/>
              <p:nvPr/>
            </p:nvSpPr>
            <p:spPr>
              <a:xfrm>
                <a:off x="1179513" y="2045624"/>
                <a:ext cx="8632824" cy="86196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Tiêu chuẩn TR-069 cung cấp cấu hình tự động của nhiều phương thức kết nối khác nhau.</a:t>
                </a:r>
                <a:br>
                  <a:rPr lang="en-US" sz="1400">
                    <a:solidFill>
                      <a:srgbClr val="262626"/>
                    </a:solidFill>
                    <a:latin typeface="Arial"/>
                    <a:ea typeface="Arial"/>
                    <a:cs typeface="Arial"/>
                    <a:sym typeface="Arial"/>
                  </a:rPr>
                </a:br>
                <a:r>
                  <a:rPr lang="en-US" sz="1400">
                    <a:solidFill>
                      <a:srgbClr val="0033CC"/>
                    </a:solidFill>
                    <a:latin typeface="Arial"/>
                    <a:ea typeface="Arial"/>
                    <a:cs typeface="Arial"/>
                    <a:sym typeface="Arial"/>
                  </a:rPr>
                  <a:t>Với TR-069, các thiết bị cuối sẽ có thể truy cập Máy chủ cấu hình tự động (ACS) và tự động truy xuất các thiết lập cần thiết.</a:t>
                </a:r>
                <a:br>
                  <a:rPr lang="en-US" sz="1400">
                    <a:solidFill>
                      <a:srgbClr val="0033CC"/>
                    </a:solidFill>
                    <a:latin typeface="Arial"/>
                    <a:ea typeface="Arial"/>
                    <a:cs typeface="Arial"/>
                    <a:sym typeface="Arial"/>
                  </a:rPr>
                </a:br>
                <a:r>
                  <a:rPr lang="en-US" sz="1400">
                    <a:solidFill>
                      <a:srgbClr val="0033CC"/>
                    </a:solidFill>
                    <a:latin typeface="Arial"/>
                    <a:ea typeface="Arial"/>
                    <a:cs typeface="Arial"/>
                    <a:sym typeface="Arial"/>
                  </a:rPr>
                  <a:t>Điều này giúp người dùng có thể sử dụng các dịch vụ cần dùng mà không cần phải thiết lập.</a:t>
                </a:r>
                <a:endParaRPr/>
              </a:p>
            </p:txBody>
          </p:sp>
        </p:grpSp>
        <p:grpSp>
          <p:nvGrpSpPr>
            <p:cNvPr id="3023" name="Google Shape;3023;p130"/>
            <p:cNvGrpSpPr/>
            <p:nvPr/>
          </p:nvGrpSpPr>
          <p:grpSpPr>
            <a:xfrm>
              <a:off x="569342" y="3958183"/>
              <a:ext cx="8783191" cy="430887"/>
              <a:chOff x="1027113" y="2045624"/>
              <a:chExt cx="8785224" cy="430985"/>
            </a:xfrm>
          </p:grpSpPr>
          <p:sp>
            <p:nvSpPr>
              <p:cNvPr id="3024" name="Google Shape;3024;p1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25" name="Google Shape;3025;p130"/>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TR-069 là một tiêu chuẩn hiện đang được sử dụng để giúp người dùng sử dụng thiết bị đầu cuối trong thị trường băng thông rộng DSL.</a:t>
                </a:r>
                <a:endParaRPr sz="1400">
                  <a:solidFill>
                    <a:srgbClr val="262626"/>
                  </a:solidFill>
                  <a:latin typeface="Arial"/>
                  <a:ea typeface="Arial"/>
                  <a:cs typeface="Arial"/>
                  <a:sym typeface="Arial"/>
                </a:endParaRPr>
              </a:p>
            </p:txBody>
          </p:sp>
        </p:grpSp>
      </p:grpSp>
      <p:sp>
        <p:nvSpPr>
          <p:cNvPr id="3026" name="Google Shape;3026;p130"/>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Note</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grpSp>
        <p:nvGrpSpPr>
          <p:cNvPr id="3032" name="Google Shape;3032;p131"/>
          <p:cNvGrpSpPr/>
          <p:nvPr/>
        </p:nvGrpSpPr>
        <p:grpSpPr>
          <a:xfrm>
            <a:off x="416128" y="444866"/>
            <a:ext cx="9051872" cy="282133"/>
            <a:chOff x="416128" y="444866"/>
            <a:chExt cx="9051872" cy="282133"/>
          </a:xfrm>
        </p:grpSpPr>
        <p:sp>
          <p:nvSpPr>
            <p:cNvPr id="3033" name="Google Shape;3033;p13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3034" name="Google Shape;3034;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3035" name="Google Shape;3035;p131"/>
          <p:cNvGrpSpPr/>
          <p:nvPr/>
        </p:nvGrpSpPr>
        <p:grpSpPr>
          <a:xfrm>
            <a:off x="1757047" y="3402776"/>
            <a:ext cx="6388727" cy="2788670"/>
            <a:chOff x="2307074" y="3873437"/>
            <a:chExt cx="5735601" cy="2503582"/>
          </a:xfrm>
        </p:grpSpPr>
        <p:grpSp>
          <p:nvGrpSpPr>
            <p:cNvPr id="3036" name="Google Shape;3036;p131"/>
            <p:cNvGrpSpPr/>
            <p:nvPr/>
          </p:nvGrpSpPr>
          <p:grpSpPr>
            <a:xfrm>
              <a:off x="2307074" y="3873437"/>
              <a:ext cx="5735601" cy="2503582"/>
              <a:chOff x="1800155" y="3581400"/>
              <a:chExt cx="6379711" cy="2775007"/>
            </a:xfrm>
          </p:grpSpPr>
          <p:pic>
            <p:nvPicPr>
              <p:cNvPr descr="EMB000015081e41" id="3037" name="Google Shape;3037;p131"/>
              <p:cNvPicPr preferRelativeResize="0"/>
              <p:nvPr/>
            </p:nvPicPr>
            <p:blipFill rotWithShape="1">
              <a:blip r:embed="rId3">
                <a:alphaModFix/>
              </a:blip>
              <a:srcRect b="0" l="0" r="0" t="0"/>
              <a:stretch/>
            </p:blipFill>
            <p:spPr>
              <a:xfrm>
                <a:off x="2111289" y="3581400"/>
                <a:ext cx="5756447" cy="2775007"/>
              </a:xfrm>
              <a:prstGeom prst="rect">
                <a:avLst/>
              </a:prstGeom>
              <a:noFill/>
              <a:ln>
                <a:noFill/>
              </a:ln>
            </p:spPr>
          </p:pic>
          <p:sp>
            <p:nvSpPr>
              <p:cNvPr id="3038" name="Google Shape;3038;p131"/>
              <p:cNvSpPr/>
              <p:nvPr/>
            </p:nvSpPr>
            <p:spPr>
              <a:xfrm>
                <a:off x="3033892" y="3602273"/>
                <a:ext cx="902306" cy="153134"/>
              </a:xfrm>
              <a:prstGeom prst="rect">
                <a:avLst/>
              </a:prstGeom>
              <a:solidFill>
                <a:srgbClr val="D8D8D8"/>
              </a:solidFill>
              <a:ln>
                <a:noFill/>
              </a:ln>
            </p:spPr>
            <p:txBody>
              <a:bodyPr anchorCtr="0" anchor="ctr" bIns="0" lIns="71975" spcFirstLastPara="1" rIns="71975"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Thế giới thực</a:t>
                </a:r>
                <a:endParaRPr/>
              </a:p>
            </p:txBody>
          </p:sp>
          <p:sp>
            <p:nvSpPr>
              <p:cNvPr id="3039" name="Google Shape;3039;p131"/>
              <p:cNvSpPr/>
              <p:nvPr/>
            </p:nvSpPr>
            <p:spPr>
              <a:xfrm>
                <a:off x="6036070" y="3606822"/>
                <a:ext cx="945348" cy="152354"/>
              </a:xfrm>
              <a:prstGeom prst="rect">
                <a:avLst/>
              </a:prstGeom>
              <a:solidFill>
                <a:srgbClr val="D8D8D8"/>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Thế giới ảo</a:t>
                </a:r>
                <a:endParaRPr/>
              </a:p>
            </p:txBody>
          </p:sp>
          <p:sp>
            <p:nvSpPr>
              <p:cNvPr id="3040" name="Google Shape;3040;p131"/>
              <p:cNvSpPr/>
              <p:nvPr/>
            </p:nvSpPr>
            <p:spPr>
              <a:xfrm>
                <a:off x="2268796" y="4232419"/>
                <a:ext cx="927918" cy="153134"/>
              </a:xfrm>
              <a:prstGeom prst="rect">
                <a:avLst/>
              </a:prstGeom>
              <a:solidFill>
                <a:srgbClr val="D8D8D8"/>
              </a:solidFill>
              <a:ln>
                <a:noFill/>
              </a:ln>
            </p:spPr>
            <p:txBody>
              <a:bodyPr anchorCtr="0" anchor="ctr" bIns="0" lIns="71975" spcFirstLastPara="1" rIns="71975"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Miền dịch vụ 1</a:t>
                </a:r>
                <a:endParaRPr/>
              </a:p>
            </p:txBody>
          </p:sp>
          <p:sp>
            <p:nvSpPr>
              <p:cNvPr id="3041" name="Google Shape;3041;p131"/>
              <p:cNvSpPr/>
              <p:nvPr/>
            </p:nvSpPr>
            <p:spPr>
              <a:xfrm>
                <a:off x="1800155" y="5093797"/>
                <a:ext cx="966335" cy="153134"/>
              </a:xfrm>
              <a:prstGeom prst="rect">
                <a:avLst/>
              </a:prstGeom>
              <a:solidFill>
                <a:srgbClr val="D8D8D8"/>
              </a:solidFill>
              <a:ln>
                <a:noFill/>
              </a:ln>
            </p:spPr>
            <p:txBody>
              <a:bodyPr anchorCtr="0" anchor="ctr" bIns="0" lIns="71975" spcFirstLastPara="1" rIns="71975"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Miền dịch vụ 2</a:t>
                </a:r>
                <a:endParaRPr/>
              </a:p>
            </p:txBody>
          </p:sp>
          <p:sp>
            <p:nvSpPr>
              <p:cNvPr id="3042" name="Google Shape;3042;p131"/>
              <p:cNvSpPr/>
              <p:nvPr/>
            </p:nvSpPr>
            <p:spPr>
              <a:xfrm>
                <a:off x="2672912" y="5771837"/>
                <a:ext cx="966335" cy="153134"/>
              </a:xfrm>
              <a:prstGeom prst="rect">
                <a:avLst/>
              </a:prstGeom>
              <a:solidFill>
                <a:srgbClr val="D8D8D8"/>
              </a:solidFill>
              <a:ln>
                <a:noFill/>
              </a:ln>
            </p:spPr>
            <p:txBody>
              <a:bodyPr anchorCtr="0" anchor="ctr" bIns="0" lIns="71975" spcFirstLastPara="1" rIns="71975"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Miền dịch vụ 3</a:t>
                </a:r>
                <a:endParaRPr/>
              </a:p>
            </p:txBody>
          </p:sp>
          <p:sp>
            <p:nvSpPr>
              <p:cNvPr id="3043" name="Google Shape;3043;p131"/>
              <p:cNvSpPr/>
              <p:nvPr/>
            </p:nvSpPr>
            <p:spPr>
              <a:xfrm>
                <a:off x="6632937" y="5539139"/>
                <a:ext cx="966335" cy="153134"/>
              </a:xfrm>
              <a:prstGeom prst="rect">
                <a:avLst/>
              </a:prstGeom>
              <a:solidFill>
                <a:srgbClr val="D8D8D8"/>
              </a:solidFill>
              <a:ln>
                <a:noFill/>
              </a:ln>
            </p:spPr>
            <p:txBody>
              <a:bodyPr anchorCtr="0" anchor="ctr" bIns="0" lIns="71975" spcFirstLastPara="1" rIns="71975"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Miền dịch vụ 3</a:t>
                </a:r>
                <a:endParaRPr/>
              </a:p>
            </p:txBody>
          </p:sp>
          <p:sp>
            <p:nvSpPr>
              <p:cNvPr id="3044" name="Google Shape;3044;p131"/>
              <p:cNvSpPr/>
              <p:nvPr/>
            </p:nvSpPr>
            <p:spPr>
              <a:xfrm>
                <a:off x="7213532" y="4447592"/>
                <a:ext cx="966334" cy="153134"/>
              </a:xfrm>
              <a:prstGeom prst="rect">
                <a:avLst/>
              </a:prstGeom>
              <a:solidFill>
                <a:srgbClr val="D8D8D8"/>
              </a:solidFill>
              <a:ln>
                <a:noFill/>
              </a:ln>
            </p:spPr>
            <p:txBody>
              <a:bodyPr anchorCtr="0" anchor="ctr" bIns="0" lIns="71975" spcFirstLastPara="1" rIns="71975"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Miền dịch vụ 2</a:t>
                </a:r>
                <a:endParaRPr/>
              </a:p>
            </p:txBody>
          </p:sp>
          <p:sp>
            <p:nvSpPr>
              <p:cNvPr id="3045" name="Google Shape;3045;p131"/>
              <p:cNvSpPr/>
              <p:nvPr/>
            </p:nvSpPr>
            <p:spPr>
              <a:xfrm>
                <a:off x="6125164" y="3888148"/>
                <a:ext cx="927918" cy="153134"/>
              </a:xfrm>
              <a:prstGeom prst="rect">
                <a:avLst/>
              </a:prstGeom>
              <a:solidFill>
                <a:srgbClr val="D8D8D8"/>
              </a:solidFill>
              <a:ln>
                <a:noFill/>
              </a:ln>
            </p:spPr>
            <p:txBody>
              <a:bodyPr anchorCtr="0" anchor="ctr" bIns="0" lIns="71975" spcFirstLastPara="1" rIns="71975"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Miền dịch vụ 1</a:t>
                </a:r>
                <a:endParaRPr/>
              </a:p>
            </p:txBody>
          </p:sp>
          <p:sp>
            <p:nvSpPr>
              <p:cNvPr id="3046" name="Google Shape;3046;p131"/>
              <p:cNvSpPr/>
              <p:nvPr/>
            </p:nvSpPr>
            <p:spPr>
              <a:xfrm>
                <a:off x="6590108" y="4160593"/>
                <a:ext cx="966334" cy="153134"/>
              </a:xfrm>
              <a:prstGeom prst="rect">
                <a:avLst/>
              </a:prstGeom>
              <a:solidFill>
                <a:srgbClr val="D8D8D8"/>
              </a:solidFill>
              <a:ln>
                <a:noFill/>
              </a:ln>
            </p:spPr>
            <p:txBody>
              <a:bodyPr anchorCtr="0" anchor="ctr" bIns="0" lIns="71975" spcFirstLastPara="1" rIns="71975"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Miền dịch vụ 4</a:t>
                </a:r>
                <a:endParaRPr/>
              </a:p>
            </p:txBody>
          </p:sp>
          <p:sp>
            <p:nvSpPr>
              <p:cNvPr id="3047" name="Google Shape;3047;p131"/>
              <p:cNvSpPr/>
              <p:nvPr/>
            </p:nvSpPr>
            <p:spPr>
              <a:xfrm rot="-1312861">
                <a:off x="4538776" y="4891535"/>
                <a:ext cx="797301" cy="554921"/>
              </a:xfrm>
              <a:prstGeom prst="rightArrow">
                <a:avLst>
                  <a:gd fmla="val 58583" name="adj1"/>
                  <a:gd fmla="val 54603" name="adj2"/>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00">
                  <a:solidFill>
                    <a:srgbClr val="FFFFFF"/>
                  </a:solidFill>
                  <a:latin typeface="Arial"/>
                  <a:ea typeface="Arial"/>
                  <a:cs typeface="Arial"/>
                  <a:sym typeface="Arial"/>
                </a:endParaRPr>
              </a:p>
            </p:txBody>
          </p:sp>
          <p:sp>
            <p:nvSpPr>
              <p:cNvPr id="3048" name="Google Shape;3048;p131"/>
              <p:cNvSpPr/>
              <p:nvPr/>
            </p:nvSpPr>
            <p:spPr>
              <a:xfrm rot="-1329652">
                <a:off x="4532024" y="5058961"/>
                <a:ext cx="810806" cy="2200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rgbClr val="FFFFFF"/>
                    </a:solidFill>
                    <a:latin typeface="Arial"/>
                    <a:ea typeface="Arial"/>
                    <a:cs typeface="Arial"/>
                    <a:sym typeface="Arial"/>
                  </a:rPr>
                  <a:t>Virtualization</a:t>
                </a:r>
                <a:endParaRPr b="1" sz="800">
                  <a:solidFill>
                    <a:srgbClr val="FFFFFF"/>
                  </a:solidFill>
                  <a:latin typeface="Arial"/>
                  <a:ea typeface="Arial"/>
                  <a:cs typeface="Arial"/>
                  <a:sym typeface="Arial"/>
                </a:endParaRPr>
              </a:p>
            </p:txBody>
          </p:sp>
          <p:sp>
            <p:nvSpPr>
              <p:cNvPr id="3049" name="Google Shape;3049;p131"/>
              <p:cNvSpPr/>
              <p:nvPr/>
            </p:nvSpPr>
            <p:spPr>
              <a:xfrm>
                <a:off x="7152640" y="5887719"/>
                <a:ext cx="508000" cy="41148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000">
                  <a:solidFill>
                    <a:srgbClr val="000000"/>
                  </a:solidFill>
                  <a:latin typeface="Arial"/>
                  <a:ea typeface="Arial"/>
                  <a:cs typeface="Arial"/>
                  <a:sym typeface="Arial"/>
                </a:endParaRPr>
              </a:p>
            </p:txBody>
          </p:sp>
          <p:sp>
            <p:nvSpPr>
              <p:cNvPr id="3050" name="Google Shape;3050;p131"/>
              <p:cNvSpPr/>
              <p:nvPr/>
            </p:nvSpPr>
            <p:spPr>
              <a:xfrm>
                <a:off x="7177561" y="5880053"/>
                <a:ext cx="380977" cy="4058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000000"/>
                    </a:solidFill>
                    <a:latin typeface="Arial"/>
                    <a:ea typeface="Arial"/>
                    <a:cs typeface="Arial"/>
                    <a:sym typeface="Arial"/>
                  </a:rPr>
                  <a:t>thiết bị</a:t>
                </a:r>
                <a:endParaRPr/>
              </a:p>
              <a:p>
                <a:pPr indent="0" lvl="0" marL="0" marR="0" rtl="0" algn="l">
                  <a:spcBef>
                    <a:spcPts val="100"/>
                  </a:spcBef>
                  <a:spcAft>
                    <a:spcPts val="0"/>
                  </a:spcAft>
                  <a:buNone/>
                </a:pPr>
                <a:r>
                  <a:rPr lang="en-US" sz="600">
                    <a:solidFill>
                      <a:srgbClr val="000000"/>
                    </a:solidFill>
                    <a:latin typeface="Arial"/>
                    <a:ea typeface="Arial"/>
                    <a:cs typeface="Arial"/>
                    <a:sym typeface="Arial"/>
                  </a:rPr>
                  <a:t>Sự vật thực</a:t>
                </a:r>
                <a:endParaRPr/>
              </a:p>
              <a:p>
                <a:pPr indent="0" lvl="0" marL="0" marR="0" rtl="0" algn="l">
                  <a:spcBef>
                    <a:spcPts val="100"/>
                  </a:spcBef>
                  <a:spcAft>
                    <a:spcPts val="0"/>
                  </a:spcAft>
                  <a:buNone/>
                </a:pPr>
                <a:r>
                  <a:rPr lang="en-US" sz="600">
                    <a:solidFill>
                      <a:srgbClr val="000000"/>
                    </a:solidFill>
                    <a:latin typeface="Arial"/>
                    <a:ea typeface="Arial"/>
                    <a:cs typeface="Arial"/>
                    <a:sym typeface="Arial"/>
                  </a:rPr>
                  <a:t>Cổng</a:t>
                </a:r>
                <a:endParaRPr/>
              </a:p>
              <a:p>
                <a:pPr indent="0" lvl="0" marL="0" marR="0" rtl="0" algn="l">
                  <a:spcBef>
                    <a:spcPts val="100"/>
                  </a:spcBef>
                  <a:spcAft>
                    <a:spcPts val="0"/>
                  </a:spcAft>
                  <a:buNone/>
                </a:pPr>
                <a:r>
                  <a:rPr lang="en-US" sz="600">
                    <a:solidFill>
                      <a:srgbClr val="000000"/>
                    </a:solidFill>
                    <a:latin typeface="Arial"/>
                    <a:ea typeface="Arial"/>
                    <a:cs typeface="Arial"/>
                    <a:sym typeface="Arial"/>
                  </a:rPr>
                  <a:t>Sự vật ảo</a:t>
                </a:r>
                <a:endParaRPr/>
              </a:p>
            </p:txBody>
          </p:sp>
        </p:grpSp>
        <p:sp>
          <p:nvSpPr>
            <p:cNvPr id="3051" name="Google Shape;3051;p131"/>
            <p:cNvSpPr/>
            <p:nvPr/>
          </p:nvSpPr>
          <p:spPr>
            <a:xfrm>
              <a:off x="3900816" y="4543592"/>
              <a:ext cx="331443" cy="26672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00">
                <a:solidFill>
                  <a:srgbClr val="000000"/>
                </a:solidFill>
                <a:latin typeface="Arial"/>
                <a:ea typeface="Arial"/>
                <a:cs typeface="Arial"/>
                <a:sym typeface="Arial"/>
              </a:endParaRPr>
            </a:p>
          </p:txBody>
        </p:sp>
        <p:sp>
          <p:nvSpPr>
            <p:cNvPr id="3052" name="Google Shape;3052;p131"/>
            <p:cNvSpPr/>
            <p:nvPr/>
          </p:nvSpPr>
          <p:spPr>
            <a:xfrm>
              <a:off x="3473896" y="5294461"/>
              <a:ext cx="331443" cy="26672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00">
                <a:solidFill>
                  <a:srgbClr val="000000"/>
                </a:solidFill>
                <a:latin typeface="Arial"/>
                <a:ea typeface="Arial"/>
                <a:cs typeface="Arial"/>
                <a:sym typeface="Arial"/>
              </a:endParaRPr>
            </a:p>
          </p:txBody>
        </p:sp>
        <p:sp>
          <p:nvSpPr>
            <p:cNvPr id="3053" name="Google Shape;3053;p131"/>
            <p:cNvSpPr/>
            <p:nvPr/>
          </p:nvSpPr>
          <p:spPr>
            <a:xfrm>
              <a:off x="4283145" y="5895724"/>
              <a:ext cx="331443" cy="26672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00">
                <a:solidFill>
                  <a:srgbClr val="000000"/>
                </a:solidFill>
                <a:latin typeface="Arial"/>
                <a:ea typeface="Arial"/>
                <a:cs typeface="Arial"/>
                <a:sym typeface="Arial"/>
              </a:endParaRPr>
            </a:p>
          </p:txBody>
        </p:sp>
        <p:sp>
          <p:nvSpPr>
            <p:cNvPr id="3054" name="Google Shape;3054;p131"/>
            <p:cNvSpPr txBox="1"/>
            <p:nvPr/>
          </p:nvSpPr>
          <p:spPr>
            <a:xfrm>
              <a:off x="3887140" y="4607750"/>
              <a:ext cx="331977" cy="138156"/>
            </a:xfrm>
            <a:prstGeom prst="rect">
              <a:avLst/>
            </a:prstGeom>
            <a:noFill/>
            <a:ln>
              <a:noFill/>
            </a:ln>
          </p:spPr>
          <p:txBody>
            <a:bodyPr anchorCtr="0" anchor="ctr" bIns="0" lIns="71975" spcFirstLastPara="1" rIns="71975"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n/w</a:t>
              </a:r>
              <a:endParaRPr b="1" sz="1000">
                <a:solidFill>
                  <a:srgbClr val="262626"/>
                </a:solidFill>
                <a:latin typeface="Arial"/>
                <a:ea typeface="Arial"/>
                <a:cs typeface="Arial"/>
                <a:sym typeface="Arial"/>
              </a:endParaRPr>
            </a:p>
          </p:txBody>
        </p:sp>
        <p:sp>
          <p:nvSpPr>
            <p:cNvPr id="3055" name="Google Shape;3055;p131"/>
            <p:cNvSpPr txBox="1"/>
            <p:nvPr/>
          </p:nvSpPr>
          <p:spPr>
            <a:xfrm>
              <a:off x="3488947" y="5340997"/>
              <a:ext cx="331977" cy="138156"/>
            </a:xfrm>
            <a:prstGeom prst="rect">
              <a:avLst/>
            </a:prstGeom>
            <a:noFill/>
            <a:ln>
              <a:noFill/>
            </a:ln>
          </p:spPr>
          <p:txBody>
            <a:bodyPr anchorCtr="0" anchor="ctr" bIns="0" lIns="71975" spcFirstLastPara="1" rIns="71975"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n/w</a:t>
              </a:r>
              <a:endParaRPr b="1" sz="1000">
                <a:solidFill>
                  <a:srgbClr val="262626"/>
                </a:solidFill>
                <a:latin typeface="Arial"/>
                <a:ea typeface="Arial"/>
                <a:cs typeface="Arial"/>
                <a:sym typeface="Arial"/>
              </a:endParaRPr>
            </a:p>
          </p:txBody>
        </p:sp>
        <p:sp>
          <p:nvSpPr>
            <p:cNvPr id="3056" name="Google Shape;3056;p131"/>
            <p:cNvSpPr txBox="1"/>
            <p:nvPr/>
          </p:nvSpPr>
          <p:spPr>
            <a:xfrm>
              <a:off x="4299417" y="5953017"/>
              <a:ext cx="331977" cy="138156"/>
            </a:xfrm>
            <a:prstGeom prst="rect">
              <a:avLst/>
            </a:prstGeom>
            <a:noFill/>
            <a:ln>
              <a:noFill/>
            </a:ln>
          </p:spPr>
          <p:txBody>
            <a:bodyPr anchorCtr="0" anchor="ctr" bIns="0" lIns="71975" spcFirstLastPara="1" rIns="71975" wrap="square" tIns="0">
              <a:spAutoFit/>
            </a:bodyPr>
            <a:lstStyle/>
            <a:p>
              <a:pPr indent="0" lvl="0" marL="0" marR="0" rtl="0" algn="ctr">
                <a:spcBef>
                  <a:spcPts val="0"/>
                </a:spcBef>
                <a:spcAft>
                  <a:spcPts val="0"/>
                </a:spcAft>
                <a:buNone/>
              </a:pPr>
              <a:r>
                <a:rPr b="1" lang="en-US" sz="1000">
                  <a:solidFill>
                    <a:srgbClr val="262626"/>
                  </a:solidFill>
                  <a:latin typeface="Arial"/>
                  <a:ea typeface="Arial"/>
                  <a:cs typeface="Arial"/>
                  <a:sym typeface="Arial"/>
                </a:rPr>
                <a:t>n/w</a:t>
              </a:r>
              <a:endParaRPr b="1" sz="1000">
                <a:solidFill>
                  <a:srgbClr val="262626"/>
                </a:solidFill>
                <a:latin typeface="Arial"/>
                <a:ea typeface="Arial"/>
                <a:cs typeface="Arial"/>
                <a:sym typeface="Arial"/>
              </a:endParaRPr>
            </a:p>
          </p:txBody>
        </p:sp>
      </p:grpSp>
      <p:sp>
        <p:nvSpPr>
          <p:cNvPr id="3057" name="Google Shape;3057;p131"/>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Ảo hóa sự vật</a:t>
            </a:r>
            <a:endParaRPr/>
          </a:p>
        </p:txBody>
      </p:sp>
      <p:grpSp>
        <p:nvGrpSpPr>
          <p:cNvPr id="3058" name="Google Shape;3058;p131"/>
          <p:cNvGrpSpPr/>
          <p:nvPr/>
        </p:nvGrpSpPr>
        <p:grpSpPr>
          <a:xfrm>
            <a:off x="559835" y="1917770"/>
            <a:ext cx="8791357" cy="785783"/>
            <a:chOff x="558800" y="1842597"/>
            <a:chExt cx="8793116" cy="785940"/>
          </a:xfrm>
        </p:grpSpPr>
        <p:grpSp>
          <p:nvGrpSpPr>
            <p:cNvPr id="3059" name="Google Shape;3059;p131"/>
            <p:cNvGrpSpPr/>
            <p:nvPr/>
          </p:nvGrpSpPr>
          <p:grpSpPr>
            <a:xfrm>
              <a:off x="558800" y="1842597"/>
              <a:ext cx="8785224" cy="430985"/>
              <a:chOff x="1027113" y="2045624"/>
              <a:chExt cx="8785224" cy="430985"/>
            </a:xfrm>
          </p:grpSpPr>
          <p:sp>
            <p:nvSpPr>
              <p:cNvPr id="3060" name="Google Shape;3060;p1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61" name="Google Shape;3061;p131"/>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rPr>
                  <a:t>Công nghệ ảo hóa đối tượng là công nghệ tạo ra các tài nguyên trừu tượng để biểu đạt thông tin của các sự vật khác nhau tồn tại trong môi trường vật lý trên một nền tảng hoặc một thiết bị.</a:t>
                </a:r>
                <a:endParaRPr b="1"/>
              </a:p>
            </p:txBody>
          </p:sp>
        </p:grpSp>
        <p:sp>
          <p:nvSpPr>
            <p:cNvPr id="3062" name="Google Shape;3062;p131"/>
            <p:cNvSpPr/>
            <p:nvPr/>
          </p:nvSpPr>
          <p:spPr>
            <a:xfrm>
              <a:off x="719091" y="2283031"/>
              <a:ext cx="8632825" cy="345506"/>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có tính trừu tượng, tài nguyên thay thế mọi sự vật trong môi trường vật lý thực </a:t>
              </a:r>
              <a:endParaRPr/>
            </a:p>
          </p:txBody>
        </p:sp>
      </p:grpSp>
      <p:grpSp>
        <p:nvGrpSpPr>
          <p:cNvPr id="3063" name="Google Shape;3063;p131"/>
          <p:cNvGrpSpPr/>
          <p:nvPr/>
        </p:nvGrpSpPr>
        <p:grpSpPr>
          <a:xfrm>
            <a:off x="559817" y="2753258"/>
            <a:ext cx="8783191" cy="646331"/>
            <a:chOff x="1027113" y="2045624"/>
            <a:chExt cx="8785224" cy="646472"/>
          </a:xfrm>
        </p:grpSpPr>
        <p:sp>
          <p:nvSpPr>
            <p:cNvPr id="3064" name="Google Shape;3064;p1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65" name="Google Shape;3065;p131"/>
            <p:cNvSpPr/>
            <p:nvPr/>
          </p:nvSpPr>
          <p:spPr>
            <a:xfrm>
              <a:off x="1179513" y="2045624"/>
              <a:ext cx="8632824" cy="6464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rPr>
                <a:t>Với ảo hóa sự vật, các tài nguyên được ảo hóa có thể dễ dàng được kết nối với các dịch vụ, hoặc các dịch vụ kết hợp có thể được xây dựng bất kể mạng và hệ thống thông tin nào được hỗ trợ bởi những sự vật trong thế giới thực.</a:t>
              </a:r>
              <a:endParaRPr b="1"/>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grpSp>
        <p:nvGrpSpPr>
          <p:cNvPr id="3071" name="Google Shape;3071;p132"/>
          <p:cNvGrpSpPr/>
          <p:nvPr/>
        </p:nvGrpSpPr>
        <p:grpSpPr>
          <a:xfrm>
            <a:off x="416128" y="444866"/>
            <a:ext cx="9051872" cy="282133"/>
            <a:chOff x="416128" y="444866"/>
            <a:chExt cx="9051872" cy="282133"/>
          </a:xfrm>
        </p:grpSpPr>
        <p:sp>
          <p:nvSpPr>
            <p:cNvPr id="3072" name="Google Shape;3072;p13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3073" name="Google Shape;3073;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074" name="Google Shape;3074;p132"/>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hợp thành dịch vụ</a:t>
            </a:r>
            <a:endParaRPr/>
          </a:p>
        </p:txBody>
      </p:sp>
      <p:grpSp>
        <p:nvGrpSpPr>
          <p:cNvPr id="3075" name="Google Shape;3075;p132"/>
          <p:cNvGrpSpPr/>
          <p:nvPr/>
        </p:nvGrpSpPr>
        <p:grpSpPr>
          <a:xfrm>
            <a:off x="559817" y="1917738"/>
            <a:ext cx="8783191" cy="646331"/>
            <a:chOff x="1027113" y="2045624"/>
            <a:chExt cx="8785224" cy="646472"/>
          </a:xfrm>
        </p:grpSpPr>
        <p:sp>
          <p:nvSpPr>
            <p:cNvPr id="3076" name="Google Shape;3076;p1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77" name="Google Shape;3077;p132"/>
            <p:cNvSpPr/>
            <p:nvPr/>
          </p:nvSpPr>
          <p:spPr>
            <a:xfrm>
              <a:off x="1179513" y="2045624"/>
              <a:ext cx="8632824" cy="6464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hợp thành dịch vụ bắt nguồn từ ý tưởng tích hợp các dịch vụ khác nhau trong một Kiến trúc theo hướng dịch vụ (SOA) và được sử dụng như một công nghệ phụ của công nghệ theo hướng dịch vụ hoặc sắp xếp dịch vụ.</a:t>
              </a:r>
              <a:endParaRPr/>
            </a:p>
          </p:txBody>
        </p:sp>
      </p:grpSp>
      <p:graphicFrame>
        <p:nvGraphicFramePr>
          <p:cNvPr id="3078" name="Google Shape;3078;p132"/>
          <p:cNvGraphicFramePr/>
          <p:nvPr/>
        </p:nvGraphicFramePr>
        <p:xfrm>
          <a:off x="711952" y="3010035"/>
          <a:ext cx="3000000" cy="3000000"/>
        </p:xfrm>
        <a:graphic>
          <a:graphicData uri="http://schemas.openxmlformats.org/drawingml/2006/table">
            <a:tbl>
              <a:tblPr bandRow="1" firstRow="1">
                <a:noFill/>
                <a:tableStyleId>{A9672A58-3C3F-4094-A55C-8326C1CC86CD}</a:tableStyleId>
              </a:tblPr>
              <a:tblGrid>
                <a:gridCol w="1712975"/>
                <a:gridCol w="6915100"/>
              </a:tblGrid>
              <a:tr h="1941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Loại</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Nội dung</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8037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Bố trí dịch vụ</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Khi người dùng hoặc ứng dụng yêu cầu một dịch vụ cụ thể, bộ phận bố trí của nền tảng IoT sẽ tìm kiếm dịch vụ, tìm và cung cấp các dịch vụ liên quan.</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42150">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Biên tập dịch vụ</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Khi bô phận bố trí yêu cầu một dịch vụ cụ thể, dịch vụ sẽ tìm kiếm dịch vụ theo thứ tự định sẵn cũng như dịch vụ cụ thể, và cung cấp dịch vụ phù hợp.</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grpSp>
        <p:nvGrpSpPr>
          <p:cNvPr id="3084" name="Google Shape;3084;p133"/>
          <p:cNvGrpSpPr/>
          <p:nvPr/>
        </p:nvGrpSpPr>
        <p:grpSpPr>
          <a:xfrm>
            <a:off x="416128" y="444866"/>
            <a:ext cx="9051872" cy="282133"/>
            <a:chOff x="416128" y="444866"/>
            <a:chExt cx="9051872" cy="282133"/>
          </a:xfrm>
        </p:grpSpPr>
        <p:sp>
          <p:nvSpPr>
            <p:cNvPr id="3085" name="Google Shape;3085;p13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3086" name="Google Shape;3086;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087" name="Google Shape;3087;p133"/>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hợp thành dịch vụ</a:t>
            </a:r>
            <a:endParaRPr/>
          </a:p>
        </p:txBody>
      </p:sp>
      <p:grpSp>
        <p:nvGrpSpPr>
          <p:cNvPr id="3088" name="Google Shape;3088;p133"/>
          <p:cNvGrpSpPr/>
          <p:nvPr/>
        </p:nvGrpSpPr>
        <p:grpSpPr>
          <a:xfrm>
            <a:off x="449997" y="2392535"/>
            <a:ext cx="3723687" cy="3664523"/>
            <a:chOff x="827602" y="4267201"/>
            <a:chExt cx="3026685" cy="1790699"/>
          </a:xfrm>
        </p:grpSpPr>
        <p:sp>
          <p:nvSpPr>
            <p:cNvPr id="3089" name="Google Shape;3089;p133"/>
            <p:cNvSpPr/>
            <p:nvPr/>
          </p:nvSpPr>
          <p:spPr>
            <a:xfrm>
              <a:off x="1988820" y="4267201"/>
              <a:ext cx="693420" cy="334920"/>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Kết quả</a:t>
              </a:r>
              <a:endParaRPr/>
            </a:p>
          </p:txBody>
        </p:sp>
        <p:sp>
          <p:nvSpPr>
            <p:cNvPr id="3090" name="Google Shape;3090;p133"/>
            <p:cNvSpPr txBox="1"/>
            <p:nvPr/>
          </p:nvSpPr>
          <p:spPr>
            <a:xfrm>
              <a:off x="2224982" y="5221987"/>
              <a:ext cx="231926" cy="751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33CC"/>
                  </a:solidFill>
                  <a:latin typeface="Arial"/>
                  <a:ea typeface="Arial"/>
                  <a:cs typeface="Arial"/>
                  <a:sym typeface="Arial"/>
                </a:rPr>
                <a:t>khớp</a:t>
              </a:r>
              <a:endParaRPr/>
            </a:p>
          </p:txBody>
        </p:sp>
        <p:sp>
          <p:nvSpPr>
            <p:cNvPr id="3091" name="Google Shape;3091;p133"/>
            <p:cNvSpPr/>
            <p:nvPr/>
          </p:nvSpPr>
          <p:spPr>
            <a:xfrm>
              <a:off x="827602" y="4570203"/>
              <a:ext cx="3026685" cy="379320"/>
            </a:xfrm>
            <a:prstGeom prst="ellipse">
              <a:avLst/>
            </a:prstGeom>
            <a:solidFill>
              <a:schemeClr val="lt1"/>
            </a:solidFill>
            <a:ln cap="flat" cmpd="sng" w="9525">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hợp thành dịch vụ</a:t>
              </a:r>
              <a:endParaRPr/>
            </a:p>
          </p:txBody>
        </p:sp>
        <p:sp>
          <p:nvSpPr>
            <p:cNvPr id="3092" name="Google Shape;3092;p133"/>
            <p:cNvSpPr/>
            <p:nvPr/>
          </p:nvSpPr>
          <p:spPr>
            <a:xfrm>
              <a:off x="1021281" y="5690671"/>
              <a:ext cx="1169702" cy="36722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dịch vụ nguyên tử</a:t>
              </a:r>
              <a:endParaRPr/>
            </a:p>
          </p:txBody>
        </p:sp>
        <p:grpSp>
          <p:nvGrpSpPr>
            <p:cNvPr id="3093" name="Google Shape;3093;p133"/>
            <p:cNvGrpSpPr/>
            <p:nvPr/>
          </p:nvGrpSpPr>
          <p:grpSpPr>
            <a:xfrm>
              <a:off x="1190842" y="4909512"/>
              <a:ext cx="2300204" cy="778838"/>
              <a:chOff x="1196794" y="4839432"/>
              <a:chExt cx="2300204" cy="778838"/>
            </a:xfrm>
          </p:grpSpPr>
          <p:grpSp>
            <p:nvGrpSpPr>
              <p:cNvPr id="3094" name="Google Shape;3094;p133"/>
              <p:cNvGrpSpPr/>
              <p:nvPr/>
            </p:nvGrpSpPr>
            <p:grpSpPr>
              <a:xfrm>
                <a:off x="1196794" y="4839432"/>
                <a:ext cx="830580" cy="778838"/>
                <a:chOff x="929640" y="4892029"/>
                <a:chExt cx="830580" cy="778838"/>
              </a:xfrm>
            </p:grpSpPr>
            <p:sp>
              <p:nvSpPr>
                <p:cNvPr id="3095" name="Google Shape;3095;p133"/>
                <p:cNvSpPr/>
                <p:nvPr/>
              </p:nvSpPr>
              <p:spPr>
                <a:xfrm>
                  <a:off x="929640" y="4892029"/>
                  <a:ext cx="830580"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dữ liệu nhập</a:t>
                  </a:r>
                  <a:endParaRPr/>
                </a:p>
              </p:txBody>
            </p:sp>
            <p:sp>
              <p:nvSpPr>
                <p:cNvPr id="3096" name="Google Shape;3096;p133"/>
                <p:cNvSpPr/>
                <p:nvPr/>
              </p:nvSpPr>
              <p:spPr>
                <a:xfrm>
                  <a:off x="929640" y="5381296"/>
                  <a:ext cx="830580"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kết quả</a:t>
                  </a:r>
                  <a:endParaRPr/>
                </a:p>
              </p:txBody>
            </p:sp>
            <p:sp>
              <p:nvSpPr>
                <p:cNvPr id="3097" name="Google Shape;3097;p133"/>
                <p:cNvSpPr/>
                <p:nvPr/>
              </p:nvSpPr>
              <p:spPr>
                <a:xfrm rot="10800000">
                  <a:off x="1247500" y="5198268"/>
                  <a:ext cx="194860" cy="183027"/>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3098" name="Google Shape;3098;p133"/>
              <p:cNvGrpSpPr/>
              <p:nvPr/>
            </p:nvGrpSpPr>
            <p:grpSpPr>
              <a:xfrm>
                <a:off x="2666418" y="4839432"/>
                <a:ext cx="830580" cy="778838"/>
                <a:chOff x="2870415" y="4892029"/>
                <a:chExt cx="830580" cy="778838"/>
              </a:xfrm>
            </p:grpSpPr>
            <p:sp>
              <p:nvSpPr>
                <p:cNvPr id="3099" name="Google Shape;3099;p133"/>
                <p:cNvSpPr/>
                <p:nvPr/>
              </p:nvSpPr>
              <p:spPr>
                <a:xfrm>
                  <a:off x="2870415" y="4892029"/>
                  <a:ext cx="830580"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dữ liệu nhập</a:t>
                  </a:r>
                  <a:endParaRPr/>
                </a:p>
              </p:txBody>
            </p:sp>
            <p:sp>
              <p:nvSpPr>
                <p:cNvPr id="3100" name="Google Shape;3100;p133"/>
                <p:cNvSpPr/>
                <p:nvPr/>
              </p:nvSpPr>
              <p:spPr>
                <a:xfrm>
                  <a:off x="2870415" y="5381296"/>
                  <a:ext cx="830580"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kết quả</a:t>
                  </a:r>
                  <a:endParaRPr/>
                </a:p>
              </p:txBody>
            </p:sp>
            <p:sp>
              <p:nvSpPr>
                <p:cNvPr id="3101" name="Google Shape;3101;p133"/>
                <p:cNvSpPr/>
                <p:nvPr/>
              </p:nvSpPr>
              <p:spPr>
                <a:xfrm rot="10800000">
                  <a:off x="3188275" y="5198268"/>
                  <a:ext cx="194860" cy="183027"/>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sp>
          <p:nvSpPr>
            <p:cNvPr id="3102" name="Google Shape;3102;p133"/>
            <p:cNvSpPr/>
            <p:nvPr/>
          </p:nvSpPr>
          <p:spPr>
            <a:xfrm>
              <a:off x="2490904" y="5690671"/>
              <a:ext cx="1169702" cy="36722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dịch vụ nguyên tử</a:t>
              </a:r>
              <a:endParaRPr/>
            </a:p>
          </p:txBody>
        </p:sp>
      </p:grpSp>
      <p:sp>
        <p:nvSpPr>
          <p:cNvPr id="3103" name="Google Shape;3103;p133"/>
          <p:cNvSpPr txBox="1"/>
          <p:nvPr/>
        </p:nvSpPr>
        <p:spPr>
          <a:xfrm>
            <a:off x="4719852" y="2972059"/>
            <a:ext cx="463120"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kết quả</a:t>
            </a:r>
            <a:endParaRPr/>
          </a:p>
        </p:txBody>
      </p:sp>
      <p:sp>
        <p:nvSpPr>
          <p:cNvPr id="3104" name="Google Shape;3104;p133"/>
          <p:cNvSpPr txBox="1"/>
          <p:nvPr/>
        </p:nvSpPr>
        <p:spPr>
          <a:xfrm>
            <a:off x="4672367" y="4027056"/>
            <a:ext cx="432673"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dữ liệu nhập</a:t>
            </a:r>
            <a:endParaRPr/>
          </a:p>
        </p:txBody>
      </p:sp>
      <p:sp>
        <p:nvSpPr>
          <p:cNvPr id="3105" name="Google Shape;3105;p133"/>
          <p:cNvSpPr txBox="1"/>
          <p:nvPr/>
        </p:nvSpPr>
        <p:spPr>
          <a:xfrm>
            <a:off x="4641920" y="5266719"/>
            <a:ext cx="481835"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kết quả</a:t>
            </a:r>
            <a:endParaRPr/>
          </a:p>
        </p:txBody>
      </p:sp>
      <p:grpSp>
        <p:nvGrpSpPr>
          <p:cNvPr id="3106" name="Google Shape;3106;p133"/>
          <p:cNvGrpSpPr/>
          <p:nvPr/>
        </p:nvGrpSpPr>
        <p:grpSpPr>
          <a:xfrm>
            <a:off x="5647635" y="2392535"/>
            <a:ext cx="3940205" cy="3664523"/>
            <a:chOff x="5588100" y="4267201"/>
            <a:chExt cx="3664565" cy="1790699"/>
          </a:xfrm>
        </p:grpSpPr>
        <p:sp>
          <p:nvSpPr>
            <p:cNvPr id="3107" name="Google Shape;3107;p133"/>
            <p:cNvSpPr/>
            <p:nvPr/>
          </p:nvSpPr>
          <p:spPr>
            <a:xfrm>
              <a:off x="6975336" y="4267201"/>
              <a:ext cx="891540" cy="334920"/>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Địa điểm_X</a:t>
              </a:r>
              <a:endParaRPr/>
            </a:p>
            <a:p>
              <a:pPr indent="0" lvl="0" marL="0" marR="0" rtl="0" algn="ctr">
                <a:spcBef>
                  <a:spcPts val="0"/>
                </a:spcBef>
                <a:spcAft>
                  <a:spcPts val="0"/>
                </a:spcAft>
                <a:buNone/>
              </a:pPr>
              <a:r>
                <a:rPr lang="en-US" sz="1000">
                  <a:solidFill>
                    <a:srgbClr val="FFFFFF"/>
                  </a:solidFill>
                  <a:latin typeface="Arial"/>
                  <a:ea typeface="Arial"/>
                  <a:cs typeface="Arial"/>
                  <a:sym typeface="Arial"/>
                </a:rPr>
                <a:t>khí hậu</a:t>
              </a:r>
              <a:endParaRPr/>
            </a:p>
          </p:txBody>
        </p:sp>
        <p:sp>
          <p:nvSpPr>
            <p:cNvPr id="3108" name="Google Shape;3108;p133"/>
            <p:cNvSpPr/>
            <p:nvPr/>
          </p:nvSpPr>
          <p:spPr>
            <a:xfrm>
              <a:off x="5907764" y="4570203"/>
              <a:ext cx="3026685" cy="341630"/>
            </a:xfrm>
            <a:prstGeom prst="ellipse">
              <a:avLst/>
            </a:prstGeom>
            <a:solidFill>
              <a:schemeClr val="lt1"/>
            </a:solidFill>
            <a:ln cap="flat" cmpd="sng" w="9525">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hợp thành dịch vụ khí hậu cho Địa điểm_X</a:t>
              </a:r>
              <a:endParaRPr/>
            </a:p>
          </p:txBody>
        </p:sp>
        <p:sp>
          <p:nvSpPr>
            <p:cNvPr id="3109" name="Google Shape;3109;p133"/>
            <p:cNvSpPr/>
            <p:nvPr/>
          </p:nvSpPr>
          <p:spPr>
            <a:xfrm>
              <a:off x="5786923" y="4911833"/>
              <a:ext cx="782068"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Địa điểm_X</a:t>
              </a:r>
              <a:endParaRPr/>
            </a:p>
            <a:p>
              <a:pPr indent="0" lvl="0" marL="0" marR="0" rtl="0" algn="ctr">
                <a:spcBef>
                  <a:spcPts val="0"/>
                </a:spcBef>
                <a:spcAft>
                  <a:spcPts val="0"/>
                </a:spcAft>
                <a:buNone/>
              </a:pPr>
              <a:r>
                <a:rPr lang="en-US" sz="900">
                  <a:solidFill>
                    <a:srgbClr val="0033CC"/>
                  </a:solidFill>
                  <a:latin typeface="Arial"/>
                  <a:ea typeface="Arial"/>
                  <a:cs typeface="Arial"/>
                  <a:sym typeface="Arial"/>
                </a:rPr>
                <a:t>nhiệt độ</a:t>
              </a:r>
              <a:endParaRPr/>
            </a:p>
          </p:txBody>
        </p:sp>
        <p:sp>
          <p:nvSpPr>
            <p:cNvPr id="3110" name="Google Shape;3110;p133"/>
            <p:cNvSpPr/>
            <p:nvPr/>
          </p:nvSpPr>
          <p:spPr>
            <a:xfrm>
              <a:off x="7030072" y="4911833"/>
              <a:ext cx="782068"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Địa điểm_X</a:t>
              </a:r>
              <a:endParaRPr/>
            </a:p>
            <a:p>
              <a:pPr indent="0" lvl="0" marL="0" marR="0" rtl="0" algn="ctr">
                <a:spcBef>
                  <a:spcPts val="0"/>
                </a:spcBef>
                <a:spcAft>
                  <a:spcPts val="0"/>
                </a:spcAft>
                <a:buNone/>
              </a:pPr>
              <a:r>
                <a:rPr lang="en-US" sz="900">
                  <a:solidFill>
                    <a:srgbClr val="0033CC"/>
                  </a:solidFill>
                  <a:latin typeface="Arial"/>
                  <a:ea typeface="Arial"/>
                  <a:cs typeface="Arial"/>
                  <a:sym typeface="Arial"/>
                </a:rPr>
                <a:t>vận tốc gió</a:t>
              </a:r>
              <a:endParaRPr/>
            </a:p>
          </p:txBody>
        </p:sp>
        <p:sp>
          <p:nvSpPr>
            <p:cNvPr id="3111" name="Google Shape;3111;p133"/>
            <p:cNvSpPr/>
            <p:nvPr/>
          </p:nvSpPr>
          <p:spPr>
            <a:xfrm>
              <a:off x="8276780" y="4911833"/>
              <a:ext cx="782068"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Địa điểm_X</a:t>
              </a:r>
              <a:endParaRPr/>
            </a:p>
            <a:p>
              <a:pPr indent="0" lvl="0" marL="0" marR="0" rtl="0" algn="ctr">
                <a:spcBef>
                  <a:spcPts val="0"/>
                </a:spcBef>
                <a:spcAft>
                  <a:spcPts val="0"/>
                </a:spcAft>
                <a:buNone/>
              </a:pPr>
              <a:r>
                <a:rPr lang="en-US" sz="900">
                  <a:solidFill>
                    <a:srgbClr val="0033CC"/>
                  </a:solidFill>
                  <a:latin typeface="Arial"/>
                  <a:ea typeface="Arial"/>
                  <a:cs typeface="Arial"/>
                  <a:sym typeface="Arial"/>
                </a:rPr>
                <a:t>độ ẩm</a:t>
              </a:r>
              <a:endParaRPr/>
            </a:p>
          </p:txBody>
        </p:sp>
        <p:sp>
          <p:nvSpPr>
            <p:cNvPr id="3112" name="Google Shape;3112;p133"/>
            <p:cNvSpPr/>
            <p:nvPr/>
          </p:nvSpPr>
          <p:spPr>
            <a:xfrm>
              <a:off x="5786923" y="5401100"/>
              <a:ext cx="782068"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Địa điểm_X</a:t>
              </a:r>
              <a:endParaRPr/>
            </a:p>
            <a:p>
              <a:pPr indent="0" lvl="0" marL="0" marR="0" rtl="0" algn="ctr">
                <a:spcBef>
                  <a:spcPts val="0"/>
                </a:spcBef>
                <a:spcAft>
                  <a:spcPts val="0"/>
                </a:spcAft>
                <a:buNone/>
              </a:pPr>
              <a:r>
                <a:rPr lang="en-US" sz="900">
                  <a:solidFill>
                    <a:srgbClr val="0033CC"/>
                  </a:solidFill>
                  <a:latin typeface="Arial"/>
                  <a:ea typeface="Arial"/>
                  <a:cs typeface="Arial"/>
                  <a:sym typeface="Arial"/>
                </a:rPr>
                <a:t>nhiệt độ</a:t>
              </a:r>
              <a:endParaRPr/>
            </a:p>
          </p:txBody>
        </p:sp>
        <p:sp>
          <p:nvSpPr>
            <p:cNvPr id="3113" name="Google Shape;3113;p133"/>
            <p:cNvSpPr/>
            <p:nvPr/>
          </p:nvSpPr>
          <p:spPr>
            <a:xfrm>
              <a:off x="7030072" y="5401100"/>
              <a:ext cx="782068"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Địa điểm_X</a:t>
              </a:r>
              <a:endParaRPr/>
            </a:p>
            <a:p>
              <a:pPr indent="0" lvl="0" marL="0" marR="0" rtl="0" algn="ctr">
                <a:spcBef>
                  <a:spcPts val="0"/>
                </a:spcBef>
                <a:spcAft>
                  <a:spcPts val="0"/>
                </a:spcAft>
                <a:buNone/>
              </a:pPr>
              <a:r>
                <a:rPr lang="en-US" sz="900">
                  <a:solidFill>
                    <a:srgbClr val="0033CC"/>
                  </a:solidFill>
                  <a:latin typeface="Arial"/>
                  <a:ea typeface="Arial"/>
                  <a:cs typeface="Arial"/>
                  <a:sym typeface="Arial"/>
                </a:rPr>
                <a:t>áp suất</a:t>
              </a:r>
              <a:endParaRPr/>
            </a:p>
          </p:txBody>
        </p:sp>
        <p:sp>
          <p:nvSpPr>
            <p:cNvPr id="3114" name="Google Shape;3114;p133"/>
            <p:cNvSpPr/>
            <p:nvPr/>
          </p:nvSpPr>
          <p:spPr>
            <a:xfrm>
              <a:off x="8276780" y="5401100"/>
              <a:ext cx="782068" cy="289571"/>
            </a:xfrm>
            <a:prstGeom prst="rect">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Địa điểm_Y</a:t>
              </a:r>
              <a:endParaRPr/>
            </a:p>
            <a:p>
              <a:pPr indent="0" lvl="0" marL="0" marR="0" rtl="0" algn="ctr">
                <a:spcBef>
                  <a:spcPts val="0"/>
                </a:spcBef>
                <a:spcAft>
                  <a:spcPts val="0"/>
                </a:spcAft>
                <a:buNone/>
              </a:pPr>
              <a:r>
                <a:rPr lang="en-US" sz="900">
                  <a:solidFill>
                    <a:srgbClr val="0033CC"/>
                  </a:solidFill>
                  <a:latin typeface="Arial"/>
                  <a:ea typeface="Arial"/>
                  <a:cs typeface="Arial"/>
                  <a:sym typeface="Arial"/>
                </a:rPr>
                <a:t>độ ẩm</a:t>
              </a:r>
              <a:endParaRPr/>
            </a:p>
          </p:txBody>
        </p:sp>
        <p:sp>
          <p:nvSpPr>
            <p:cNvPr id="3115" name="Google Shape;3115;p133"/>
            <p:cNvSpPr/>
            <p:nvPr/>
          </p:nvSpPr>
          <p:spPr>
            <a:xfrm rot="10800000">
              <a:off x="6080527" y="5218072"/>
              <a:ext cx="194860" cy="183027"/>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116" name="Google Shape;3116;p133"/>
            <p:cNvSpPr/>
            <p:nvPr/>
          </p:nvSpPr>
          <p:spPr>
            <a:xfrm rot="10800000">
              <a:off x="7323677" y="5218072"/>
              <a:ext cx="194860" cy="183027"/>
            </a:xfrm>
            <a:prstGeom prst="downArrow">
              <a:avLst>
                <a:gd fmla="val 56781" name="adj1"/>
                <a:gd fmla="val 56860" name="adj2"/>
              </a:avLst>
            </a:prstGeom>
            <a:gradFill>
              <a:gsLst>
                <a:gs pos="0">
                  <a:srgbClr val="FF0000">
                    <a:alpha val="0"/>
                  </a:srgbClr>
                </a:gs>
                <a:gs pos="6000">
                  <a:srgbClr val="FF0000">
                    <a:alpha val="0"/>
                  </a:srgbClr>
                </a:gs>
                <a:gs pos="91000">
                  <a:srgbClr val="FF0000"/>
                </a:gs>
                <a:gs pos="100000">
                  <a:srgbClr val="FF00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117" name="Google Shape;3117;p133"/>
            <p:cNvSpPr/>
            <p:nvPr/>
          </p:nvSpPr>
          <p:spPr>
            <a:xfrm rot="10800000">
              <a:off x="8570384" y="5218072"/>
              <a:ext cx="194860" cy="183027"/>
            </a:xfrm>
            <a:prstGeom prst="downArrow">
              <a:avLst>
                <a:gd fmla="val 56781" name="adj1"/>
                <a:gd fmla="val 56860" name="adj2"/>
              </a:avLst>
            </a:prstGeom>
            <a:gradFill>
              <a:gsLst>
                <a:gs pos="0">
                  <a:srgbClr val="FF0000">
                    <a:alpha val="0"/>
                  </a:srgbClr>
                </a:gs>
                <a:gs pos="6000">
                  <a:srgbClr val="FF0000">
                    <a:alpha val="0"/>
                  </a:srgbClr>
                </a:gs>
                <a:gs pos="91000">
                  <a:srgbClr val="FF0000"/>
                </a:gs>
                <a:gs pos="100000">
                  <a:srgbClr val="FF00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118" name="Google Shape;3118;p133"/>
            <p:cNvSpPr txBox="1"/>
            <p:nvPr/>
          </p:nvSpPr>
          <p:spPr>
            <a:xfrm>
              <a:off x="5701982" y="5221619"/>
              <a:ext cx="265374" cy="751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33CC"/>
                  </a:solidFill>
                  <a:latin typeface="Arial"/>
                  <a:ea typeface="Arial"/>
                  <a:cs typeface="Arial"/>
                  <a:sym typeface="Arial"/>
                </a:rPr>
                <a:t>khớp</a:t>
              </a:r>
              <a:endParaRPr/>
            </a:p>
          </p:txBody>
        </p:sp>
        <p:sp>
          <p:nvSpPr>
            <p:cNvPr id="3119" name="Google Shape;3119;p133"/>
            <p:cNvSpPr txBox="1"/>
            <p:nvPr/>
          </p:nvSpPr>
          <p:spPr>
            <a:xfrm>
              <a:off x="7707584" y="5221619"/>
              <a:ext cx="618709" cy="751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FF0000"/>
                  </a:solidFill>
                  <a:latin typeface="Arial"/>
                  <a:ea typeface="Arial"/>
                  <a:cs typeface="Arial"/>
                  <a:sym typeface="Arial"/>
                </a:rPr>
                <a:t>không khớp</a:t>
              </a:r>
              <a:endParaRPr/>
            </a:p>
          </p:txBody>
        </p:sp>
        <p:sp>
          <p:nvSpPr>
            <p:cNvPr id="3120" name="Google Shape;3120;p133"/>
            <p:cNvSpPr/>
            <p:nvPr/>
          </p:nvSpPr>
          <p:spPr>
            <a:xfrm>
              <a:off x="6836255" y="5690671"/>
              <a:ext cx="1169702" cy="36722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dịch vụ áp suất dành cho Địa điểm_X</a:t>
              </a:r>
              <a:endParaRPr/>
            </a:p>
          </p:txBody>
        </p:sp>
        <p:sp>
          <p:nvSpPr>
            <p:cNvPr id="3121" name="Google Shape;3121;p133"/>
            <p:cNvSpPr/>
            <p:nvPr/>
          </p:nvSpPr>
          <p:spPr>
            <a:xfrm>
              <a:off x="8082963" y="5690671"/>
              <a:ext cx="1169702" cy="36722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dịch vụ độ ẩm dành cho Địa điểm_Y</a:t>
              </a:r>
              <a:endParaRPr/>
            </a:p>
          </p:txBody>
        </p:sp>
        <p:sp>
          <p:nvSpPr>
            <p:cNvPr id="3122" name="Google Shape;3122;p133"/>
            <p:cNvSpPr/>
            <p:nvPr/>
          </p:nvSpPr>
          <p:spPr>
            <a:xfrm>
              <a:off x="5588100" y="5690671"/>
              <a:ext cx="1169702" cy="36722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33CC"/>
                  </a:solidFill>
                  <a:latin typeface="Arial"/>
                  <a:ea typeface="Arial"/>
                  <a:cs typeface="Arial"/>
                  <a:sym typeface="Arial"/>
                </a:rPr>
                <a:t>dịch vụ nhiệt độ dành cho Địa điểm_X</a:t>
              </a:r>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grpSp>
        <p:nvGrpSpPr>
          <p:cNvPr id="3128" name="Google Shape;3128;p134"/>
          <p:cNvGrpSpPr/>
          <p:nvPr/>
        </p:nvGrpSpPr>
        <p:grpSpPr>
          <a:xfrm>
            <a:off x="838200" y="3271839"/>
            <a:ext cx="8021635" cy="2976561"/>
            <a:chOff x="1912263" y="3666036"/>
            <a:chExt cx="6155605" cy="2391864"/>
          </a:xfrm>
        </p:grpSpPr>
        <p:cxnSp>
          <p:nvCxnSpPr>
            <p:cNvPr id="3129" name="Google Shape;3129;p134"/>
            <p:cNvCxnSpPr/>
            <p:nvPr/>
          </p:nvCxnSpPr>
          <p:spPr>
            <a:xfrm flipH="1" rot="10800000">
              <a:off x="5643562" y="3881438"/>
              <a:ext cx="264319" cy="435769"/>
            </a:xfrm>
            <a:prstGeom prst="straightConnector1">
              <a:avLst/>
            </a:prstGeom>
            <a:noFill/>
            <a:ln cap="flat" cmpd="sng" w="12700">
              <a:solidFill>
                <a:srgbClr val="595959"/>
              </a:solidFill>
              <a:prstDash val="solid"/>
              <a:miter lim="800000"/>
              <a:headEnd len="sm" w="sm" type="none"/>
              <a:tailEnd len="sm" w="sm" type="triangle"/>
            </a:ln>
          </p:spPr>
        </p:cxnSp>
        <p:cxnSp>
          <p:nvCxnSpPr>
            <p:cNvPr id="3130" name="Google Shape;3130;p134"/>
            <p:cNvCxnSpPr/>
            <p:nvPr/>
          </p:nvCxnSpPr>
          <p:spPr>
            <a:xfrm rot="10800000">
              <a:off x="5095875" y="3931444"/>
              <a:ext cx="231856" cy="385764"/>
            </a:xfrm>
            <a:prstGeom prst="straightConnector1">
              <a:avLst/>
            </a:prstGeom>
            <a:noFill/>
            <a:ln cap="flat" cmpd="sng" w="12700">
              <a:solidFill>
                <a:srgbClr val="595959"/>
              </a:solidFill>
              <a:prstDash val="solid"/>
              <a:miter lim="800000"/>
              <a:headEnd len="sm" w="sm" type="none"/>
              <a:tailEnd len="sm" w="sm" type="triangle"/>
            </a:ln>
          </p:spPr>
        </p:cxnSp>
        <p:cxnSp>
          <p:nvCxnSpPr>
            <p:cNvPr id="3131" name="Google Shape;3131;p134"/>
            <p:cNvCxnSpPr>
              <a:stCxn id="3132" idx="0"/>
              <a:endCxn id="3133" idx="2"/>
            </p:cNvCxnSpPr>
            <p:nvPr/>
          </p:nvCxnSpPr>
          <p:spPr>
            <a:xfrm rot="10800000">
              <a:off x="5483366" y="4177001"/>
              <a:ext cx="0" cy="141000"/>
            </a:xfrm>
            <a:prstGeom prst="straightConnector1">
              <a:avLst/>
            </a:prstGeom>
            <a:noFill/>
            <a:ln cap="flat" cmpd="sng" w="9525">
              <a:solidFill>
                <a:srgbClr val="595959"/>
              </a:solidFill>
              <a:prstDash val="solid"/>
              <a:miter lim="800000"/>
              <a:headEnd len="sm" w="sm" type="none"/>
              <a:tailEnd len="sm" w="sm" type="triangle"/>
            </a:ln>
          </p:spPr>
        </p:cxnSp>
        <p:cxnSp>
          <p:nvCxnSpPr>
            <p:cNvPr id="3134" name="Google Shape;3134;p134"/>
            <p:cNvCxnSpPr/>
            <p:nvPr/>
          </p:nvCxnSpPr>
          <p:spPr>
            <a:xfrm flipH="1" rot="10800000">
              <a:off x="5831681" y="4255294"/>
              <a:ext cx="150019" cy="92421"/>
            </a:xfrm>
            <a:prstGeom prst="straightConnector1">
              <a:avLst/>
            </a:prstGeom>
            <a:noFill/>
            <a:ln cap="flat" cmpd="sng" w="9525">
              <a:solidFill>
                <a:srgbClr val="595959"/>
              </a:solidFill>
              <a:prstDash val="solid"/>
              <a:miter lim="800000"/>
              <a:headEnd len="sm" w="sm" type="none"/>
              <a:tailEnd len="sm" w="sm" type="triangle"/>
            </a:ln>
          </p:spPr>
        </p:cxnSp>
        <p:cxnSp>
          <p:nvCxnSpPr>
            <p:cNvPr id="3135" name="Google Shape;3135;p134"/>
            <p:cNvCxnSpPr/>
            <p:nvPr/>
          </p:nvCxnSpPr>
          <p:spPr>
            <a:xfrm flipH="1" rot="10800000">
              <a:off x="5924550" y="4245769"/>
              <a:ext cx="800100" cy="178594"/>
            </a:xfrm>
            <a:prstGeom prst="straightConnector1">
              <a:avLst/>
            </a:prstGeom>
            <a:noFill/>
            <a:ln cap="flat" cmpd="sng" w="9525">
              <a:solidFill>
                <a:srgbClr val="595959"/>
              </a:solidFill>
              <a:prstDash val="solid"/>
              <a:miter lim="800000"/>
              <a:headEnd len="sm" w="sm" type="triangle"/>
              <a:tailEnd len="sm" w="sm" type="triangle"/>
            </a:ln>
          </p:spPr>
        </p:cxnSp>
        <p:cxnSp>
          <p:nvCxnSpPr>
            <p:cNvPr id="3136" name="Google Shape;3136;p134"/>
            <p:cNvCxnSpPr/>
            <p:nvPr/>
          </p:nvCxnSpPr>
          <p:spPr>
            <a:xfrm flipH="1">
              <a:off x="5957888" y="4505325"/>
              <a:ext cx="295275" cy="40481"/>
            </a:xfrm>
            <a:prstGeom prst="straightConnector1">
              <a:avLst/>
            </a:prstGeom>
            <a:noFill/>
            <a:ln cap="flat" cmpd="sng" w="9525">
              <a:solidFill>
                <a:srgbClr val="595959"/>
              </a:solidFill>
              <a:prstDash val="solid"/>
              <a:miter lim="800000"/>
              <a:headEnd len="sm" w="sm" type="none"/>
              <a:tailEnd len="sm" w="sm" type="triangle"/>
            </a:ln>
          </p:spPr>
        </p:cxnSp>
        <p:cxnSp>
          <p:nvCxnSpPr>
            <p:cNvPr id="3137" name="Google Shape;3137;p134"/>
            <p:cNvCxnSpPr/>
            <p:nvPr/>
          </p:nvCxnSpPr>
          <p:spPr>
            <a:xfrm rot="10800000">
              <a:off x="5931694" y="4660106"/>
              <a:ext cx="433387" cy="121444"/>
            </a:xfrm>
            <a:prstGeom prst="straightConnector1">
              <a:avLst/>
            </a:prstGeom>
            <a:noFill/>
            <a:ln cap="flat" cmpd="sng" w="9525">
              <a:solidFill>
                <a:srgbClr val="595959"/>
              </a:solidFill>
              <a:prstDash val="solid"/>
              <a:miter lim="800000"/>
              <a:headEnd len="sm" w="sm" type="none"/>
              <a:tailEnd len="sm" w="sm" type="triangle"/>
            </a:ln>
          </p:spPr>
        </p:cxnSp>
        <p:cxnSp>
          <p:nvCxnSpPr>
            <p:cNvPr id="3138" name="Google Shape;3138;p134"/>
            <p:cNvCxnSpPr>
              <a:stCxn id="3139" idx="1"/>
              <a:endCxn id="3140" idx="3"/>
            </p:cNvCxnSpPr>
            <p:nvPr/>
          </p:nvCxnSpPr>
          <p:spPr>
            <a:xfrm rot="10800000">
              <a:off x="6714113" y="4491608"/>
              <a:ext cx="375900" cy="0"/>
            </a:xfrm>
            <a:prstGeom prst="straightConnector1">
              <a:avLst/>
            </a:prstGeom>
            <a:noFill/>
            <a:ln cap="flat" cmpd="sng" w="9525">
              <a:solidFill>
                <a:srgbClr val="595959"/>
              </a:solidFill>
              <a:prstDash val="solid"/>
              <a:miter lim="800000"/>
              <a:headEnd len="sm" w="sm" type="none"/>
              <a:tailEnd len="sm" w="sm" type="triangle"/>
            </a:ln>
          </p:spPr>
        </p:cxnSp>
        <p:cxnSp>
          <p:nvCxnSpPr>
            <p:cNvPr id="3141" name="Google Shape;3141;p134"/>
            <p:cNvCxnSpPr/>
            <p:nvPr/>
          </p:nvCxnSpPr>
          <p:spPr>
            <a:xfrm flipH="1">
              <a:off x="6865144" y="4598194"/>
              <a:ext cx="273845" cy="126206"/>
            </a:xfrm>
            <a:prstGeom prst="straightConnector1">
              <a:avLst/>
            </a:prstGeom>
            <a:noFill/>
            <a:ln cap="flat" cmpd="sng" w="9525">
              <a:solidFill>
                <a:srgbClr val="595959"/>
              </a:solidFill>
              <a:prstDash val="solid"/>
              <a:miter lim="800000"/>
              <a:headEnd len="sm" w="sm" type="none"/>
              <a:tailEnd len="sm" w="sm" type="triangle"/>
            </a:ln>
          </p:spPr>
        </p:cxnSp>
        <p:cxnSp>
          <p:nvCxnSpPr>
            <p:cNvPr id="3142" name="Google Shape;3142;p134"/>
            <p:cNvCxnSpPr/>
            <p:nvPr/>
          </p:nvCxnSpPr>
          <p:spPr>
            <a:xfrm flipH="1">
              <a:off x="5241131" y="4543425"/>
              <a:ext cx="1857376" cy="378619"/>
            </a:xfrm>
            <a:prstGeom prst="straightConnector1">
              <a:avLst/>
            </a:prstGeom>
            <a:noFill/>
            <a:ln cap="flat" cmpd="sng" w="9525">
              <a:solidFill>
                <a:srgbClr val="595959"/>
              </a:solidFill>
              <a:prstDash val="solid"/>
              <a:miter lim="800000"/>
              <a:headEnd len="sm" w="sm" type="none"/>
              <a:tailEnd len="sm" w="sm" type="triangle"/>
            </a:ln>
          </p:spPr>
        </p:cxnSp>
        <p:cxnSp>
          <p:nvCxnSpPr>
            <p:cNvPr id="3143" name="Google Shape;3143;p134"/>
            <p:cNvCxnSpPr>
              <a:endCxn id="3144" idx="1"/>
            </p:cNvCxnSpPr>
            <p:nvPr/>
          </p:nvCxnSpPr>
          <p:spPr>
            <a:xfrm flipH="1" rot="10800000">
              <a:off x="5248233" y="4829539"/>
              <a:ext cx="1110300" cy="142500"/>
            </a:xfrm>
            <a:prstGeom prst="straightConnector1">
              <a:avLst/>
            </a:prstGeom>
            <a:noFill/>
            <a:ln cap="flat" cmpd="sng" w="9525">
              <a:solidFill>
                <a:srgbClr val="595959"/>
              </a:solidFill>
              <a:prstDash val="solid"/>
              <a:miter lim="800000"/>
              <a:headEnd len="sm" w="sm" type="triangle"/>
              <a:tailEnd len="sm" w="sm" type="triangle"/>
            </a:ln>
          </p:spPr>
        </p:cxnSp>
        <p:cxnSp>
          <p:nvCxnSpPr>
            <p:cNvPr id="3145" name="Google Shape;3145;p134"/>
            <p:cNvCxnSpPr>
              <a:stCxn id="3146" idx="2"/>
              <a:endCxn id="3147" idx="0"/>
            </p:cNvCxnSpPr>
            <p:nvPr/>
          </p:nvCxnSpPr>
          <p:spPr>
            <a:xfrm>
              <a:off x="4864241" y="5187950"/>
              <a:ext cx="0" cy="213000"/>
            </a:xfrm>
            <a:prstGeom prst="straightConnector1">
              <a:avLst/>
            </a:prstGeom>
            <a:noFill/>
            <a:ln cap="flat" cmpd="sng" w="19050">
              <a:solidFill>
                <a:srgbClr val="595959"/>
              </a:solidFill>
              <a:prstDash val="solid"/>
              <a:miter lim="800000"/>
              <a:headEnd len="sm" w="sm" type="none"/>
              <a:tailEnd len="sm" w="sm" type="triangle"/>
            </a:ln>
          </p:spPr>
        </p:cxnSp>
        <p:cxnSp>
          <p:nvCxnSpPr>
            <p:cNvPr id="3148" name="Google Shape;3148;p134"/>
            <p:cNvCxnSpPr/>
            <p:nvPr/>
          </p:nvCxnSpPr>
          <p:spPr>
            <a:xfrm flipH="1">
              <a:off x="4476750" y="5187950"/>
              <a:ext cx="287479" cy="491331"/>
            </a:xfrm>
            <a:prstGeom prst="straightConnector1">
              <a:avLst/>
            </a:prstGeom>
            <a:noFill/>
            <a:ln cap="flat" cmpd="sng" w="19050">
              <a:solidFill>
                <a:srgbClr val="595959"/>
              </a:solidFill>
              <a:prstDash val="solid"/>
              <a:miter lim="800000"/>
              <a:headEnd len="sm" w="sm" type="none"/>
              <a:tailEnd len="sm" w="sm" type="triangle"/>
            </a:ln>
          </p:spPr>
        </p:cxnSp>
        <p:cxnSp>
          <p:nvCxnSpPr>
            <p:cNvPr id="3149" name="Google Shape;3149;p134"/>
            <p:cNvCxnSpPr/>
            <p:nvPr/>
          </p:nvCxnSpPr>
          <p:spPr>
            <a:xfrm rot="10800000">
              <a:off x="5114925" y="5181601"/>
              <a:ext cx="295275" cy="245268"/>
            </a:xfrm>
            <a:prstGeom prst="straightConnector1">
              <a:avLst/>
            </a:prstGeom>
            <a:noFill/>
            <a:ln cap="flat" cmpd="sng" w="12700">
              <a:solidFill>
                <a:srgbClr val="595959"/>
              </a:solidFill>
              <a:prstDash val="solid"/>
              <a:miter lim="800000"/>
              <a:headEnd len="sm" w="sm" type="triangle"/>
              <a:tailEnd len="sm" w="sm" type="triangle"/>
            </a:ln>
          </p:spPr>
        </p:cxnSp>
        <p:cxnSp>
          <p:nvCxnSpPr>
            <p:cNvPr id="3150" name="Google Shape;3150;p134"/>
            <p:cNvCxnSpPr/>
            <p:nvPr/>
          </p:nvCxnSpPr>
          <p:spPr>
            <a:xfrm>
              <a:off x="4991100" y="5188744"/>
              <a:ext cx="314325" cy="542925"/>
            </a:xfrm>
            <a:prstGeom prst="straightConnector1">
              <a:avLst/>
            </a:prstGeom>
            <a:noFill/>
            <a:ln cap="flat" cmpd="sng" w="9525">
              <a:solidFill>
                <a:srgbClr val="595959"/>
              </a:solidFill>
              <a:prstDash val="solid"/>
              <a:miter lim="800000"/>
              <a:headEnd len="sm" w="sm" type="none"/>
              <a:tailEnd len="sm" w="sm" type="triangle"/>
            </a:ln>
          </p:spPr>
        </p:cxnSp>
        <p:cxnSp>
          <p:nvCxnSpPr>
            <p:cNvPr id="3151" name="Google Shape;3151;p134"/>
            <p:cNvCxnSpPr/>
            <p:nvPr/>
          </p:nvCxnSpPr>
          <p:spPr>
            <a:xfrm rot="10800000">
              <a:off x="5210175" y="5114925"/>
              <a:ext cx="176213" cy="64294"/>
            </a:xfrm>
            <a:prstGeom prst="straightConnector1">
              <a:avLst/>
            </a:prstGeom>
            <a:noFill/>
            <a:ln cap="flat" cmpd="sng" w="9525">
              <a:solidFill>
                <a:srgbClr val="595959"/>
              </a:solidFill>
              <a:prstDash val="solid"/>
              <a:miter lim="800000"/>
              <a:headEnd len="sm" w="sm" type="none"/>
              <a:tailEnd len="sm" w="sm" type="triangle"/>
            </a:ln>
          </p:spPr>
        </p:cxnSp>
        <p:cxnSp>
          <p:nvCxnSpPr>
            <p:cNvPr id="3152" name="Google Shape;3152;p134"/>
            <p:cNvCxnSpPr/>
            <p:nvPr/>
          </p:nvCxnSpPr>
          <p:spPr>
            <a:xfrm>
              <a:off x="5241131" y="5045869"/>
              <a:ext cx="907257" cy="128587"/>
            </a:xfrm>
            <a:prstGeom prst="straightConnector1">
              <a:avLst/>
            </a:prstGeom>
            <a:noFill/>
            <a:ln cap="flat" cmpd="sng" w="9525">
              <a:solidFill>
                <a:srgbClr val="595959"/>
              </a:solidFill>
              <a:prstDash val="solid"/>
              <a:miter lim="800000"/>
              <a:headEnd len="sm" w="sm" type="none"/>
              <a:tailEnd len="sm" w="sm" type="triangle"/>
            </a:ln>
          </p:spPr>
        </p:cxnSp>
        <p:cxnSp>
          <p:nvCxnSpPr>
            <p:cNvPr id="3153" name="Google Shape;3153;p134"/>
            <p:cNvCxnSpPr/>
            <p:nvPr/>
          </p:nvCxnSpPr>
          <p:spPr>
            <a:xfrm>
              <a:off x="5243512" y="5012531"/>
              <a:ext cx="1843088" cy="26194"/>
            </a:xfrm>
            <a:prstGeom prst="straightConnector1">
              <a:avLst/>
            </a:prstGeom>
            <a:noFill/>
            <a:ln cap="flat" cmpd="sng" w="9525">
              <a:solidFill>
                <a:srgbClr val="595959"/>
              </a:solidFill>
              <a:prstDash val="solid"/>
              <a:miter lim="800000"/>
              <a:headEnd len="sm" w="sm" type="none"/>
              <a:tailEnd len="sm" w="sm" type="triangle"/>
            </a:ln>
          </p:spPr>
        </p:cxnSp>
        <p:cxnSp>
          <p:nvCxnSpPr>
            <p:cNvPr id="3154" name="Google Shape;3154;p134"/>
            <p:cNvCxnSpPr/>
            <p:nvPr/>
          </p:nvCxnSpPr>
          <p:spPr>
            <a:xfrm flipH="1">
              <a:off x="6831807" y="5126831"/>
              <a:ext cx="276224" cy="59531"/>
            </a:xfrm>
            <a:prstGeom prst="straightConnector1">
              <a:avLst/>
            </a:prstGeom>
            <a:noFill/>
            <a:ln cap="flat" cmpd="sng" w="9525">
              <a:solidFill>
                <a:srgbClr val="595959"/>
              </a:solidFill>
              <a:prstDash val="solid"/>
              <a:miter lim="800000"/>
              <a:headEnd len="sm" w="sm" type="none"/>
              <a:tailEnd len="sm" w="sm" type="triangle"/>
            </a:ln>
          </p:spPr>
        </p:cxnSp>
        <p:cxnSp>
          <p:nvCxnSpPr>
            <p:cNvPr id="3155" name="Google Shape;3155;p134"/>
            <p:cNvCxnSpPr/>
            <p:nvPr/>
          </p:nvCxnSpPr>
          <p:spPr>
            <a:xfrm flipH="1" rot="10800000">
              <a:off x="6641306" y="5576888"/>
              <a:ext cx="197644" cy="119064"/>
            </a:xfrm>
            <a:prstGeom prst="straightConnector1">
              <a:avLst/>
            </a:prstGeom>
            <a:noFill/>
            <a:ln cap="flat" cmpd="sng" w="12700">
              <a:solidFill>
                <a:srgbClr val="595959"/>
              </a:solidFill>
              <a:prstDash val="solid"/>
              <a:miter lim="800000"/>
              <a:headEnd len="sm" w="sm" type="none"/>
              <a:tailEnd len="sm" w="sm" type="triangle"/>
            </a:ln>
          </p:spPr>
        </p:cxnSp>
        <p:cxnSp>
          <p:nvCxnSpPr>
            <p:cNvPr id="3156" name="Google Shape;3156;p134"/>
            <p:cNvCxnSpPr/>
            <p:nvPr/>
          </p:nvCxnSpPr>
          <p:spPr>
            <a:xfrm flipH="1" rot="10800000">
              <a:off x="6336506" y="5424489"/>
              <a:ext cx="59533" cy="135730"/>
            </a:xfrm>
            <a:prstGeom prst="straightConnector1">
              <a:avLst/>
            </a:prstGeom>
            <a:noFill/>
            <a:ln cap="flat" cmpd="sng" w="12700">
              <a:solidFill>
                <a:srgbClr val="595959"/>
              </a:solidFill>
              <a:prstDash val="solid"/>
              <a:miter lim="800000"/>
              <a:headEnd len="sm" w="sm" type="triangle"/>
              <a:tailEnd len="sm" w="sm" type="triangle"/>
            </a:ln>
          </p:spPr>
        </p:cxnSp>
        <p:cxnSp>
          <p:nvCxnSpPr>
            <p:cNvPr id="3157" name="Google Shape;3157;p134"/>
            <p:cNvCxnSpPr/>
            <p:nvPr/>
          </p:nvCxnSpPr>
          <p:spPr>
            <a:xfrm>
              <a:off x="6893720" y="4886325"/>
              <a:ext cx="223836" cy="54769"/>
            </a:xfrm>
            <a:prstGeom prst="straightConnector1">
              <a:avLst/>
            </a:prstGeom>
            <a:noFill/>
            <a:ln cap="flat" cmpd="sng" w="9525">
              <a:solidFill>
                <a:srgbClr val="595959"/>
              </a:solidFill>
              <a:prstDash val="solid"/>
              <a:miter lim="800000"/>
              <a:headEnd len="sm" w="sm" type="none"/>
              <a:tailEnd len="sm" w="sm" type="triangle"/>
            </a:ln>
          </p:spPr>
        </p:cxnSp>
        <p:cxnSp>
          <p:nvCxnSpPr>
            <p:cNvPr id="3158" name="Google Shape;3158;p134"/>
            <p:cNvCxnSpPr/>
            <p:nvPr/>
          </p:nvCxnSpPr>
          <p:spPr>
            <a:xfrm flipH="1" rot="10800000">
              <a:off x="6896101" y="4693444"/>
              <a:ext cx="707230" cy="92868"/>
            </a:xfrm>
            <a:prstGeom prst="straightConnector1">
              <a:avLst/>
            </a:prstGeom>
            <a:noFill/>
            <a:ln cap="flat" cmpd="sng" w="9525">
              <a:solidFill>
                <a:srgbClr val="595959"/>
              </a:solidFill>
              <a:prstDash val="solid"/>
              <a:miter lim="800000"/>
              <a:headEnd len="sm" w="sm" type="none"/>
              <a:tailEnd len="sm" w="sm" type="triangle"/>
            </a:ln>
          </p:spPr>
        </p:cxnSp>
        <p:cxnSp>
          <p:nvCxnSpPr>
            <p:cNvPr id="3159" name="Google Shape;3159;p134"/>
            <p:cNvCxnSpPr/>
            <p:nvPr/>
          </p:nvCxnSpPr>
          <p:spPr>
            <a:xfrm rot="10800000">
              <a:off x="5000625" y="4262438"/>
              <a:ext cx="97632" cy="102394"/>
            </a:xfrm>
            <a:prstGeom prst="straightConnector1">
              <a:avLst/>
            </a:prstGeom>
            <a:noFill/>
            <a:ln cap="flat" cmpd="sng" w="9525">
              <a:solidFill>
                <a:srgbClr val="595959"/>
              </a:solidFill>
              <a:prstDash val="solid"/>
              <a:miter lim="800000"/>
              <a:headEnd len="sm" w="sm" type="triangle"/>
              <a:tailEnd len="sm" w="sm" type="triangle"/>
            </a:ln>
          </p:spPr>
        </p:cxnSp>
        <p:cxnSp>
          <p:nvCxnSpPr>
            <p:cNvPr id="3160" name="Google Shape;3160;p134"/>
            <p:cNvCxnSpPr/>
            <p:nvPr/>
          </p:nvCxnSpPr>
          <p:spPr>
            <a:xfrm rot="10800000">
              <a:off x="4588669" y="4226719"/>
              <a:ext cx="476249" cy="178594"/>
            </a:xfrm>
            <a:prstGeom prst="straightConnector1">
              <a:avLst/>
            </a:prstGeom>
            <a:noFill/>
            <a:ln cap="flat" cmpd="sng" w="9525">
              <a:solidFill>
                <a:srgbClr val="595959"/>
              </a:solidFill>
              <a:prstDash val="solid"/>
              <a:miter lim="800000"/>
              <a:headEnd len="sm" w="sm" type="none"/>
              <a:tailEnd len="sm" w="sm" type="triangle"/>
            </a:ln>
          </p:spPr>
        </p:cxnSp>
        <p:cxnSp>
          <p:nvCxnSpPr>
            <p:cNvPr id="3161" name="Google Shape;3161;p134"/>
            <p:cNvCxnSpPr/>
            <p:nvPr/>
          </p:nvCxnSpPr>
          <p:spPr>
            <a:xfrm>
              <a:off x="4586288" y="4579145"/>
              <a:ext cx="154781" cy="226218"/>
            </a:xfrm>
            <a:prstGeom prst="straightConnector1">
              <a:avLst/>
            </a:prstGeom>
            <a:noFill/>
            <a:ln cap="flat" cmpd="sng" w="9525">
              <a:solidFill>
                <a:srgbClr val="595959"/>
              </a:solidFill>
              <a:prstDash val="solid"/>
              <a:miter lim="800000"/>
              <a:headEnd len="sm" w="sm" type="none"/>
              <a:tailEnd len="sm" w="sm" type="triangle"/>
            </a:ln>
          </p:spPr>
        </p:cxnSp>
        <p:cxnSp>
          <p:nvCxnSpPr>
            <p:cNvPr id="3162" name="Google Shape;3162;p134"/>
            <p:cNvCxnSpPr/>
            <p:nvPr/>
          </p:nvCxnSpPr>
          <p:spPr>
            <a:xfrm flipH="1">
              <a:off x="5017294" y="4714875"/>
              <a:ext cx="59531" cy="92869"/>
            </a:xfrm>
            <a:prstGeom prst="straightConnector1">
              <a:avLst/>
            </a:prstGeom>
            <a:noFill/>
            <a:ln cap="flat" cmpd="sng" w="9525">
              <a:solidFill>
                <a:srgbClr val="595959"/>
              </a:solidFill>
              <a:prstDash val="solid"/>
              <a:miter lim="800000"/>
              <a:headEnd len="sm" w="sm" type="none"/>
              <a:tailEnd len="sm" w="sm" type="triangle"/>
            </a:ln>
          </p:spPr>
        </p:cxnSp>
        <p:cxnSp>
          <p:nvCxnSpPr>
            <p:cNvPr id="3163" name="Google Shape;3163;p134"/>
            <p:cNvCxnSpPr/>
            <p:nvPr/>
          </p:nvCxnSpPr>
          <p:spPr>
            <a:xfrm flipH="1">
              <a:off x="4286250" y="5086350"/>
              <a:ext cx="214313" cy="83344"/>
            </a:xfrm>
            <a:prstGeom prst="straightConnector1">
              <a:avLst/>
            </a:prstGeom>
            <a:noFill/>
            <a:ln cap="flat" cmpd="sng" w="9525">
              <a:solidFill>
                <a:srgbClr val="595959"/>
              </a:solidFill>
              <a:prstDash val="solid"/>
              <a:miter lim="800000"/>
              <a:headEnd len="sm" w="sm" type="none"/>
              <a:tailEnd len="sm" w="sm" type="triangle"/>
            </a:ln>
          </p:spPr>
        </p:cxnSp>
        <p:cxnSp>
          <p:nvCxnSpPr>
            <p:cNvPr id="3164" name="Google Shape;3164;p134"/>
            <p:cNvCxnSpPr/>
            <p:nvPr/>
          </p:nvCxnSpPr>
          <p:spPr>
            <a:xfrm flipH="1">
              <a:off x="4417219" y="5186363"/>
              <a:ext cx="226219" cy="240506"/>
            </a:xfrm>
            <a:prstGeom prst="straightConnector1">
              <a:avLst/>
            </a:prstGeom>
            <a:noFill/>
            <a:ln cap="flat" cmpd="sng" w="9525">
              <a:solidFill>
                <a:srgbClr val="595959"/>
              </a:solidFill>
              <a:prstDash val="solid"/>
              <a:miter lim="800000"/>
              <a:headEnd len="sm" w="sm" type="none"/>
              <a:tailEnd len="sm" w="sm" type="triangle"/>
            </a:ln>
          </p:spPr>
        </p:cxnSp>
        <p:cxnSp>
          <p:nvCxnSpPr>
            <p:cNvPr id="3165" name="Google Shape;3165;p134"/>
            <p:cNvCxnSpPr/>
            <p:nvPr/>
          </p:nvCxnSpPr>
          <p:spPr>
            <a:xfrm flipH="1">
              <a:off x="3905250" y="5143500"/>
              <a:ext cx="642938" cy="366713"/>
            </a:xfrm>
            <a:prstGeom prst="straightConnector1">
              <a:avLst/>
            </a:prstGeom>
            <a:noFill/>
            <a:ln cap="flat" cmpd="sng" w="9525">
              <a:solidFill>
                <a:srgbClr val="595959"/>
              </a:solidFill>
              <a:prstDash val="solid"/>
              <a:miter lim="800000"/>
              <a:headEnd len="sm" w="sm" type="none"/>
              <a:tailEnd len="sm" w="sm" type="triangle"/>
            </a:ln>
          </p:spPr>
        </p:cxnSp>
        <p:cxnSp>
          <p:nvCxnSpPr>
            <p:cNvPr id="3166" name="Google Shape;3166;p134"/>
            <p:cNvCxnSpPr/>
            <p:nvPr/>
          </p:nvCxnSpPr>
          <p:spPr>
            <a:xfrm rot="10800000">
              <a:off x="3683794" y="4214813"/>
              <a:ext cx="921544" cy="614362"/>
            </a:xfrm>
            <a:prstGeom prst="straightConnector1">
              <a:avLst/>
            </a:prstGeom>
            <a:noFill/>
            <a:ln cap="flat" cmpd="sng" w="19050">
              <a:solidFill>
                <a:srgbClr val="595959"/>
              </a:solidFill>
              <a:prstDash val="solid"/>
              <a:miter lim="800000"/>
              <a:headEnd len="sm" w="sm" type="none"/>
              <a:tailEnd len="sm" w="sm" type="triangle"/>
            </a:ln>
          </p:spPr>
        </p:cxnSp>
        <p:cxnSp>
          <p:nvCxnSpPr>
            <p:cNvPr id="3167" name="Google Shape;3167;p134"/>
            <p:cNvCxnSpPr/>
            <p:nvPr/>
          </p:nvCxnSpPr>
          <p:spPr>
            <a:xfrm rot="10800000">
              <a:off x="3733800" y="4082913"/>
              <a:ext cx="157164" cy="0"/>
            </a:xfrm>
            <a:prstGeom prst="straightConnector1">
              <a:avLst/>
            </a:prstGeom>
            <a:noFill/>
            <a:ln cap="flat" cmpd="sng" w="12700">
              <a:solidFill>
                <a:srgbClr val="595959"/>
              </a:solidFill>
              <a:prstDash val="solid"/>
              <a:miter lim="800000"/>
              <a:headEnd len="sm" w="sm" type="none"/>
              <a:tailEnd len="sm" w="sm" type="triangle"/>
            </a:ln>
          </p:spPr>
        </p:cxnSp>
        <p:cxnSp>
          <p:nvCxnSpPr>
            <p:cNvPr id="3168" name="Google Shape;3168;p134"/>
            <p:cNvCxnSpPr/>
            <p:nvPr/>
          </p:nvCxnSpPr>
          <p:spPr>
            <a:xfrm>
              <a:off x="3833813" y="4488656"/>
              <a:ext cx="707231" cy="361950"/>
            </a:xfrm>
            <a:prstGeom prst="straightConnector1">
              <a:avLst/>
            </a:prstGeom>
            <a:noFill/>
            <a:ln cap="flat" cmpd="sng" w="9525">
              <a:solidFill>
                <a:srgbClr val="595959"/>
              </a:solidFill>
              <a:prstDash val="solid"/>
              <a:miter lim="800000"/>
              <a:headEnd len="sm" w="sm" type="none"/>
              <a:tailEnd len="sm" w="sm" type="triangle"/>
            </a:ln>
          </p:spPr>
        </p:cxnSp>
        <p:cxnSp>
          <p:nvCxnSpPr>
            <p:cNvPr id="3169" name="Google Shape;3169;p134"/>
            <p:cNvCxnSpPr/>
            <p:nvPr/>
          </p:nvCxnSpPr>
          <p:spPr>
            <a:xfrm flipH="1" rot="10800000">
              <a:off x="2500313" y="4119563"/>
              <a:ext cx="459581" cy="235743"/>
            </a:xfrm>
            <a:prstGeom prst="straightConnector1">
              <a:avLst/>
            </a:prstGeom>
            <a:noFill/>
            <a:ln cap="flat" cmpd="sng" w="9525">
              <a:solidFill>
                <a:srgbClr val="595959"/>
              </a:solidFill>
              <a:prstDash val="solid"/>
              <a:miter lim="800000"/>
              <a:headEnd len="sm" w="sm" type="none"/>
              <a:tailEnd len="sm" w="sm" type="triangle"/>
            </a:ln>
          </p:spPr>
        </p:cxnSp>
        <p:cxnSp>
          <p:nvCxnSpPr>
            <p:cNvPr id="3170" name="Google Shape;3170;p134"/>
            <p:cNvCxnSpPr>
              <a:stCxn id="3171" idx="0"/>
            </p:cNvCxnSpPr>
            <p:nvPr/>
          </p:nvCxnSpPr>
          <p:spPr>
            <a:xfrm flipH="1" rot="10800000">
              <a:off x="2994475" y="4226823"/>
              <a:ext cx="36900" cy="97200"/>
            </a:xfrm>
            <a:prstGeom prst="straightConnector1">
              <a:avLst/>
            </a:prstGeom>
            <a:noFill/>
            <a:ln cap="flat" cmpd="sng" w="9525">
              <a:solidFill>
                <a:srgbClr val="595959"/>
              </a:solidFill>
              <a:prstDash val="solid"/>
              <a:miter lim="800000"/>
              <a:headEnd len="sm" w="sm" type="none"/>
              <a:tailEnd len="sm" w="sm" type="triangle"/>
            </a:ln>
          </p:spPr>
        </p:cxnSp>
        <p:cxnSp>
          <p:nvCxnSpPr>
            <p:cNvPr id="3172" name="Google Shape;3172;p134"/>
            <p:cNvCxnSpPr/>
            <p:nvPr/>
          </p:nvCxnSpPr>
          <p:spPr>
            <a:xfrm>
              <a:off x="3252788" y="4526756"/>
              <a:ext cx="1257300" cy="371475"/>
            </a:xfrm>
            <a:prstGeom prst="straightConnector1">
              <a:avLst/>
            </a:prstGeom>
            <a:noFill/>
            <a:ln cap="flat" cmpd="sng" w="9525">
              <a:solidFill>
                <a:srgbClr val="595959"/>
              </a:solidFill>
              <a:prstDash val="solid"/>
              <a:miter lim="800000"/>
              <a:headEnd len="sm" w="sm" type="none"/>
              <a:tailEnd len="sm" w="sm" type="triangle"/>
            </a:ln>
          </p:spPr>
        </p:cxnSp>
        <p:cxnSp>
          <p:nvCxnSpPr>
            <p:cNvPr id="3173" name="Google Shape;3173;p134"/>
            <p:cNvCxnSpPr>
              <a:stCxn id="3174" idx="0"/>
              <a:endCxn id="3175" idx="2"/>
            </p:cNvCxnSpPr>
            <p:nvPr/>
          </p:nvCxnSpPr>
          <p:spPr>
            <a:xfrm rot="10800000">
              <a:off x="3301306" y="4986324"/>
              <a:ext cx="77400" cy="141300"/>
            </a:xfrm>
            <a:prstGeom prst="straightConnector1">
              <a:avLst/>
            </a:prstGeom>
            <a:noFill/>
            <a:ln cap="flat" cmpd="sng" w="9525">
              <a:solidFill>
                <a:srgbClr val="595959"/>
              </a:solidFill>
              <a:prstDash val="solid"/>
              <a:miter lim="800000"/>
              <a:headEnd len="sm" w="sm" type="triangle"/>
              <a:tailEnd len="sm" w="sm" type="triangle"/>
            </a:ln>
          </p:spPr>
        </p:cxnSp>
        <p:cxnSp>
          <p:nvCxnSpPr>
            <p:cNvPr id="3176" name="Google Shape;3176;p134"/>
            <p:cNvCxnSpPr>
              <a:stCxn id="3146" idx="1"/>
            </p:cNvCxnSpPr>
            <p:nvPr/>
          </p:nvCxnSpPr>
          <p:spPr>
            <a:xfrm flipH="1">
              <a:off x="2914681" y="5000626"/>
              <a:ext cx="1568700" cy="78600"/>
            </a:xfrm>
            <a:prstGeom prst="straightConnector1">
              <a:avLst/>
            </a:prstGeom>
            <a:noFill/>
            <a:ln cap="flat" cmpd="sng" w="9525">
              <a:solidFill>
                <a:srgbClr val="595959"/>
              </a:solidFill>
              <a:prstDash val="solid"/>
              <a:miter lim="800000"/>
              <a:headEnd len="sm" w="sm" type="none"/>
              <a:tailEnd len="sm" w="sm" type="triangle"/>
            </a:ln>
          </p:spPr>
        </p:cxnSp>
        <p:cxnSp>
          <p:nvCxnSpPr>
            <p:cNvPr id="3177" name="Google Shape;3177;p134"/>
            <p:cNvCxnSpPr/>
            <p:nvPr/>
          </p:nvCxnSpPr>
          <p:spPr>
            <a:xfrm flipH="1" rot="10800000">
              <a:off x="2869406" y="4883944"/>
              <a:ext cx="102394" cy="45244"/>
            </a:xfrm>
            <a:prstGeom prst="straightConnector1">
              <a:avLst/>
            </a:prstGeom>
            <a:noFill/>
            <a:ln cap="flat" cmpd="sng" w="9525">
              <a:solidFill>
                <a:srgbClr val="595959"/>
              </a:solidFill>
              <a:prstDash val="solid"/>
              <a:miter lim="800000"/>
              <a:headEnd len="sm" w="sm" type="none"/>
              <a:tailEnd len="sm" w="sm" type="triangle"/>
            </a:ln>
          </p:spPr>
        </p:cxnSp>
        <p:cxnSp>
          <p:nvCxnSpPr>
            <p:cNvPr id="3178" name="Google Shape;3178;p134"/>
            <p:cNvCxnSpPr/>
            <p:nvPr/>
          </p:nvCxnSpPr>
          <p:spPr>
            <a:xfrm>
              <a:off x="2605088" y="4581525"/>
              <a:ext cx="361950" cy="135731"/>
            </a:xfrm>
            <a:prstGeom prst="straightConnector1">
              <a:avLst/>
            </a:prstGeom>
            <a:noFill/>
            <a:ln cap="flat" cmpd="sng" w="9525">
              <a:solidFill>
                <a:srgbClr val="595959"/>
              </a:solidFill>
              <a:prstDash val="solid"/>
              <a:miter lim="800000"/>
              <a:headEnd len="sm" w="sm" type="none"/>
              <a:tailEnd len="sm" w="sm" type="triangle"/>
            </a:ln>
          </p:spPr>
        </p:cxnSp>
        <p:cxnSp>
          <p:nvCxnSpPr>
            <p:cNvPr id="3179" name="Google Shape;3179;p134"/>
            <p:cNvCxnSpPr/>
            <p:nvPr/>
          </p:nvCxnSpPr>
          <p:spPr>
            <a:xfrm rot="10800000">
              <a:off x="3650457" y="4841082"/>
              <a:ext cx="828674" cy="111918"/>
            </a:xfrm>
            <a:prstGeom prst="straightConnector1">
              <a:avLst/>
            </a:prstGeom>
            <a:noFill/>
            <a:ln cap="flat" cmpd="sng" w="12700">
              <a:solidFill>
                <a:srgbClr val="595959"/>
              </a:solidFill>
              <a:prstDash val="solid"/>
              <a:miter lim="800000"/>
              <a:headEnd len="sm" w="sm" type="triangle"/>
              <a:tailEnd len="sm" w="sm" type="triangle"/>
            </a:ln>
          </p:spPr>
        </p:cxnSp>
        <p:cxnSp>
          <p:nvCxnSpPr>
            <p:cNvPr id="3180" name="Google Shape;3180;p134"/>
            <p:cNvCxnSpPr/>
            <p:nvPr/>
          </p:nvCxnSpPr>
          <p:spPr>
            <a:xfrm flipH="1">
              <a:off x="3650456" y="4600575"/>
              <a:ext cx="1373983" cy="169069"/>
            </a:xfrm>
            <a:prstGeom prst="straightConnector1">
              <a:avLst/>
            </a:prstGeom>
            <a:noFill/>
            <a:ln cap="flat" cmpd="sng" w="9525">
              <a:solidFill>
                <a:srgbClr val="595959"/>
              </a:solidFill>
              <a:prstDash val="solid"/>
              <a:miter lim="800000"/>
              <a:headEnd len="sm" w="sm" type="none"/>
              <a:tailEnd len="sm" w="sm" type="triangle"/>
            </a:ln>
          </p:spPr>
        </p:cxnSp>
        <p:cxnSp>
          <p:nvCxnSpPr>
            <p:cNvPr id="3181" name="Google Shape;3181;p134"/>
            <p:cNvCxnSpPr/>
            <p:nvPr/>
          </p:nvCxnSpPr>
          <p:spPr>
            <a:xfrm rot="10800000">
              <a:off x="2743200" y="5281613"/>
              <a:ext cx="145256" cy="219075"/>
            </a:xfrm>
            <a:prstGeom prst="straightConnector1">
              <a:avLst/>
            </a:prstGeom>
            <a:noFill/>
            <a:ln cap="flat" cmpd="sng" w="12700">
              <a:solidFill>
                <a:srgbClr val="595959"/>
              </a:solidFill>
              <a:prstDash val="solid"/>
              <a:miter lim="800000"/>
              <a:headEnd len="sm" w="sm" type="none"/>
              <a:tailEnd len="sm" w="sm" type="triangle"/>
            </a:ln>
          </p:spPr>
        </p:cxnSp>
        <p:grpSp>
          <p:nvGrpSpPr>
            <p:cNvPr id="3182" name="Google Shape;3182;p134"/>
            <p:cNvGrpSpPr/>
            <p:nvPr/>
          </p:nvGrpSpPr>
          <p:grpSpPr>
            <a:xfrm>
              <a:off x="1912263" y="3666036"/>
              <a:ext cx="6155605" cy="2391864"/>
              <a:chOff x="1912263" y="3666036"/>
              <a:chExt cx="6155605" cy="2391864"/>
            </a:xfrm>
          </p:grpSpPr>
          <p:sp>
            <p:nvSpPr>
              <p:cNvPr id="3132" name="Google Shape;3132;p134"/>
              <p:cNvSpPr/>
              <p:nvPr/>
            </p:nvSpPr>
            <p:spPr>
              <a:xfrm>
                <a:off x="5016781" y="4318001"/>
                <a:ext cx="933170" cy="469900"/>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FOAF</a:t>
                </a:r>
                <a:endParaRPr/>
              </a:p>
              <a:p>
                <a:pPr indent="0" lvl="0" marL="0" marR="0" rtl="0" algn="ctr">
                  <a:spcBef>
                    <a:spcPts val="0"/>
                  </a:spcBef>
                  <a:spcAft>
                    <a:spcPts val="0"/>
                  </a:spcAft>
                  <a:buNone/>
                </a:pPr>
                <a:r>
                  <a:rPr lang="en-US" sz="1050">
                    <a:solidFill>
                      <a:srgbClr val="262626"/>
                    </a:solidFill>
                    <a:latin typeface="Arial"/>
                    <a:ea typeface="Arial"/>
                    <a:cs typeface="Arial"/>
                    <a:sym typeface="Arial"/>
                  </a:rPr>
                  <a:t>Profiles</a:t>
                </a:r>
                <a:endParaRPr sz="1050">
                  <a:solidFill>
                    <a:srgbClr val="262626"/>
                  </a:solidFill>
                  <a:latin typeface="Arial"/>
                  <a:ea typeface="Arial"/>
                  <a:cs typeface="Arial"/>
                  <a:sym typeface="Arial"/>
                </a:endParaRPr>
              </a:p>
            </p:txBody>
          </p:sp>
          <p:sp>
            <p:nvSpPr>
              <p:cNvPr id="3183" name="Google Shape;3183;p134"/>
              <p:cNvSpPr/>
              <p:nvPr/>
            </p:nvSpPr>
            <p:spPr>
              <a:xfrm>
                <a:off x="7099581" y="4813301"/>
                <a:ext cx="968287" cy="47624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RDF Book</a:t>
                </a:r>
                <a:endParaRPr/>
              </a:p>
              <a:p>
                <a:pPr indent="0" lvl="0" marL="0" marR="0" rtl="0" algn="ctr">
                  <a:spcBef>
                    <a:spcPts val="0"/>
                  </a:spcBef>
                  <a:spcAft>
                    <a:spcPts val="0"/>
                  </a:spcAft>
                  <a:buNone/>
                </a:pPr>
                <a:r>
                  <a:rPr lang="en-US" sz="1050">
                    <a:solidFill>
                      <a:srgbClr val="262626"/>
                    </a:solidFill>
                    <a:latin typeface="Arial"/>
                    <a:ea typeface="Arial"/>
                    <a:cs typeface="Arial"/>
                    <a:sym typeface="Arial"/>
                  </a:rPr>
                  <a:t>Mashup</a:t>
                </a:r>
                <a:endParaRPr sz="1050">
                  <a:solidFill>
                    <a:srgbClr val="262626"/>
                  </a:solidFill>
                  <a:latin typeface="Arial"/>
                  <a:ea typeface="Arial"/>
                  <a:cs typeface="Arial"/>
                  <a:sym typeface="Arial"/>
                </a:endParaRPr>
              </a:p>
            </p:txBody>
          </p:sp>
          <p:sp>
            <p:nvSpPr>
              <p:cNvPr id="3184" name="Google Shape;3184;p134"/>
              <p:cNvSpPr/>
              <p:nvPr/>
            </p:nvSpPr>
            <p:spPr>
              <a:xfrm>
                <a:off x="1937031" y="4813301"/>
                <a:ext cx="968287" cy="47624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US Census Data</a:t>
                </a:r>
                <a:endParaRPr sz="1050">
                  <a:solidFill>
                    <a:srgbClr val="262626"/>
                  </a:solidFill>
                  <a:latin typeface="Arial"/>
                  <a:ea typeface="Arial"/>
                  <a:cs typeface="Arial"/>
                  <a:sym typeface="Arial"/>
                </a:endParaRPr>
              </a:p>
            </p:txBody>
          </p:sp>
          <p:sp>
            <p:nvSpPr>
              <p:cNvPr id="3185" name="Google Shape;3185;p134"/>
              <p:cNvSpPr/>
              <p:nvPr/>
            </p:nvSpPr>
            <p:spPr>
              <a:xfrm>
                <a:off x="3891880" y="3895589"/>
                <a:ext cx="761719" cy="37464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Audio-Scrobbler</a:t>
                </a:r>
                <a:endParaRPr sz="1050">
                  <a:solidFill>
                    <a:srgbClr val="262626"/>
                  </a:solidFill>
                  <a:latin typeface="Arial"/>
                  <a:ea typeface="Arial"/>
                  <a:cs typeface="Arial"/>
                  <a:sym typeface="Arial"/>
                </a:endParaRPr>
              </a:p>
            </p:txBody>
          </p:sp>
          <p:sp>
            <p:nvSpPr>
              <p:cNvPr id="3186" name="Google Shape;3186;p134"/>
              <p:cNvSpPr/>
              <p:nvPr/>
            </p:nvSpPr>
            <p:spPr>
              <a:xfrm>
                <a:off x="2967955" y="3895589"/>
                <a:ext cx="761719" cy="37464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Music-brainz</a:t>
                </a:r>
                <a:endParaRPr sz="1050">
                  <a:solidFill>
                    <a:srgbClr val="262626"/>
                  </a:solidFill>
                  <a:latin typeface="Arial"/>
                  <a:ea typeface="Arial"/>
                  <a:cs typeface="Arial"/>
                  <a:sym typeface="Arial"/>
                </a:endParaRPr>
              </a:p>
            </p:txBody>
          </p:sp>
          <p:sp>
            <p:nvSpPr>
              <p:cNvPr id="3187" name="Google Shape;3187;p134"/>
              <p:cNvSpPr/>
              <p:nvPr/>
            </p:nvSpPr>
            <p:spPr>
              <a:xfrm>
                <a:off x="5888555" y="3895589"/>
                <a:ext cx="761719" cy="37464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Flickr exporter</a:t>
                </a:r>
                <a:endParaRPr sz="1050">
                  <a:solidFill>
                    <a:srgbClr val="262626"/>
                  </a:solidFill>
                  <a:latin typeface="Arial"/>
                  <a:ea typeface="Arial"/>
                  <a:cs typeface="Arial"/>
                  <a:sym typeface="Arial"/>
                </a:endParaRPr>
              </a:p>
            </p:txBody>
          </p:sp>
          <p:sp>
            <p:nvSpPr>
              <p:cNvPr id="3188" name="Google Shape;3188;p134"/>
              <p:cNvSpPr/>
              <p:nvPr/>
            </p:nvSpPr>
            <p:spPr>
              <a:xfrm>
                <a:off x="5888555" y="5565776"/>
                <a:ext cx="761719" cy="37464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DBLP Hannover</a:t>
                </a:r>
                <a:endParaRPr sz="1050">
                  <a:solidFill>
                    <a:srgbClr val="262626"/>
                  </a:solidFill>
                  <a:latin typeface="Arial"/>
                  <a:ea typeface="Arial"/>
                  <a:cs typeface="Arial"/>
                  <a:sym typeface="Arial"/>
                </a:endParaRPr>
              </a:p>
            </p:txBody>
          </p:sp>
          <p:sp>
            <p:nvSpPr>
              <p:cNvPr id="3189" name="Google Shape;3189;p134"/>
              <p:cNvSpPr/>
              <p:nvPr/>
            </p:nvSpPr>
            <p:spPr>
              <a:xfrm>
                <a:off x="4040705" y="5683251"/>
                <a:ext cx="761719" cy="37464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W3C WordNet</a:t>
                </a:r>
                <a:endParaRPr sz="1050">
                  <a:solidFill>
                    <a:srgbClr val="262626"/>
                  </a:solidFill>
                  <a:latin typeface="Arial"/>
                  <a:ea typeface="Arial"/>
                  <a:cs typeface="Arial"/>
                  <a:sym typeface="Arial"/>
                </a:endParaRPr>
              </a:p>
            </p:txBody>
          </p:sp>
          <p:sp>
            <p:nvSpPr>
              <p:cNvPr id="3190" name="Google Shape;3190;p134"/>
              <p:cNvSpPr/>
              <p:nvPr/>
            </p:nvSpPr>
            <p:spPr>
              <a:xfrm>
                <a:off x="5097463" y="5734050"/>
                <a:ext cx="658437" cy="323850"/>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Project Gutenberg</a:t>
                </a:r>
                <a:endParaRPr sz="1000">
                  <a:solidFill>
                    <a:srgbClr val="262626"/>
                  </a:solidFill>
                  <a:latin typeface="Arial"/>
                  <a:ea typeface="Arial"/>
                  <a:cs typeface="Arial"/>
                  <a:sym typeface="Arial"/>
                </a:endParaRPr>
              </a:p>
            </p:txBody>
          </p:sp>
          <p:sp>
            <p:nvSpPr>
              <p:cNvPr id="3174" name="Google Shape;3174;p134"/>
              <p:cNvSpPr/>
              <p:nvPr/>
            </p:nvSpPr>
            <p:spPr>
              <a:xfrm>
                <a:off x="3028374" y="5127624"/>
                <a:ext cx="700663" cy="34461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riese</a:t>
                </a:r>
                <a:endParaRPr sz="1050">
                  <a:solidFill>
                    <a:srgbClr val="262626"/>
                  </a:solidFill>
                  <a:latin typeface="Arial"/>
                  <a:ea typeface="Arial"/>
                  <a:cs typeface="Arial"/>
                  <a:sym typeface="Arial"/>
                </a:endParaRPr>
              </a:p>
            </p:txBody>
          </p:sp>
          <p:sp>
            <p:nvSpPr>
              <p:cNvPr id="3191" name="Google Shape;3191;p134"/>
              <p:cNvSpPr/>
              <p:nvPr/>
            </p:nvSpPr>
            <p:spPr>
              <a:xfrm>
                <a:off x="2733099" y="5501827"/>
                <a:ext cx="581601" cy="270324"/>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GovTrack</a:t>
                </a:r>
                <a:endParaRPr sz="900">
                  <a:solidFill>
                    <a:srgbClr val="262626"/>
                  </a:solidFill>
                  <a:latin typeface="Arial"/>
                  <a:ea typeface="Arial"/>
                  <a:cs typeface="Arial"/>
                  <a:sym typeface="Arial"/>
                </a:endParaRPr>
              </a:p>
            </p:txBody>
          </p:sp>
          <p:sp>
            <p:nvSpPr>
              <p:cNvPr id="3192" name="Google Shape;3192;p134"/>
              <p:cNvSpPr/>
              <p:nvPr/>
            </p:nvSpPr>
            <p:spPr>
              <a:xfrm>
                <a:off x="3386902" y="5501827"/>
                <a:ext cx="581601" cy="270324"/>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Wiki-company</a:t>
                </a:r>
                <a:endParaRPr sz="900">
                  <a:solidFill>
                    <a:srgbClr val="262626"/>
                  </a:solidFill>
                  <a:latin typeface="Arial"/>
                  <a:ea typeface="Arial"/>
                  <a:cs typeface="Arial"/>
                  <a:sym typeface="Arial"/>
                </a:endParaRPr>
              </a:p>
            </p:txBody>
          </p:sp>
          <p:sp>
            <p:nvSpPr>
              <p:cNvPr id="3193" name="Google Shape;3193;p134"/>
              <p:cNvSpPr/>
              <p:nvPr/>
            </p:nvSpPr>
            <p:spPr>
              <a:xfrm>
                <a:off x="4037294" y="5420865"/>
                <a:ext cx="446087" cy="227461"/>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Euro stat</a:t>
                </a:r>
                <a:endParaRPr sz="900">
                  <a:solidFill>
                    <a:srgbClr val="262626"/>
                  </a:solidFill>
                  <a:latin typeface="Arial"/>
                  <a:ea typeface="Arial"/>
                  <a:cs typeface="Arial"/>
                  <a:sym typeface="Arial"/>
                </a:endParaRPr>
              </a:p>
            </p:txBody>
          </p:sp>
          <p:sp>
            <p:nvSpPr>
              <p:cNvPr id="3194" name="Google Shape;3194;p134"/>
              <p:cNvSpPr/>
              <p:nvPr/>
            </p:nvSpPr>
            <p:spPr>
              <a:xfrm>
                <a:off x="5360474" y="5143051"/>
                <a:ext cx="446087" cy="227461"/>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lingvoj</a:t>
                </a:r>
                <a:endParaRPr sz="900">
                  <a:solidFill>
                    <a:srgbClr val="262626"/>
                  </a:solidFill>
                  <a:latin typeface="Arial"/>
                  <a:ea typeface="Arial"/>
                  <a:cs typeface="Arial"/>
                  <a:sym typeface="Arial"/>
                </a:endParaRPr>
              </a:p>
            </p:txBody>
          </p:sp>
          <p:sp>
            <p:nvSpPr>
              <p:cNvPr id="3195" name="Google Shape;3195;p134"/>
              <p:cNvSpPr/>
              <p:nvPr/>
            </p:nvSpPr>
            <p:spPr>
              <a:xfrm>
                <a:off x="5333008" y="5420864"/>
                <a:ext cx="547092" cy="281436"/>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Flickr wrappr</a:t>
                </a:r>
                <a:endParaRPr sz="1000">
                  <a:solidFill>
                    <a:srgbClr val="262626"/>
                  </a:solidFill>
                  <a:latin typeface="Arial"/>
                  <a:ea typeface="Arial"/>
                  <a:cs typeface="Arial"/>
                  <a:sym typeface="Arial"/>
                </a:endParaRPr>
              </a:p>
            </p:txBody>
          </p:sp>
          <p:sp>
            <p:nvSpPr>
              <p:cNvPr id="3196" name="Google Shape;3196;p134"/>
              <p:cNvSpPr/>
              <p:nvPr/>
            </p:nvSpPr>
            <p:spPr>
              <a:xfrm>
                <a:off x="6145731" y="5060950"/>
                <a:ext cx="686870" cy="358776"/>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DBLP Berlin</a:t>
                </a:r>
                <a:endParaRPr sz="1050">
                  <a:solidFill>
                    <a:srgbClr val="262626"/>
                  </a:solidFill>
                  <a:latin typeface="Arial"/>
                  <a:ea typeface="Arial"/>
                  <a:cs typeface="Arial"/>
                  <a:sym typeface="Arial"/>
                </a:endParaRPr>
              </a:p>
            </p:txBody>
          </p:sp>
          <p:sp>
            <p:nvSpPr>
              <p:cNvPr id="3197" name="Google Shape;3197;p134"/>
              <p:cNvSpPr/>
              <p:nvPr/>
            </p:nvSpPr>
            <p:spPr>
              <a:xfrm>
                <a:off x="6827621" y="5322569"/>
                <a:ext cx="686870" cy="358776"/>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RKB Explorer</a:t>
                </a:r>
                <a:endParaRPr sz="1050">
                  <a:solidFill>
                    <a:srgbClr val="262626"/>
                  </a:solidFill>
                  <a:latin typeface="Arial"/>
                  <a:ea typeface="Arial"/>
                  <a:cs typeface="Arial"/>
                  <a:sym typeface="Arial"/>
                </a:endParaRPr>
              </a:p>
            </p:txBody>
          </p:sp>
          <p:sp>
            <p:nvSpPr>
              <p:cNvPr id="3198" name="Google Shape;3198;p134"/>
              <p:cNvSpPr/>
              <p:nvPr/>
            </p:nvSpPr>
            <p:spPr>
              <a:xfrm>
                <a:off x="6714133" y="4036565"/>
                <a:ext cx="547092" cy="281436"/>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SIOC profiles</a:t>
                </a:r>
                <a:endParaRPr sz="1000">
                  <a:solidFill>
                    <a:srgbClr val="262626"/>
                  </a:solidFill>
                  <a:latin typeface="Arial"/>
                  <a:ea typeface="Arial"/>
                  <a:cs typeface="Arial"/>
                  <a:sym typeface="Arial"/>
                </a:endParaRPr>
              </a:p>
            </p:txBody>
          </p:sp>
          <p:sp>
            <p:nvSpPr>
              <p:cNvPr id="3140" name="Google Shape;3140;p134"/>
              <p:cNvSpPr/>
              <p:nvPr/>
            </p:nvSpPr>
            <p:spPr>
              <a:xfrm>
                <a:off x="6253758" y="4350890"/>
                <a:ext cx="460375" cy="281436"/>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Onto- world</a:t>
                </a:r>
                <a:endParaRPr sz="1000">
                  <a:solidFill>
                    <a:srgbClr val="262626"/>
                  </a:solidFill>
                  <a:latin typeface="Arial"/>
                  <a:ea typeface="Arial"/>
                  <a:cs typeface="Arial"/>
                  <a:sym typeface="Arial"/>
                </a:endParaRPr>
              </a:p>
            </p:txBody>
          </p:sp>
          <p:sp>
            <p:nvSpPr>
              <p:cNvPr id="3144" name="Google Shape;3144;p134"/>
              <p:cNvSpPr/>
              <p:nvPr/>
            </p:nvSpPr>
            <p:spPr>
              <a:xfrm>
                <a:off x="6358533" y="4688821"/>
                <a:ext cx="547092" cy="281436"/>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Revyu</a:t>
                </a:r>
                <a:endParaRPr sz="1000">
                  <a:solidFill>
                    <a:srgbClr val="262626"/>
                  </a:solidFill>
                  <a:latin typeface="Arial"/>
                  <a:ea typeface="Arial"/>
                  <a:cs typeface="Arial"/>
                  <a:sym typeface="Arial"/>
                </a:endParaRPr>
              </a:p>
            </p:txBody>
          </p:sp>
          <p:sp>
            <p:nvSpPr>
              <p:cNvPr id="3139" name="Google Shape;3139;p134"/>
              <p:cNvSpPr/>
              <p:nvPr/>
            </p:nvSpPr>
            <p:spPr>
              <a:xfrm>
                <a:off x="7090013" y="4350890"/>
                <a:ext cx="547092" cy="281436"/>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SW Conference Corpus</a:t>
                </a:r>
                <a:endParaRPr sz="800">
                  <a:solidFill>
                    <a:srgbClr val="262626"/>
                  </a:solidFill>
                  <a:latin typeface="Arial"/>
                  <a:ea typeface="Arial"/>
                  <a:cs typeface="Arial"/>
                  <a:sym typeface="Arial"/>
                </a:endParaRPr>
              </a:p>
            </p:txBody>
          </p:sp>
          <p:sp>
            <p:nvSpPr>
              <p:cNvPr id="3199" name="Google Shape;3199;p134"/>
              <p:cNvSpPr/>
              <p:nvPr/>
            </p:nvSpPr>
            <p:spPr>
              <a:xfrm>
                <a:off x="7611251" y="4551484"/>
                <a:ext cx="446087" cy="227461"/>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Open-Guides</a:t>
                </a:r>
                <a:endParaRPr sz="900">
                  <a:solidFill>
                    <a:srgbClr val="262626"/>
                  </a:solidFill>
                  <a:latin typeface="Arial"/>
                  <a:ea typeface="Arial"/>
                  <a:cs typeface="Arial"/>
                  <a:sym typeface="Arial"/>
                </a:endParaRPr>
              </a:p>
            </p:txBody>
          </p:sp>
          <p:sp>
            <p:nvSpPr>
              <p:cNvPr id="3147" name="Google Shape;3147;p134"/>
              <p:cNvSpPr/>
              <p:nvPr/>
            </p:nvSpPr>
            <p:spPr>
              <a:xfrm>
                <a:off x="4618753" y="5400858"/>
                <a:ext cx="490973" cy="281436"/>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Open Cyc</a:t>
                </a:r>
                <a:endParaRPr sz="1000">
                  <a:solidFill>
                    <a:srgbClr val="262626"/>
                  </a:solidFill>
                  <a:latin typeface="Arial"/>
                  <a:ea typeface="Arial"/>
                  <a:cs typeface="Arial"/>
                  <a:sym typeface="Arial"/>
                </a:endParaRPr>
              </a:p>
            </p:txBody>
          </p:sp>
          <p:sp>
            <p:nvSpPr>
              <p:cNvPr id="3133" name="Google Shape;3133;p134"/>
              <p:cNvSpPr/>
              <p:nvPr/>
            </p:nvSpPr>
            <p:spPr>
              <a:xfrm>
                <a:off x="5226332" y="3895589"/>
                <a:ext cx="514068" cy="281436"/>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Doap-space</a:t>
                </a:r>
                <a:endParaRPr sz="1000">
                  <a:solidFill>
                    <a:srgbClr val="262626"/>
                  </a:solidFill>
                  <a:latin typeface="Arial"/>
                  <a:ea typeface="Arial"/>
                  <a:cs typeface="Arial"/>
                  <a:sym typeface="Arial"/>
                </a:endParaRPr>
              </a:p>
            </p:txBody>
          </p:sp>
          <p:sp>
            <p:nvSpPr>
              <p:cNvPr id="3200" name="Google Shape;3200;p134"/>
              <p:cNvSpPr/>
              <p:nvPr/>
            </p:nvSpPr>
            <p:spPr>
              <a:xfrm>
                <a:off x="5752725" y="3666036"/>
                <a:ext cx="460750" cy="207464"/>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Sem-Web-Central</a:t>
                </a:r>
                <a:endParaRPr sz="800">
                  <a:solidFill>
                    <a:srgbClr val="262626"/>
                  </a:solidFill>
                  <a:latin typeface="Arial"/>
                  <a:ea typeface="Arial"/>
                  <a:cs typeface="Arial"/>
                  <a:sym typeface="Arial"/>
                </a:endParaRPr>
              </a:p>
            </p:txBody>
          </p:sp>
          <p:sp>
            <p:nvSpPr>
              <p:cNvPr id="3201" name="Google Shape;3201;p134"/>
              <p:cNvSpPr/>
              <p:nvPr/>
            </p:nvSpPr>
            <p:spPr>
              <a:xfrm>
                <a:off x="4693227" y="3667722"/>
                <a:ext cx="577850" cy="256578"/>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ECS Southampton</a:t>
                </a:r>
                <a:endParaRPr sz="800">
                  <a:solidFill>
                    <a:srgbClr val="262626"/>
                  </a:solidFill>
                  <a:latin typeface="Arial"/>
                  <a:ea typeface="Arial"/>
                  <a:cs typeface="Arial"/>
                  <a:sym typeface="Arial"/>
                </a:endParaRPr>
              </a:p>
            </p:txBody>
          </p:sp>
          <p:sp>
            <p:nvSpPr>
              <p:cNvPr id="3202" name="Google Shape;3202;p134"/>
              <p:cNvSpPr/>
              <p:nvPr/>
            </p:nvSpPr>
            <p:spPr>
              <a:xfrm>
                <a:off x="4682931" y="4013295"/>
                <a:ext cx="473269" cy="244380"/>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QDOS</a:t>
                </a:r>
                <a:endParaRPr sz="1000">
                  <a:solidFill>
                    <a:srgbClr val="262626"/>
                  </a:solidFill>
                  <a:latin typeface="Arial"/>
                  <a:ea typeface="Arial"/>
                  <a:cs typeface="Arial"/>
                  <a:sym typeface="Arial"/>
                </a:endParaRPr>
              </a:p>
            </p:txBody>
          </p:sp>
          <p:sp>
            <p:nvSpPr>
              <p:cNvPr id="3203" name="Google Shape;3203;p134"/>
              <p:cNvSpPr/>
              <p:nvPr/>
            </p:nvSpPr>
            <p:spPr>
              <a:xfrm>
                <a:off x="4209330" y="4322784"/>
                <a:ext cx="589047" cy="256042"/>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Magnatune</a:t>
                </a:r>
                <a:endParaRPr sz="900">
                  <a:solidFill>
                    <a:srgbClr val="262626"/>
                  </a:solidFill>
                  <a:latin typeface="Arial"/>
                  <a:ea typeface="Arial"/>
                  <a:cs typeface="Arial"/>
                  <a:sym typeface="Arial"/>
                </a:endParaRPr>
              </a:p>
            </p:txBody>
          </p:sp>
          <p:sp>
            <p:nvSpPr>
              <p:cNvPr id="3204" name="Google Shape;3204;p134"/>
              <p:cNvSpPr/>
              <p:nvPr/>
            </p:nvSpPr>
            <p:spPr>
              <a:xfrm>
                <a:off x="3785394" y="5085901"/>
                <a:ext cx="496805" cy="227461"/>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World</a:t>
                </a:r>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Factbook</a:t>
                </a:r>
                <a:endParaRPr sz="900">
                  <a:solidFill>
                    <a:srgbClr val="262626"/>
                  </a:solidFill>
                  <a:latin typeface="Arial"/>
                  <a:ea typeface="Arial"/>
                  <a:cs typeface="Arial"/>
                  <a:sym typeface="Arial"/>
                </a:endParaRPr>
              </a:p>
            </p:txBody>
          </p:sp>
          <p:sp>
            <p:nvSpPr>
              <p:cNvPr id="3205" name="Google Shape;3205;p134"/>
              <p:cNvSpPr/>
              <p:nvPr/>
            </p:nvSpPr>
            <p:spPr>
              <a:xfrm>
                <a:off x="3340894" y="4324023"/>
                <a:ext cx="507310" cy="227461"/>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BBC</a:t>
                </a:r>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John Peel</a:t>
                </a:r>
                <a:endParaRPr sz="900">
                  <a:solidFill>
                    <a:srgbClr val="262626"/>
                  </a:solidFill>
                  <a:latin typeface="Arial"/>
                  <a:ea typeface="Arial"/>
                  <a:cs typeface="Arial"/>
                  <a:sym typeface="Arial"/>
                </a:endParaRPr>
              </a:p>
            </p:txBody>
          </p:sp>
          <p:sp>
            <p:nvSpPr>
              <p:cNvPr id="3171" name="Google Shape;3171;p134"/>
              <p:cNvSpPr/>
              <p:nvPr/>
            </p:nvSpPr>
            <p:spPr>
              <a:xfrm>
                <a:off x="2688432" y="4324023"/>
                <a:ext cx="612085" cy="227461"/>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BBC</a:t>
                </a:r>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Later + TOTP</a:t>
                </a:r>
                <a:endParaRPr sz="900">
                  <a:solidFill>
                    <a:srgbClr val="262626"/>
                  </a:solidFill>
                  <a:latin typeface="Arial"/>
                  <a:ea typeface="Arial"/>
                  <a:cs typeface="Arial"/>
                  <a:sym typeface="Arial"/>
                </a:endParaRPr>
              </a:p>
            </p:txBody>
          </p:sp>
          <p:sp>
            <p:nvSpPr>
              <p:cNvPr id="3206" name="Google Shape;3206;p134"/>
              <p:cNvSpPr/>
              <p:nvPr/>
            </p:nvSpPr>
            <p:spPr>
              <a:xfrm>
                <a:off x="1912263" y="4347715"/>
                <a:ext cx="700663" cy="34461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Jamendo</a:t>
                </a:r>
                <a:endParaRPr sz="1050">
                  <a:solidFill>
                    <a:srgbClr val="262626"/>
                  </a:solidFill>
                  <a:latin typeface="Arial"/>
                  <a:ea typeface="Arial"/>
                  <a:cs typeface="Arial"/>
                  <a:sym typeface="Arial"/>
                </a:endParaRPr>
              </a:p>
            </p:txBody>
          </p:sp>
          <p:sp>
            <p:nvSpPr>
              <p:cNvPr id="3175" name="Google Shape;3175;p134"/>
              <p:cNvSpPr/>
              <p:nvPr/>
            </p:nvSpPr>
            <p:spPr>
              <a:xfrm>
                <a:off x="2955132" y="4625297"/>
                <a:ext cx="692149" cy="36112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Geo-</a:t>
                </a:r>
                <a:endParaRPr/>
              </a:p>
              <a:p>
                <a:pPr indent="0" lvl="0" marL="0" marR="0" rtl="0" algn="ctr">
                  <a:spcBef>
                    <a:spcPts val="0"/>
                  </a:spcBef>
                  <a:spcAft>
                    <a:spcPts val="0"/>
                  </a:spcAft>
                  <a:buNone/>
                </a:pPr>
                <a:r>
                  <a:rPr lang="en-US" sz="1050">
                    <a:solidFill>
                      <a:srgbClr val="262626"/>
                    </a:solidFill>
                    <a:latin typeface="Arial"/>
                    <a:ea typeface="Arial"/>
                    <a:cs typeface="Arial"/>
                    <a:sym typeface="Arial"/>
                  </a:rPr>
                  <a:t>names</a:t>
                </a:r>
                <a:endParaRPr sz="1050">
                  <a:solidFill>
                    <a:srgbClr val="262626"/>
                  </a:solidFill>
                  <a:latin typeface="Arial"/>
                  <a:ea typeface="Arial"/>
                  <a:cs typeface="Arial"/>
                  <a:sym typeface="Arial"/>
                </a:endParaRPr>
              </a:p>
            </p:txBody>
          </p:sp>
          <p:sp>
            <p:nvSpPr>
              <p:cNvPr id="3146" name="Google Shape;3146;p134"/>
              <p:cNvSpPr/>
              <p:nvPr/>
            </p:nvSpPr>
            <p:spPr>
              <a:xfrm>
                <a:off x="4483381" y="4813301"/>
                <a:ext cx="761719" cy="374649"/>
              </a:xfrm>
              <a:prstGeom prst="roundRect">
                <a:avLst>
                  <a:gd fmla="val 50000" name="adj"/>
                </a:avLst>
              </a:prstGeom>
              <a:solidFill>
                <a:schemeClr val="lt1"/>
              </a:solidFill>
              <a:ln cap="flat" cmpd="sng" w="952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DBpedia</a:t>
                </a:r>
                <a:endParaRPr sz="1050">
                  <a:solidFill>
                    <a:srgbClr val="262626"/>
                  </a:solidFill>
                  <a:latin typeface="Arial"/>
                  <a:ea typeface="Arial"/>
                  <a:cs typeface="Arial"/>
                  <a:sym typeface="Arial"/>
                </a:endParaRPr>
              </a:p>
            </p:txBody>
          </p:sp>
        </p:grpSp>
        <p:sp>
          <p:nvSpPr>
            <p:cNvPr id="3207" name="Google Shape;3207;p134"/>
            <p:cNvSpPr/>
            <p:nvPr/>
          </p:nvSpPr>
          <p:spPr>
            <a:xfrm>
              <a:off x="2928868" y="5169694"/>
              <a:ext cx="290581" cy="139698"/>
            </a:xfrm>
            <a:prstGeom prst="rect">
              <a:avLst/>
            </a:prstGeom>
            <a:solidFill>
              <a:schemeClr val="lt1"/>
            </a:solidFill>
            <a:ln cap="flat" cmpd="sng" w="9525">
              <a:solidFill>
                <a:srgbClr val="FFC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FFC000"/>
                  </a:solidFill>
                  <a:latin typeface="Arial"/>
                  <a:ea typeface="Arial"/>
                  <a:cs typeface="Arial"/>
                  <a:sym typeface="Arial"/>
                </a:rPr>
                <a:t>NEW!</a:t>
              </a:r>
              <a:endParaRPr sz="900">
                <a:solidFill>
                  <a:srgbClr val="FFC000"/>
                </a:solidFill>
                <a:latin typeface="Arial"/>
                <a:ea typeface="Arial"/>
                <a:cs typeface="Arial"/>
                <a:sym typeface="Arial"/>
              </a:endParaRPr>
            </a:p>
          </p:txBody>
        </p:sp>
        <p:sp>
          <p:nvSpPr>
            <p:cNvPr id="3208" name="Google Shape;3208;p134"/>
            <p:cNvSpPr/>
            <p:nvPr/>
          </p:nvSpPr>
          <p:spPr>
            <a:xfrm>
              <a:off x="7354376" y="5349877"/>
              <a:ext cx="290581" cy="139698"/>
            </a:xfrm>
            <a:prstGeom prst="rect">
              <a:avLst/>
            </a:prstGeom>
            <a:solidFill>
              <a:schemeClr val="lt1"/>
            </a:solidFill>
            <a:ln cap="flat" cmpd="sng" w="9525">
              <a:solidFill>
                <a:srgbClr val="FFC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FFC000"/>
                  </a:solidFill>
                  <a:latin typeface="Arial"/>
                  <a:ea typeface="Arial"/>
                  <a:cs typeface="Arial"/>
                  <a:sym typeface="Arial"/>
                </a:rPr>
                <a:t>NEW!</a:t>
              </a:r>
              <a:endParaRPr sz="900">
                <a:solidFill>
                  <a:srgbClr val="FFC000"/>
                </a:solidFill>
                <a:latin typeface="Arial"/>
                <a:ea typeface="Arial"/>
                <a:cs typeface="Arial"/>
                <a:sym typeface="Arial"/>
              </a:endParaRPr>
            </a:p>
          </p:txBody>
        </p:sp>
        <p:sp>
          <p:nvSpPr>
            <p:cNvPr id="3209" name="Google Shape;3209;p134"/>
            <p:cNvSpPr/>
            <p:nvPr/>
          </p:nvSpPr>
          <p:spPr>
            <a:xfrm>
              <a:off x="5311497" y="3781902"/>
              <a:ext cx="409146" cy="139698"/>
            </a:xfrm>
            <a:prstGeom prst="rect">
              <a:avLst/>
            </a:prstGeom>
            <a:solidFill>
              <a:schemeClr val="lt1"/>
            </a:solidFill>
            <a:ln cap="flat" cmpd="sng" w="9525">
              <a:solidFill>
                <a:srgbClr val="00B05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00B050"/>
                  </a:solidFill>
                  <a:latin typeface="Arial"/>
                  <a:ea typeface="Arial"/>
                  <a:cs typeface="Arial"/>
                  <a:sym typeface="Arial"/>
                </a:rPr>
                <a:t>updated</a:t>
              </a:r>
              <a:endParaRPr sz="900">
                <a:solidFill>
                  <a:srgbClr val="00B050"/>
                </a:solidFill>
                <a:latin typeface="Arial"/>
                <a:ea typeface="Arial"/>
                <a:cs typeface="Arial"/>
                <a:sym typeface="Arial"/>
              </a:endParaRPr>
            </a:p>
          </p:txBody>
        </p:sp>
      </p:grpSp>
      <p:grpSp>
        <p:nvGrpSpPr>
          <p:cNvPr id="3210" name="Google Shape;3210;p134"/>
          <p:cNvGrpSpPr/>
          <p:nvPr/>
        </p:nvGrpSpPr>
        <p:grpSpPr>
          <a:xfrm>
            <a:off x="416128" y="444866"/>
            <a:ext cx="9051872" cy="282133"/>
            <a:chOff x="416128" y="444866"/>
            <a:chExt cx="9051872" cy="282133"/>
          </a:xfrm>
        </p:grpSpPr>
        <p:sp>
          <p:nvSpPr>
            <p:cNvPr id="3211" name="Google Shape;3211;p13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Công nghệ Nền tảng IoT</a:t>
              </a:r>
              <a:endParaRPr/>
            </a:p>
          </p:txBody>
        </p:sp>
        <p:sp>
          <p:nvSpPr>
            <p:cNvPr id="3212" name="Google Shape;3212;p1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213" name="Google Shape;3213;p134"/>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ngữ nghĩa</a:t>
            </a:r>
            <a:endParaRPr/>
          </a:p>
        </p:txBody>
      </p:sp>
      <p:grpSp>
        <p:nvGrpSpPr>
          <p:cNvPr id="3214" name="Google Shape;3214;p134"/>
          <p:cNvGrpSpPr/>
          <p:nvPr/>
        </p:nvGrpSpPr>
        <p:grpSpPr>
          <a:xfrm>
            <a:off x="559817" y="1917738"/>
            <a:ext cx="8783191" cy="646331"/>
            <a:chOff x="1027113" y="2045624"/>
            <a:chExt cx="8785224" cy="646472"/>
          </a:xfrm>
        </p:grpSpPr>
        <p:sp>
          <p:nvSpPr>
            <p:cNvPr id="3215" name="Google Shape;3215;p1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16" name="Google Shape;3216;p134"/>
            <p:cNvSpPr/>
            <p:nvPr/>
          </p:nvSpPr>
          <p:spPr>
            <a:xfrm>
              <a:off x="1179513" y="2045624"/>
              <a:ext cx="8632824" cy="6464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ngữ nghĩa biểu thị bản thể học để Internet có thể xử lý thông tin về tài nguyên (tài liệu web, tệp tin, dịch vụ, v.v.) và thông tin về mối quan hệ/ý nghĩa của chúng trong cùng một môi trường phân tán. Đây là công nghệ khung cho phép máy móc tự động xử lý việc này. </a:t>
              </a:r>
              <a:endParaRPr/>
            </a:p>
          </p:txBody>
        </p:sp>
      </p:grpSp>
      <p:grpSp>
        <p:nvGrpSpPr>
          <p:cNvPr id="3217" name="Google Shape;3217;p134"/>
          <p:cNvGrpSpPr/>
          <p:nvPr/>
        </p:nvGrpSpPr>
        <p:grpSpPr>
          <a:xfrm>
            <a:off x="559817" y="2629433"/>
            <a:ext cx="8783191" cy="646331"/>
            <a:chOff x="1027113" y="2045624"/>
            <a:chExt cx="8785224" cy="646472"/>
          </a:xfrm>
        </p:grpSpPr>
        <p:sp>
          <p:nvSpPr>
            <p:cNvPr id="3218" name="Google Shape;3218;p1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19" name="Google Shape;3219;p134"/>
            <p:cNvSpPr/>
            <p:nvPr/>
          </p:nvSpPr>
          <p:spPr>
            <a:xfrm>
              <a:off x="1179513" y="2045624"/>
              <a:ext cx="8632824" cy="6464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ngữ nghĩa được sử dụng chủ yếu cho sự tương tác ngữ nghĩa trong các ứng dụng hoặc dịch vụ trên web. Do đó, công nghệ ngữ nghĩa được sử dụng rộng rãi không chỉ cho trang web mà còn cho các hệ thống khác nhau như IoT và big data.</a:t>
              </a:r>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135"/>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Nền tảng IoT</a:t>
            </a:r>
            <a:endParaRPr/>
          </a:p>
        </p:txBody>
      </p:sp>
      <p:sp>
        <p:nvSpPr>
          <p:cNvPr id="3226" name="Google Shape;3226;p13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4. </a:t>
            </a:r>
            <a:endParaRPr b="1" sz="5400">
              <a:solidFill>
                <a:srgbClr val="7F7F7F"/>
              </a:solidFill>
              <a:latin typeface="Arial"/>
              <a:ea typeface="Arial"/>
              <a:cs typeface="Arial"/>
              <a:sym typeface="Arial"/>
            </a:endParaRPr>
          </a:p>
        </p:txBody>
      </p:sp>
      <p:grpSp>
        <p:nvGrpSpPr>
          <p:cNvPr id="3227" name="Google Shape;3227;p135"/>
          <p:cNvGrpSpPr/>
          <p:nvPr/>
        </p:nvGrpSpPr>
        <p:grpSpPr>
          <a:xfrm>
            <a:off x="1051644" y="4065237"/>
            <a:ext cx="5702300" cy="278172"/>
            <a:chOff x="1051644" y="4065237"/>
            <a:chExt cx="5702300" cy="278172"/>
          </a:xfrm>
        </p:grpSpPr>
        <p:sp>
          <p:nvSpPr>
            <p:cNvPr id="3228" name="Google Shape;3228;p135"/>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Tổng quan về Nền tảng IoT</a:t>
              </a:r>
              <a:endParaRPr/>
            </a:p>
          </p:txBody>
        </p:sp>
        <p:sp>
          <p:nvSpPr>
            <p:cNvPr id="3229" name="Google Shape;3229;p135"/>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3230" name="Google Shape;3230;p135"/>
          <p:cNvGrpSpPr/>
          <p:nvPr/>
        </p:nvGrpSpPr>
        <p:grpSpPr>
          <a:xfrm>
            <a:off x="1051644" y="4495071"/>
            <a:ext cx="5702300" cy="278172"/>
            <a:chOff x="1051644" y="4495071"/>
            <a:chExt cx="5702300" cy="278172"/>
          </a:xfrm>
        </p:grpSpPr>
        <p:sp>
          <p:nvSpPr>
            <p:cNvPr id="3231" name="Google Shape;3231;p135"/>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Cấu trúc cơ bản của Nền tảng IoT</a:t>
              </a:r>
              <a:endParaRPr/>
            </a:p>
          </p:txBody>
        </p:sp>
        <p:sp>
          <p:nvSpPr>
            <p:cNvPr id="3232" name="Google Shape;3232;p135"/>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3233" name="Google Shape;3233;p135"/>
          <p:cNvGrpSpPr/>
          <p:nvPr/>
        </p:nvGrpSpPr>
        <p:grpSpPr>
          <a:xfrm>
            <a:off x="1051644" y="4924905"/>
            <a:ext cx="5702300" cy="278172"/>
            <a:chOff x="571500" y="5165783"/>
            <a:chExt cx="5702300" cy="278172"/>
          </a:xfrm>
        </p:grpSpPr>
        <p:sp>
          <p:nvSpPr>
            <p:cNvPr id="3234" name="Google Shape;3234;p13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4.3. Công nghệ Nền tảng IoT</a:t>
              </a:r>
              <a:endParaRPr/>
            </a:p>
          </p:txBody>
        </p:sp>
        <p:sp>
          <p:nvSpPr>
            <p:cNvPr id="3235" name="Google Shape;3235;p13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3236" name="Google Shape;3236;p135"/>
          <p:cNvGrpSpPr/>
          <p:nvPr/>
        </p:nvGrpSpPr>
        <p:grpSpPr>
          <a:xfrm>
            <a:off x="1051644" y="5329740"/>
            <a:ext cx="5702300" cy="278172"/>
            <a:chOff x="571500" y="5165783"/>
            <a:chExt cx="5702300" cy="278172"/>
          </a:xfrm>
        </p:grpSpPr>
        <p:sp>
          <p:nvSpPr>
            <p:cNvPr id="3237" name="Google Shape;3237;p13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4.4. Ví dụ về Nền tảng IoT</a:t>
              </a:r>
              <a:endParaRPr/>
            </a:p>
          </p:txBody>
        </p:sp>
        <p:sp>
          <p:nvSpPr>
            <p:cNvPr id="3238" name="Google Shape;3238;p135"/>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sp>
        <p:nvSpPr>
          <p:cNvPr id="3244" name="Google Shape;3244;p136"/>
          <p:cNvSpPr/>
          <p:nvPr/>
        </p:nvSpPr>
        <p:spPr>
          <a:xfrm>
            <a:off x="435992" y="1889711"/>
            <a:ext cx="6387628" cy="39155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245" name="Google Shape;3245;p136"/>
          <p:cNvPicPr preferRelativeResize="0"/>
          <p:nvPr/>
        </p:nvPicPr>
        <p:blipFill rotWithShape="1">
          <a:blip r:embed="rId3">
            <a:alphaModFix/>
          </a:blip>
          <a:srcRect b="0" l="0" r="0" t="0"/>
          <a:stretch/>
        </p:blipFill>
        <p:spPr>
          <a:xfrm>
            <a:off x="520825" y="2020930"/>
            <a:ext cx="6310910" cy="3608345"/>
          </a:xfrm>
          <a:prstGeom prst="rect">
            <a:avLst/>
          </a:prstGeom>
          <a:noFill/>
          <a:ln>
            <a:noFill/>
          </a:ln>
        </p:spPr>
      </p:pic>
      <p:sp>
        <p:nvSpPr>
          <p:cNvPr id="3246" name="Google Shape;3246;p136"/>
          <p:cNvSpPr/>
          <p:nvPr/>
        </p:nvSpPr>
        <p:spPr>
          <a:xfrm>
            <a:off x="445516" y="5874540"/>
            <a:ext cx="1964309" cy="216396"/>
          </a:xfrm>
          <a:prstGeom prst="roundRect">
            <a:avLst>
              <a:gd fmla="val 50000" name="adj"/>
            </a:avLst>
          </a:prstGeom>
          <a:solidFill>
            <a:srgbClr val="193EB0"/>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http://developers.iotocean.org/</a:t>
            </a:r>
            <a:endParaRPr/>
          </a:p>
        </p:txBody>
      </p:sp>
      <p:grpSp>
        <p:nvGrpSpPr>
          <p:cNvPr id="3247" name="Google Shape;3247;p136"/>
          <p:cNvGrpSpPr/>
          <p:nvPr/>
        </p:nvGrpSpPr>
        <p:grpSpPr>
          <a:xfrm>
            <a:off x="416128" y="444866"/>
            <a:ext cx="9051872" cy="282133"/>
            <a:chOff x="416128" y="444866"/>
            <a:chExt cx="9051872" cy="282133"/>
          </a:xfrm>
        </p:grpSpPr>
        <p:sp>
          <p:nvSpPr>
            <p:cNvPr id="3248" name="Google Shape;3248;p13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Examples of IoT Platform</a:t>
              </a:r>
              <a:endParaRPr/>
            </a:p>
          </p:txBody>
        </p:sp>
        <p:sp>
          <p:nvSpPr>
            <p:cNvPr id="3249" name="Google Shape;3249;p1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250" name="Google Shape;3250;p136"/>
          <p:cNvSpPr/>
          <p:nvPr/>
        </p:nvSpPr>
        <p:spPr>
          <a:xfrm>
            <a:off x="6953250" y="1880186"/>
            <a:ext cx="2638425" cy="284867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Mobius là </a:t>
            </a:r>
            <a:r>
              <a:rPr b="1" lang="en-US" sz="1300">
                <a:solidFill>
                  <a:srgbClr val="262626"/>
                </a:solidFill>
                <a:latin typeface="Arial"/>
                <a:ea typeface="Arial"/>
                <a:cs typeface="Arial"/>
                <a:sym typeface="Arial"/>
              </a:rPr>
              <a:t>nền tảng máy chủ IoT mã nguồn mở </a:t>
            </a:r>
            <a:r>
              <a:rPr lang="en-US" sz="1300">
                <a:solidFill>
                  <a:srgbClr val="262626"/>
                </a:solidFill>
                <a:latin typeface="Arial"/>
                <a:ea typeface="Arial"/>
                <a:cs typeface="Arial"/>
                <a:sym typeface="Arial"/>
              </a:rPr>
              <a:t>dựa trên tiêu chuẩn quốc tế </a:t>
            </a:r>
            <a:r>
              <a:rPr b="1" lang="en-US" sz="1300">
                <a:solidFill>
                  <a:srgbClr val="262626"/>
                </a:solidFill>
                <a:latin typeface="Arial"/>
                <a:ea typeface="Arial"/>
                <a:cs typeface="Arial"/>
                <a:sym typeface="Arial"/>
              </a:rPr>
              <a:t>oneM2M</a:t>
            </a:r>
            <a:r>
              <a:rPr lang="en-US" sz="1300">
                <a:solidFill>
                  <a:srgbClr val="262626"/>
                </a:solidFill>
                <a:latin typeface="Arial"/>
                <a:ea typeface="Arial"/>
                <a:cs typeface="Arial"/>
                <a:sym typeface="Arial"/>
              </a:rPr>
              <a:t>, dành cho máy chủ (Mobius), thiết bị đầu cuối (&amp;Cube:Thyme, Lavender) và cổng (&amp;Cube:Rosemary).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cung cấp </a:t>
            </a:r>
            <a:r>
              <a:rPr b="1" lang="en-US" sz="1300">
                <a:solidFill>
                  <a:srgbClr val="262626"/>
                </a:solidFill>
                <a:latin typeface="Arial"/>
                <a:ea typeface="Arial"/>
                <a:cs typeface="Arial"/>
                <a:sym typeface="Arial"/>
              </a:rPr>
              <a:t>các chức năng dịch vụ chung (CSF) cho các hệ thống IoT,</a:t>
            </a:r>
            <a:r>
              <a:rPr lang="en-US" sz="1300">
                <a:solidFill>
                  <a:srgbClr val="262626"/>
                </a:solidFill>
                <a:latin typeface="Arial"/>
                <a:ea typeface="Arial"/>
                <a:cs typeface="Arial"/>
                <a:sym typeface="Arial"/>
              </a:rPr>
              <a:t> bao gồm đăng ký và khám phá thiết bị, quản lý và lưu trữ dữ liệu, đăng ký và thông báo, ngữ nghĩa, bảo mật, v.v. và </a:t>
            </a:r>
            <a:r>
              <a:rPr b="1" lang="en-US" sz="1300">
                <a:solidFill>
                  <a:srgbClr val="262626"/>
                </a:solidFill>
                <a:latin typeface="Arial"/>
                <a:ea typeface="Arial"/>
                <a:cs typeface="Arial"/>
                <a:sym typeface="Arial"/>
              </a:rPr>
              <a:t>API REST.</a:t>
            </a:r>
            <a:endParaRPr b="1" sz="1300">
              <a:solidFill>
                <a:srgbClr val="262626"/>
              </a:solidFill>
              <a:latin typeface="Arial"/>
              <a:ea typeface="Arial"/>
              <a:cs typeface="Arial"/>
              <a:sym typeface="Arial"/>
            </a:endParaRPr>
          </a:p>
        </p:txBody>
      </p:sp>
      <p:sp>
        <p:nvSpPr>
          <p:cNvPr id="3251" name="Google Shape;3251;p136"/>
          <p:cNvSpPr/>
          <p:nvPr/>
        </p:nvSpPr>
        <p:spPr>
          <a:xfrm>
            <a:off x="602398" y="1375101"/>
            <a:ext cx="90051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Mobius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6" name="Shape 3256"/>
        <p:cNvGrpSpPr/>
        <p:nvPr/>
      </p:nvGrpSpPr>
      <p:grpSpPr>
        <a:xfrm>
          <a:off x="0" y="0"/>
          <a:ext cx="0" cy="0"/>
          <a:chOff x="0" y="0"/>
          <a:chExt cx="0" cy="0"/>
        </a:xfrm>
      </p:grpSpPr>
      <p:sp>
        <p:nvSpPr>
          <p:cNvPr id="3257" name="Google Shape;3257;p137"/>
          <p:cNvSpPr/>
          <p:nvPr/>
        </p:nvSpPr>
        <p:spPr>
          <a:xfrm>
            <a:off x="559816" y="2184987"/>
            <a:ext cx="5479033" cy="255846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258" name="Google Shape;3258;p137"/>
          <p:cNvGrpSpPr/>
          <p:nvPr/>
        </p:nvGrpSpPr>
        <p:grpSpPr>
          <a:xfrm>
            <a:off x="665215" y="2306569"/>
            <a:ext cx="5278385" cy="2427356"/>
            <a:chOff x="1887955" y="3597868"/>
            <a:chExt cx="5411274" cy="2306838"/>
          </a:xfrm>
        </p:grpSpPr>
        <p:pic>
          <p:nvPicPr>
            <p:cNvPr id="3259" name="Google Shape;3259;p137"/>
            <p:cNvPicPr preferRelativeResize="0"/>
            <p:nvPr/>
          </p:nvPicPr>
          <p:blipFill rotWithShape="1">
            <a:blip r:embed="rId3">
              <a:alphaModFix/>
            </a:blip>
            <a:srcRect b="0" l="0" r="0" t="0"/>
            <a:stretch/>
          </p:blipFill>
          <p:spPr>
            <a:xfrm>
              <a:off x="1887955" y="3597868"/>
              <a:ext cx="3541200" cy="2306838"/>
            </a:xfrm>
            <a:prstGeom prst="rect">
              <a:avLst/>
            </a:prstGeom>
            <a:noFill/>
            <a:ln>
              <a:noFill/>
            </a:ln>
          </p:spPr>
        </p:pic>
        <p:pic>
          <p:nvPicPr>
            <p:cNvPr id="3260" name="Google Shape;3260;p137"/>
            <p:cNvPicPr preferRelativeResize="0"/>
            <p:nvPr/>
          </p:nvPicPr>
          <p:blipFill rotWithShape="1">
            <a:blip r:embed="rId4">
              <a:alphaModFix/>
            </a:blip>
            <a:srcRect b="0" l="0" r="0" t="0"/>
            <a:stretch/>
          </p:blipFill>
          <p:spPr>
            <a:xfrm>
              <a:off x="5429155" y="3674927"/>
              <a:ext cx="1870074" cy="2152721"/>
            </a:xfrm>
            <a:prstGeom prst="rect">
              <a:avLst/>
            </a:prstGeom>
            <a:noFill/>
            <a:ln>
              <a:noFill/>
            </a:ln>
          </p:spPr>
        </p:pic>
      </p:grpSp>
      <p:sp>
        <p:nvSpPr>
          <p:cNvPr id="3261" name="Google Shape;3261;p137"/>
          <p:cNvSpPr/>
          <p:nvPr/>
        </p:nvSpPr>
        <p:spPr>
          <a:xfrm>
            <a:off x="568288" y="4835728"/>
            <a:ext cx="4685995" cy="194756"/>
          </a:xfrm>
          <a:prstGeom prst="roundRect">
            <a:avLst>
              <a:gd fmla="val 50000" name="adj"/>
            </a:avLst>
          </a:prstGeom>
          <a:solidFill>
            <a:srgbClr val="193EB0"/>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https://maker.wiznet.io/2018/03/09/thing-cloud-service-client-library-for-w7500x-mcu/</a:t>
            </a:r>
            <a:endParaRPr/>
          </a:p>
        </p:txBody>
      </p:sp>
      <p:grpSp>
        <p:nvGrpSpPr>
          <p:cNvPr id="3262" name="Google Shape;3262;p137"/>
          <p:cNvGrpSpPr/>
          <p:nvPr/>
        </p:nvGrpSpPr>
        <p:grpSpPr>
          <a:xfrm>
            <a:off x="416128" y="444866"/>
            <a:ext cx="9051872" cy="553998"/>
            <a:chOff x="416128" y="444866"/>
            <a:chExt cx="9051872" cy="553998"/>
          </a:xfrm>
        </p:grpSpPr>
        <p:sp>
          <p:nvSpPr>
            <p:cNvPr id="3263" name="Google Shape;3263;p137"/>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Ví dụ về Nền tảng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264" name="Google Shape;3264;p1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265" name="Google Shape;3265;p137"/>
          <p:cNvSpPr/>
          <p:nvPr/>
        </p:nvSpPr>
        <p:spPr>
          <a:xfrm>
            <a:off x="6191250" y="2175461"/>
            <a:ext cx="3276750" cy="315132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Bất kỳ ai cũng có thể dễ dàng và nhanh chóng xây dựng dịch vụ IoT của riêng mình bằng cách sử dụng phần cứng và cổng thông tin được liên kết với đám mây, cung cấp dịch vụ ổn định và có thể mở rộng thông qua môi trường đám mây.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tùy chỉnh bảng điều khiển bằng các công cụ. Cung cấp thông báo theo thời gian thực, điều khiển thiết bị, cảm biến theo đồ thị.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Giám sát và điều khiển/phân tích theo thời gian thực trên hệ thống thông qua phân tích dữ liệu. </a:t>
            </a:r>
            <a:endParaRPr/>
          </a:p>
        </p:txBody>
      </p:sp>
      <p:grpSp>
        <p:nvGrpSpPr>
          <p:cNvPr id="3266" name="Google Shape;3266;p137"/>
          <p:cNvGrpSpPr/>
          <p:nvPr/>
        </p:nvGrpSpPr>
        <p:grpSpPr>
          <a:xfrm>
            <a:off x="559817" y="1917711"/>
            <a:ext cx="8783192" cy="215394"/>
            <a:chOff x="1027113" y="2045625"/>
            <a:chExt cx="8785225" cy="215444"/>
          </a:xfrm>
        </p:grpSpPr>
        <p:sp>
          <p:nvSpPr>
            <p:cNvPr id="3267" name="Google Shape;3267;p1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68" name="Google Shape;3268;p13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Thing+</a:t>
              </a:r>
              <a:endParaRPr/>
            </a:p>
          </p:txBody>
        </p:sp>
      </p:grpSp>
      <p:sp>
        <p:nvSpPr>
          <p:cNvPr id="3269" name="Google Shape;3269;p1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Ví dụ về nền tảng IoT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grpSp>
        <p:nvGrpSpPr>
          <p:cNvPr id="3275" name="Google Shape;3275;p138"/>
          <p:cNvGrpSpPr/>
          <p:nvPr/>
        </p:nvGrpSpPr>
        <p:grpSpPr>
          <a:xfrm>
            <a:off x="550292" y="1661111"/>
            <a:ext cx="5091248" cy="4589788"/>
            <a:chOff x="550292" y="1661111"/>
            <a:chExt cx="5204698" cy="4692064"/>
          </a:xfrm>
        </p:grpSpPr>
        <p:sp>
          <p:nvSpPr>
            <p:cNvPr id="3276" name="Google Shape;3276;p138"/>
            <p:cNvSpPr/>
            <p:nvPr/>
          </p:nvSpPr>
          <p:spPr>
            <a:xfrm>
              <a:off x="550292" y="1661111"/>
              <a:ext cx="5204698" cy="469206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277" name="Google Shape;3277;p138"/>
            <p:cNvGrpSpPr/>
            <p:nvPr/>
          </p:nvGrpSpPr>
          <p:grpSpPr>
            <a:xfrm>
              <a:off x="725607" y="1732804"/>
              <a:ext cx="4808417" cy="4541619"/>
              <a:chOff x="838926" y="3072069"/>
              <a:chExt cx="4339716" cy="4098924"/>
            </a:xfrm>
          </p:grpSpPr>
          <p:pic>
            <p:nvPicPr>
              <p:cNvPr id="3278" name="Google Shape;3278;p138"/>
              <p:cNvPicPr preferRelativeResize="0"/>
              <p:nvPr/>
            </p:nvPicPr>
            <p:blipFill rotWithShape="1">
              <a:blip r:embed="rId3">
                <a:alphaModFix/>
              </a:blip>
              <a:srcRect b="0" l="440" r="0" t="0"/>
              <a:stretch/>
            </p:blipFill>
            <p:spPr>
              <a:xfrm>
                <a:off x="3807541" y="5308793"/>
                <a:ext cx="1221850" cy="1862200"/>
              </a:xfrm>
              <a:prstGeom prst="round2SameRect">
                <a:avLst>
                  <a:gd fmla="val 5726" name="adj1"/>
                  <a:gd fmla="val 0" name="adj2"/>
                </a:avLst>
              </a:prstGeom>
              <a:noFill/>
              <a:ln>
                <a:noFill/>
              </a:ln>
            </p:spPr>
          </p:pic>
          <p:pic>
            <p:nvPicPr>
              <p:cNvPr id="3279" name="Google Shape;3279;p138"/>
              <p:cNvPicPr preferRelativeResize="0"/>
              <p:nvPr/>
            </p:nvPicPr>
            <p:blipFill rotWithShape="1">
              <a:blip r:embed="rId4">
                <a:alphaModFix/>
              </a:blip>
              <a:srcRect b="0" l="0" r="0" t="0"/>
              <a:stretch/>
            </p:blipFill>
            <p:spPr>
              <a:xfrm>
                <a:off x="1106914" y="5467762"/>
                <a:ext cx="1412240" cy="1412240"/>
              </a:xfrm>
              <a:prstGeom prst="rect">
                <a:avLst/>
              </a:prstGeom>
              <a:noFill/>
              <a:ln>
                <a:noFill/>
              </a:ln>
            </p:spPr>
          </p:pic>
          <p:pic>
            <p:nvPicPr>
              <p:cNvPr id="3280" name="Google Shape;3280;p138"/>
              <p:cNvPicPr preferRelativeResize="0"/>
              <p:nvPr/>
            </p:nvPicPr>
            <p:blipFill rotWithShape="1">
              <a:blip r:embed="rId5">
                <a:alphaModFix/>
              </a:blip>
              <a:srcRect b="0" l="0" r="0" t="0"/>
              <a:stretch/>
            </p:blipFill>
            <p:spPr>
              <a:xfrm>
                <a:off x="838926" y="3072069"/>
                <a:ext cx="4339716" cy="2184843"/>
              </a:xfrm>
              <a:prstGeom prst="rect">
                <a:avLst/>
              </a:prstGeom>
              <a:noFill/>
              <a:ln>
                <a:noFill/>
              </a:ln>
            </p:spPr>
          </p:pic>
        </p:grpSp>
      </p:grpSp>
      <p:grpSp>
        <p:nvGrpSpPr>
          <p:cNvPr id="3281" name="Google Shape;3281;p138"/>
          <p:cNvGrpSpPr/>
          <p:nvPr/>
        </p:nvGrpSpPr>
        <p:grpSpPr>
          <a:xfrm>
            <a:off x="416128" y="444866"/>
            <a:ext cx="9051872" cy="553998"/>
            <a:chOff x="416128" y="444866"/>
            <a:chExt cx="9051872" cy="553998"/>
          </a:xfrm>
        </p:grpSpPr>
        <p:sp>
          <p:nvSpPr>
            <p:cNvPr id="3282" name="Google Shape;3282;p138"/>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Ví dụ về Nền tảng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283" name="Google Shape;3283;p1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284" name="Google Shape;3284;p138"/>
          <p:cNvSpPr/>
          <p:nvPr/>
        </p:nvSpPr>
        <p:spPr>
          <a:xfrm>
            <a:off x="5778632" y="1651586"/>
            <a:ext cx="3775094" cy="204845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Samsung Health bổ sung một số tính năng mới bao gồm hệ thống kiểm soát sức khỏe từ xa telehealth, thông tin chi tiết cá nhân hóa, khả năng xã hội và giao diện người dùng mới.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Dịch vụ được thiết kế để giúp người dùng cải thiện sức khỏe, nó hiển thị các xu hướng cho các hoạt động khác nhau, thông tin chi tiết về sức khỏe và phản hồi hữu ích để giúp người dùng gắn bó hơn với dịch vụ.</a:t>
            </a:r>
            <a:endParaRPr/>
          </a:p>
        </p:txBody>
      </p:sp>
      <p:grpSp>
        <p:nvGrpSpPr>
          <p:cNvPr id="3285" name="Google Shape;3285;p138"/>
          <p:cNvGrpSpPr/>
          <p:nvPr/>
        </p:nvGrpSpPr>
        <p:grpSpPr>
          <a:xfrm>
            <a:off x="559817" y="1308111"/>
            <a:ext cx="8783192" cy="215394"/>
            <a:chOff x="1027113" y="2045625"/>
            <a:chExt cx="8785225" cy="215444"/>
          </a:xfrm>
        </p:grpSpPr>
        <p:sp>
          <p:nvSpPr>
            <p:cNvPr id="3286" name="Google Shape;3286;p1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87" name="Google Shape;3287;p1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Samsung Health</a:t>
              </a:r>
              <a:endParaRPr sz="1400">
                <a:solidFill>
                  <a:srgbClr val="262626"/>
                </a:solidFill>
                <a:latin typeface="Arial"/>
                <a:ea typeface="Arial"/>
                <a:cs typeface="Arial"/>
                <a:sym typeface="Arial"/>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139"/>
          <p:cNvSpPr/>
          <p:nvPr/>
        </p:nvSpPr>
        <p:spPr>
          <a:xfrm>
            <a:off x="550292" y="1661111"/>
            <a:ext cx="4898008" cy="39586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294" name="Google Shape;3294;p139"/>
          <p:cNvGrpSpPr/>
          <p:nvPr/>
        </p:nvGrpSpPr>
        <p:grpSpPr>
          <a:xfrm>
            <a:off x="416128" y="444866"/>
            <a:ext cx="9051872" cy="553998"/>
            <a:chOff x="416128" y="444866"/>
            <a:chExt cx="9051872" cy="553998"/>
          </a:xfrm>
        </p:grpSpPr>
        <p:sp>
          <p:nvSpPr>
            <p:cNvPr id="3295" name="Google Shape;3295;p139"/>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Ví dụ về Nền tảng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296" name="Google Shape;3296;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3297" name="Google Shape;3297;p139"/>
          <p:cNvGrpSpPr/>
          <p:nvPr/>
        </p:nvGrpSpPr>
        <p:grpSpPr>
          <a:xfrm>
            <a:off x="5622855" y="1699211"/>
            <a:ext cx="3797370" cy="3485420"/>
            <a:chOff x="5651430" y="1699211"/>
            <a:chExt cx="3797370" cy="3485420"/>
          </a:xfrm>
        </p:grpSpPr>
        <p:sp>
          <p:nvSpPr>
            <p:cNvPr id="3298" name="Google Shape;3298;p139"/>
            <p:cNvSpPr/>
            <p:nvPr/>
          </p:nvSpPr>
          <p:spPr>
            <a:xfrm>
              <a:off x="5651431" y="1699211"/>
              <a:ext cx="3768794" cy="2253641"/>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qua chương trình mở rộng hệ sinh thái có tên là “Works with Nest” trên nền tảng Google Nest, công ty đang hợp tác với nhiều nhà sản xuất thiết bị IoT nhằm thúc đẩy mở rộng hệ sinh thái.</a:t>
              </a:r>
              <a:endParaRPr/>
            </a:p>
            <a:p>
              <a:pPr indent="-179333" lvl="1" marL="355493"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Google mua lại Nest Labs với giá 3,2 tỷ đô la và phát triển cũng như thương mại hóa “Nest Protect”, một hệ thống cảnh báo thông qua cảm biến khói và “Nest Thermostat”, một bộ điều khiển nhiệt độ thông minh có tích hợp tính năng học.</a:t>
              </a:r>
              <a:endParaRPr/>
            </a:p>
          </p:txBody>
        </p:sp>
        <p:sp>
          <p:nvSpPr>
            <p:cNvPr id="3299" name="Google Shape;3299;p139"/>
            <p:cNvSpPr/>
            <p:nvPr/>
          </p:nvSpPr>
          <p:spPr>
            <a:xfrm>
              <a:off x="5651430" y="3885097"/>
              <a:ext cx="3797370" cy="1299534"/>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Google đã mua lại Dropcam, một công ty CCTV chuyên nghiệp dành cho gia đình để đảm bảo công nghệ giám sát video</a:t>
              </a:r>
              <a:endParaRPr/>
            </a:p>
            <a:p>
              <a:pPr indent="-179333" lvl="1" marL="355493"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Công ty đang theo đuổi chiến lược mở rộng khả năng cạnh tranh toàn cầu trên trang web để trở lại với thị trường IoT toàn cầu.</a:t>
              </a:r>
              <a:endParaRPr/>
            </a:p>
          </p:txBody>
        </p:sp>
      </p:grpSp>
      <p:grpSp>
        <p:nvGrpSpPr>
          <p:cNvPr id="3300" name="Google Shape;3300;p139"/>
          <p:cNvGrpSpPr/>
          <p:nvPr/>
        </p:nvGrpSpPr>
        <p:grpSpPr>
          <a:xfrm>
            <a:off x="766848" y="1811082"/>
            <a:ext cx="4538840" cy="3799137"/>
            <a:chOff x="776373" y="2306382"/>
            <a:chExt cx="4538840" cy="3799137"/>
          </a:xfrm>
        </p:grpSpPr>
        <p:pic>
          <p:nvPicPr>
            <p:cNvPr descr="http://gadgetgrave.com/wp-content/uploads/nest-labs-google.jpg" id="3301" name="Google Shape;3301;p139"/>
            <p:cNvPicPr preferRelativeResize="0"/>
            <p:nvPr/>
          </p:nvPicPr>
          <p:blipFill rotWithShape="1">
            <a:blip r:embed="rId3">
              <a:alphaModFix/>
            </a:blip>
            <a:srcRect b="0" l="0" r="0" t="44190"/>
            <a:stretch/>
          </p:blipFill>
          <p:spPr>
            <a:xfrm>
              <a:off x="1250198" y="4970466"/>
              <a:ext cx="3304889" cy="1135053"/>
            </a:xfrm>
            <a:prstGeom prst="rect">
              <a:avLst/>
            </a:prstGeom>
            <a:noFill/>
            <a:ln>
              <a:noFill/>
            </a:ln>
          </p:spPr>
        </p:pic>
        <p:pic>
          <p:nvPicPr>
            <p:cNvPr descr="http://pocketnow.com/wp-content/uploads/2014/04/nest-ios.jpg" id="3302" name="Google Shape;3302;p139"/>
            <p:cNvPicPr preferRelativeResize="0"/>
            <p:nvPr/>
          </p:nvPicPr>
          <p:blipFill rotWithShape="1">
            <a:blip r:embed="rId4">
              <a:alphaModFix/>
            </a:blip>
            <a:srcRect b="0" l="0" r="0" t="0"/>
            <a:stretch/>
          </p:blipFill>
          <p:spPr>
            <a:xfrm>
              <a:off x="776373" y="2306382"/>
              <a:ext cx="4538840" cy="2589467"/>
            </a:xfrm>
            <a:prstGeom prst="rect">
              <a:avLst/>
            </a:prstGeom>
            <a:noFill/>
            <a:ln>
              <a:noFill/>
            </a:ln>
          </p:spPr>
        </p:pic>
      </p:grpSp>
      <p:grpSp>
        <p:nvGrpSpPr>
          <p:cNvPr id="3303" name="Google Shape;3303;p139"/>
          <p:cNvGrpSpPr/>
          <p:nvPr/>
        </p:nvGrpSpPr>
        <p:grpSpPr>
          <a:xfrm>
            <a:off x="559817" y="1308111"/>
            <a:ext cx="8783192" cy="215394"/>
            <a:chOff x="1027113" y="2045625"/>
            <a:chExt cx="8785225" cy="215444"/>
          </a:xfrm>
        </p:grpSpPr>
        <p:sp>
          <p:nvSpPr>
            <p:cNvPr id="3304" name="Google Shape;3304;p13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05" name="Google Shape;3305;p13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Nền tảng Nest của Google</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Tổng quan về IoT</a:t>
            </a:r>
            <a:endParaRPr/>
          </a:p>
        </p:txBody>
      </p:sp>
      <p:sp>
        <p:nvSpPr>
          <p:cNvPr id="394" name="Google Shape;394;p1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 </a:t>
            </a:r>
            <a:endParaRPr b="1" sz="5400">
              <a:solidFill>
                <a:srgbClr val="7F7F7F"/>
              </a:solidFill>
              <a:latin typeface="Arial"/>
              <a:ea typeface="Arial"/>
              <a:cs typeface="Arial"/>
              <a:sym typeface="Arial"/>
            </a:endParaRPr>
          </a:p>
        </p:txBody>
      </p:sp>
      <p:sp>
        <p:nvSpPr>
          <p:cNvPr id="395" name="Google Shape;395;p14"/>
          <p:cNvSpPr/>
          <p:nvPr/>
        </p:nvSpPr>
        <p:spPr>
          <a:xfrm>
            <a:off x="1054112" y="3883135"/>
            <a:ext cx="3740912" cy="176971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Cách mạng công nghiệp 4.0</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1.2. Định nghĩa IoT</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Công nghệ M2M (Kết nối máy móc)</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Nguồn gốc ra đời của IoT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0" name="Shape 3310"/>
        <p:cNvGrpSpPr/>
        <p:nvPr/>
      </p:nvGrpSpPr>
      <p:grpSpPr>
        <a:xfrm>
          <a:off x="0" y="0"/>
          <a:ext cx="0" cy="0"/>
          <a:chOff x="0" y="0"/>
          <a:chExt cx="0" cy="0"/>
        </a:xfrm>
      </p:grpSpPr>
      <p:sp>
        <p:nvSpPr>
          <p:cNvPr id="3311" name="Google Shape;3311;p140"/>
          <p:cNvSpPr/>
          <p:nvPr/>
        </p:nvSpPr>
        <p:spPr>
          <a:xfrm>
            <a:off x="550292" y="1661111"/>
            <a:ext cx="5193208" cy="364009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312" name="Google Shape;3312;p140"/>
          <p:cNvGrpSpPr/>
          <p:nvPr/>
        </p:nvGrpSpPr>
        <p:grpSpPr>
          <a:xfrm>
            <a:off x="416128" y="444866"/>
            <a:ext cx="9051872" cy="553998"/>
            <a:chOff x="416128" y="444866"/>
            <a:chExt cx="9051872" cy="553998"/>
          </a:xfrm>
        </p:grpSpPr>
        <p:sp>
          <p:nvSpPr>
            <p:cNvPr id="3313" name="Google Shape;3313;p14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Ví dụ về Nền tảng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314" name="Google Shape;3314;p1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descr="EMB000015081ef6" id="3315" name="Google Shape;3315;p140"/>
          <p:cNvPicPr preferRelativeResize="0"/>
          <p:nvPr/>
        </p:nvPicPr>
        <p:blipFill rotWithShape="1">
          <a:blip r:embed="rId3">
            <a:alphaModFix/>
          </a:blip>
          <a:srcRect b="0" l="0" r="0" t="0"/>
          <a:stretch/>
        </p:blipFill>
        <p:spPr>
          <a:xfrm>
            <a:off x="645242" y="1760626"/>
            <a:ext cx="5005077" cy="3440023"/>
          </a:xfrm>
          <a:prstGeom prst="rect">
            <a:avLst/>
          </a:prstGeom>
          <a:noFill/>
          <a:ln>
            <a:noFill/>
          </a:ln>
        </p:spPr>
      </p:pic>
      <p:grpSp>
        <p:nvGrpSpPr>
          <p:cNvPr id="3316" name="Google Shape;3316;p140"/>
          <p:cNvGrpSpPr/>
          <p:nvPr/>
        </p:nvGrpSpPr>
        <p:grpSpPr>
          <a:xfrm>
            <a:off x="5880031" y="1708736"/>
            <a:ext cx="3632103" cy="3539734"/>
            <a:chOff x="5880031" y="1708736"/>
            <a:chExt cx="3632103" cy="3539734"/>
          </a:xfrm>
        </p:grpSpPr>
        <p:sp>
          <p:nvSpPr>
            <p:cNvPr id="3317" name="Google Shape;3317;p140"/>
            <p:cNvSpPr/>
            <p:nvPr/>
          </p:nvSpPr>
          <p:spPr>
            <a:xfrm>
              <a:off x="5880031" y="1708736"/>
              <a:ext cx="3632103" cy="1971513"/>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Xively đã tiết lộ về Pachube, một nền tảng dịch vụ với mục tiêu quản lý dữ liệu theo thời gian thực từ các cảm biến vật thể trong môi trường tương tác giữa người dùng và vật thể.</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Xively là một dịch vụ web cho phép quản lý theo thời gian thực các dữ liệu từ khắp nơi trên thế giới và giúp người dùng chia sẻ và kết hợp thông tin thu thập được từ khắp nơi trên thế giới.</a:t>
              </a:r>
              <a:endParaRPr/>
            </a:p>
          </p:txBody>
        </p:sp>
        <p:sp>
          <p:nvSpPr>
            <p:cNvPr id="3318" name="Google Shape;3318;p140"/>
            <p:cNvSpPr/>
            <p:nvPr/>
          </p:nvSpPr>
          <p:spPr>
            <a:xfrm>
              <a:off x="5880031" y="3846344"/>
              <a:ext cx="3632103" cy="1402126"/>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Pachube gửi dữ liệu đã thu thập đến máy chủ theo thời gian thực và cung cấp API mở để bất kỳ ai cũng có thể sử dụng dữ liệu đã thu thập.</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Do đó, nó có thể quản lý lịch sử thông tin thời theo gian thực bằng các cảm biến và thiết bị được đăng ký trên khắp thế giới.</a:t>
              </a:r>
              <a:endParaRPr/>
            </a:p>
          </p:txBody>
        </p:sp>
      </p:grpSp>
      <p:grpSp>
        <p:nvGrpSpPr>
          <p:cNvPr id="3319" name="Google Shape;3319;p140"/>
          <p:cNvGrpSpPr/>
          <p:nvPr/>
        </p:nvGrpSpPr>
        <p:grpSpPr>
          <a:xfrm>
            <a:off x="559817" y="1308111"/>
            <a:ext cx="8783192" cy="215394"/>
            <a:chOff x="1027113" y="2045625"/>
            <a:chExt cx="8785225" cy="215444"/>
          </a:xfrm>
        </p:grpSpPr>
        <p:sp>
          <p:nvSpPr>
            <p:cNvPr id="3320" name="Google Shape;3320;p1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21" name="Google Shape;3321;p14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Xively</a:t>
              </a:r>
              <a:endParaRPr sz="1400">
                <a:solidFill>
                  <a:srgbClr val="262626"/>
                </a:solidFill>
                <a:latin typeface="Arial"/>
                <a:ea typeface="Arial"/>
                <a:cs typeface="Arial"/>
                <a:sym typeface="Arial"/>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141"/>
          <p:cNvSpPr/>
          <p:nvPr/>
        </p:nvSpPr>
        <p:spPr>
          <a:xfrm>
            <a:off x="550292" y="1661111"/>
            <a:ext cx="5204698" cy="469206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328" name="Google Shape;3328;p141"/>
          <p:cNvGrpSpPr/>
          <p:nvPr/>
        </p:nvGrpSpPr>
        <p:grpSpPr>
          <a:xfrm>
            <a:off x="416128" y="444866"/>
            <a:ext cx="9051872" cy="830997"/>
            <a:chOff x="416128" y="444866"/>
            <a:chExt cx="9051872" cy="830997"/>
          </a:xfrm>
        </p:grpSpPr>
        <p:sp>
          <p:nvSpPr>
            <p:cNvPr id="3329" name="Google Shape;3329;p141"/>
            <p:cNvSpPr/>
            <p:nvPr/>
          </p:nvSpPr>
          <p:spPr>
            <a:xfrm>
              <a:off x="416128" y="444866"/>
              <a:ext cx="5824317"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Ví dụ về Nền tảng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330" name="Google Shape;3330;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331" name="Google Shape;3331;p141"/>
          <p:cNvSpPr/>
          <p:nvPr/>
        </p:nvSpPr>
        <p:spPr>
          <a:xfrm>
            <a:off x="5908196" y="1661111"/>
            <a:ext cx="3559803" cy="3212878"/>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EVRYTHING là nền tảng dịch vụ cung cấp một môi trường thông minh thông qua việc chia sẻ thông tin giữa các đối tượng bằng cách kết nối các sản phẩm hiện có đến trang web, và có thể phát triển các ứng dụng thông qua RESTful web API.</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cung cấp cho thiết bị một mã số URI, hay là mã ID duy nhất và vĩnh viễn có thể được nhận diện trên trang web để giao tiếp với một vật thể có mã nhận diện riêng.</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EVRYTHING cung cấp các dịch vụ kết nối trực tiếp nhà sản xuất, người tiêu dùng và đối tác đến trang web, đồng thời cung cấp thông tin về sản xuất, bán và sử dụng sản phẩm theo thời gian thực.</a:t>
            </a:r>
            <a:endParaRPr/>
          </a:p>
        </p:txBody>
      </p:sp>
      <p:pic>
        <p:nvPicPr>
          <p:cNvPr descr="EMB000015081f00" id="3332" name="Google Shape;3332;p141"/>
          <p:cNvPicPr preferRelativeResize="0"/>
          <p:nvPr/>
        </p:nvPicPr>
        <p:blipFill rotWithShape="1">
          <a:blip r:embed="rId3">
            <a:alphaModFix/>
          </a:blip>
          <a:srcRect b="40632" l="6238" r="8286" t="7575"/>
          <a:stretch/>
        </p:blipFill>
        <p:spPr>
          <a:xfrm>
            <a:off x="606897" y="3714751"/>
            <a:ext cx="5131937" cy="2586726"/>
          </a:xfrm>
          <a:prstGeom prst="rect">
            <a:avLst/>
          </a:prstGeom>
          <a:noFill/>
          <a:ln>
            <a:noFill/>
          </a:ln>
        </p:spPr>
      </p:pic>
      <p:pic>
        <p:nvPicPr>
          <p:cNvPr descr="EMB000015081efd" id="3333" name="Google Shape;3333;p141"/>
          <p:cNvPicPr preferRelativeResize="0"/>
          <p:nvPr/>
        </p:nvPicPr>
        <p:blipFill rotWithShape="1">
          <a:blip r:embed="rId4">
            <a:alphaModFix/>
          </a:blip>
          <a:srcRect b="0" l="0" r="0" t="0"/>
          <a:stretch/>
        </p:blipFill>
        <p:spPr>
          <a:xfrm>
            <a:off x="1557318" y="1775418"/>
            <a:ext cx="3243282" cy="2000174"/>
          </a:xfrm>
          <a:prstGeom prst="rect">
            <a:avLst/>
          </a:prstGeom>
          <a:noFill/>
          <a:ln>
            <a:noFill/>
          </a:ln>
        </p:spPr>
      </p:pic>
      <p:grpSp>
        <p:nvGrpSpPr>
          <p:cNvPr id="3334" name="Google Shape;3334;p141"/>
          <p:cNvGrpSpPr/>
          <p:nvPr/>
        </p:nvGrpSpPr>
        <p:grpSpPr>
          <a:xfrm>
            <a:off x="559817" y="1308111"/>
            <a:ext cx="8783192" cy="215394"/>
            <a:chOff x="1027113" y="2045625"/>
            <a:chExt cx="8785225" cy="215444"/>
          </a:xfrm>
        </p:grpSpPr>
        <p:sp>
          <p:nvSpPr>
            <p:cNvPr id="3335" name="Google Shape;3335;p1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36" name="Google Shape;3336;p14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EVRYTHING</a:t>
              </a:r>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142"/>
          <p:cNvSpPr/>
          <p:nvPr/>
        </p:nvSpPr>
        <p:spPr>
          <a:xfrm>
            <a:off x="550292" y="1661110"/>
            <a:ext cx="5204698" cy="294898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343" name="Google Shape;3343;p142"/>
          <p:cNvGrpSpPr/>
          <p:nvPr/>
        </p:nvGrpSpPr>
        <p:grpSpPr>
          <a:xfrm>
            <a:off x="416128" y="444866"/>
            <a:ext cx="9051872" cy="553998"/>
            <a:chOff x="416128" y="444866"/>
            <a:chExt cx="9051872" cy="553998"/>
          </a:xfrm>
        </p:grpSpPr>
        <p:sp>
          <p:nvSpPr>
            <p:cNvPr id="3344" name="Google Shape;3344;p14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Ví dụ về Nền tảng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345" name="Google Shape;3345;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346" name="Google Shape;3346;p142"/>
          <p:cNvSpPr/>
          <p:nvPr/>
        </p:nvSpPr>
        <p:spPr>
          <a:xfrm>
            <a:off x="5908196" y="1661111"/>
            <a:ext cx="3559803" cy="3161582"/>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Char char="‣"/>
            </a:pPr>
            <a:r>
              <a:rPr b="1" lang="en-US" sz="1300">
                <a:solidFill>
                  <a:srgbClr val="262626"/>
                </a:solidFill>
              </a:rPr>
              <a:t>ThingSpeak là nền tảng dịch vụ IoT mã nguồn mở trên web với chức năng cung cấp dịch vụ lưu trữ, xử lý và phân phối dữ liệu, các dịch vụ theo vị trí, cập nhật trạng thái và plug-in tích hợp mạng xã hội. (phát hành bởi ioBridge)</a:t>
            </a:r>
            <a:endParaRPr b="1"/>
          </a:p>
          <a:p>
            <a:pPr indent="-179333" lvl="1" marL="35549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thể gửi/nhận dữ liệu thông qua tin nhắn HTTP trên web và thêm các tùy chọn xử lý dữ liệu như tính trung bình và tính tổng thông qua lọc dữ liệu.</a:t>
            </a:r>
            <a:endParaRPr/>
          </a:p>
          <a:p>
            <a:pPr indent="-179333" lvl="1" marL="35549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Bằng cách cung cấp API trên Twitter, bạn có thể gửi dữ liệu được lưu trữ tại kênh ThingSpeak tới Twitter và thiết lập có công khai dữ liệu và cấp quyền truy cập vào dữ liệu hay không.</a:t>
            </a:r>
            <a:endParaRPr/>
          </a:p>
        </p:txBody>
      </p:sp>
      <p:pic>
        <p:nvPicPr>
          <p:cNvPr descr="EMB000015081f09" id="3347" name="Google Shape;3347;p142"/>
          <p:cNvPicPr preferRelativeResize="0"/>
          <p:nvPr/>
        </p:nvPicPr>
        <p:blipFill rotWithShape="1">
          <a:blip r:embed="rId3">
            <a:alphaModFix/>
          </a:blip>
          <a:srcRect b="0" l="0" r="0" t="0"/>
          <a:stretch/>
        </p:blipFill>
        <p:spPr>
          <a:xfrm>
            <a:off x="657329" y="2035882"/>
            <a:ext cx="4952523" cy="2199443"/>
          </a:xfrm>
          <a:prstGeom prst="rect">
            <a:avLst/>
          </a:prstGeom>
          <a:noFill/>
          <a:ln>
            <a:noFill/>
          </a:ln>
        </p:spPr>
      </p:pic>
      <p:grpSp>
        <p:nvGrpSpPr>
          <p:cNvPr id="3348" name="Google Shape;3348;p142"/>
          <p:cNvGrpSpPr/>
          <p:nvPr/>
        </p:nvGrpSpPr>
        <p:grpSpPr>
          <a:xfrm>
            <a:off x="559817" y="1308111"/>
            <a:ext cx="8783192" cy="215394"/>
            <a:chOff x="1027113" y="2045625"/>
            <a:chExt cx="8785225" cy="215444"/>
          </a:xfrm>
        </p:grpSpPr>
        <p:sp>
          <p:nvSpPr>
            <p:cNvPr id="3349" name="Google Shape;3349;p1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50" name="Google Shape;3350;p14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ThingSpeak</a:t>
              </a:r>
              <a:endParaRPr sz="1400">
                <a:solidFill>
                  <a:srgbClr val="262626"/>
                </a:solidFill>
                <a:latin typeface="Arial"/>
                <a:ea typeface="Arial"/>
                <a:cs typeface="Arial"/>
                <a:sym typeface="Arial"/>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5" name="Shape 3355"/>
        <p:cNvGrpSpPr/>
        <p:nvPr/>
      </p:nvGrpSpPr>
      <p:grpSpPr>
        <a:xfrm>
          <a:off x="0" y="0"/>
          <a:ext cx="0" cy="0"/>
          <a:chOff x="0" y="0"/>
          <a:chExt cx="0" cy="0"/>
        </a:xfrm>
      </p:grpSpPr>
      <p:grpSp>
        <p:nvGrpSpPr>
          <p:cNvPr id="3356" name="Google Shape;3356;p143"/>
          <p:cNvGrpSpPr/>
          <p:nvPr/>
        </p:nvGrpSpPr>
        <p:grpSpPr>
          <a:xfrm>
            <a:off x="416128" y="444866"/>
            <a:ext cx="9051872" cy="553998"/>
            <a:chOff x="416128" y="444866"/>
            <a:chExt cx="9051872" cy="553998"/>
          </a:xfrm>
        </p:grpSpPr>
        <p:sp>
          <p:nvSpPr>
            <p:cNvPr id="3357" name="Google Shape;3357;p143"/>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4.4. Ví dụ về Nền tảng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358" name="Google Shape;3358;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3359" name="Google Shape;3359;p143"/>
          <p:cNvSpPr/>
          <p:nvPr/>
        </p:nvSpPr>
        <p:spPr>
          <a:xfrm>
            <a:off x="4837434" y="1685180"/>
            <a:ext cx="4630566" cy="2361363"/>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Char char="‣"/>
            </a:pPr>
            <a:r>
              <a:rPr b="1" lang="en-US" sz="1300">
                <a:solidFill>
                  <a:srgbClr val="262626"/>
                </a:solidFill>
              </a:rPr>
              <a:t>ThingWorx là một nền tảng dịch vụ IoT để kết nối với các cảm biến và thiết bị. Có thể thu thập, kiểm soát và truyền dữ liệu từ mỗi hệ thống và có các chức năng quan trọng cho các dịch vụ mạng xã hội và tìm kiếm trên web.</a:t>
            </a:r>
            <a:endParaRPr b="1"/>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Dễ dàng phát triển các dịch vụ kết hợp IoT với giao diện dễ sử dụng, như tính năng kéo thả, mà không cần viết code.</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Kết nối và kiểm soát truy cập nhanh chóng và an toàn bất kể thiết bị ở đâu, khi nào.</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Bộ nhớ dữ liệu có khả năng lưu trữ, phân tích, thực thi và kết hợp cho hơn 100.000 thiết bị.</a:t>
            </a:r>
            <a:endParaRPr/>
          </a:p>
        </p:txBody>
      </p:sp>
      <p:grpSp>
        <p:nvGrpSpPr>
          <p:cNvPr id="3360" name="Google Shape;3360;p143"/>
          <p:cNvGrpSpPr/>
          <p:nvPr/>
        </p:nvGrpSpPr>
        <p:grpSpPr>
          <a:xfrm>
            <a:off x="550292" y="1661111"/>
            <a:ext cx="4088469" cy="4570007"/>
            <a:chOff x="550292" y="1661111"/>
            <a:chExt cx="4155058" cy="4644439"/>
          </a:xfrm>
        </p:grpSpPr>
        <p:sp>
          <p:nvSpPr>
            <p:cNvPr id="3361" name="Google Shape;3361;p143"/>
            <p:cNvSpPr/>
            <p:nvPr/>
          </p:nvSpPr>
          <p:spPr>
            <a:xfrm>
              <a:off x="550292" y="1661111"/>
              <a:ext cx="4155058" cy="464443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362" name="Google Shape;3362;p143"/>
            <p:cNvGrpSpPr/>
            <p:nvPr/>
          </p:nvGrpSpPr>
          <p:grpSpPr>
            <a:xfrm>
              <a:off x="765195" y="1859135"/>
              <a:ext cx="3778230" cy="4381150"/>
              <a:chOff x="1457341" y="2392535"/>
              <a:chExt cx="3349161" cy="3883611"/>
            </a:xfrm>
          </p:grpSpPr>
          <p:pic>
            <p:nvPicPr>
              <p:cNvPr descr="EMB000015081f10" id="3363" name="Google Shape;3363;p143"/>
              <p:cNvPicPr preferRelativeResize="0"/>
              <p:nvPr/>
            </p:nvPicPr>
            <p:blipFill rotWithShape="1">
              <a:blip r:embed="rId3">
                <a:alphaModFix/>
              </a:blip>
              <a:srcRect b="0" l="0" r="0" t="0"/>
              <a:stretch/>
            </p:blipFill>
            <p:spPr>
              <a:xfrm>
                <a:off x="1510262" y="2392535"/>
                <a:ext cx="3243321" cy="1936261"/>
              </a:xfrm>
              <a:prstGeom prst="rect">
                <a:avLst/>
              </a:prstGeom>
              <a:noFill/>
              <a:ln>
                <a:noFill/>
              </a:ln>
            </p:spPr>
          </p:pic>
          <p:pic>
            <p:nvPicPr>
              <p:cNvPr descr="EMB000015081f13" id="3364" name="Google Shape;3364;p143"/>
              <p:cNvPicPr preferRelativeResize="0"/>
              <p:nvPr/>
            </p:nvPicPr>
            <p:blipFill rotWithShape="1">
              <a:blip r:embed="rId4">
                <a:alphaModFix/>
              </a:blip>
              <a:srcRect b="3575" l="3710" r="5701" t="4610"/>
              <a:stretch/>
            </p:blipFill>
            <p:spPr>
              <a:xfrm>
                <a:off x="1457341" y="4427509"/>
                <a:ext cx="3349161" cy="1848637"/>
              </a:xfrm>
              <a:prstGeom prst="rect">
                <a:avLst/>
              </a:prstGeom>
              <a:noFill/>
              <a:ln>
                <a:noFill/>
              </a:ln>
            </p:spPr>
          </p:pic>
        </p:grpSp>
      </p:grpSp>
      <p:grpSp>
        <p:nvGrpSpPr>
          <p:cNvPr id="3365" name="Google Shape;3365;p143"/>
          <p:cNvGrpSpPr/>
          <p:nvPr/>
        </p:nvGrpSpPr>
        <p:grpSpPr>
          <a:xfrm>
            <a:off x="559817" y="1308111"/>
            <a:ext cx="8783192" cy="215394"/>
            <a:chOff x="1027113" y="2045625"/>
            <a:chExt cx="8785225" cy="215444"/>
          </a:xfrm>
        </p:grpSpPr>
        <p:sp>
          <p:nvSpPr>
            <p:cNvPr id="3366" name="Google Shape;3366;p1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67" name="Google Shape;3367;p14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ThingWorx</a:t>
              </a:r>
              <a:endParaRPr sz="1400">
                <a:solidFill>
                  <a:srgbClr val="262626"/>
                </a:solidFill>
                <a:latin typeface="Arial"/>
                <a:ea typeface="Arial"/>
                <a:cs typeface="Arial"/>
                <a:sym typeface="Arial"/>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sp>
        <p:nvSpPr>
          <p:cNvPr id="3373" name="Google Shape;3373;p14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Mạng lưới IoT</a:t>
            </a:r>
            <a:endParaRPr/>
          </a:p>
        </p:txBody>
      </p:sp>
      <p:sp>
        <p:nvSpPr>
          <p:cNvPr id="3374" name="Google Shape;3374;p14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5. </a:t>
            </a:r>
            <a:endParaRPr b="1" sz="5400">
              <a:solidFill>
                <a:srgbClr val="7F7F7F"/>
              </a:solidFill>
              <a:latin typeface="Arial"/>
              <a:ea typeface="Arial"/>
              <a:cs typeface="Arial"/>
              <a:sym typeface="Arial"/>
            </a:endParaRPr>
          </a:p>
        </p:txBody>
      </p:sp>
      <p:grpSp>
        <p:nvGrpSpPr>
          <p:cNvPr id="3375" name="Google Shape;3375;p144"/>
          <p:cNvGrpSpPr/>
          <p:nvPr/>
        </p:nvGrpSpPr>
        <p:grpSpPr>
          <a:xfrm>
            <a:off x="1051644" y="4065237"/>
            <a:ext cx="5702300" cy="278172"/>
            <a:chOff x="1051644" y="4065237"/>
            <a:chExt cx="5702300" cy="278172"/>
          </a:xfrm>
        </p:grpSpPr>
        <p:sp>
          <p:nvSpPr>
            <p:cNvPr id="3376" name="Google Shape;3376;p144"/>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5.1. Tổng quan về mạng lưới IoT</a:t>
              </a:r>
              <a:endParaRPr/>
            </a:p>
          </p:txBody>
        </p:sp>
        <p:sp>
          <p:nvSpPr>
            <p:cNvPr id="3377" name="Google Shape;3377;p144"/>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378" name="Google Shape;3378;p144"/>
          <p:cNvGrpSpPr/>
          <p:nvPr/>
        </p:nvGrpSpPr>
        <p:grpSpPr>
          <a:xfrm>
            <a:off x="1051644" y="4495071"/>
            <a:ext cx="5702300" cy="278172"/>
            <a:chOff x="1051644" y="4495071"/>
            <a:chExt cx="5702300" cy="278172"/>
          </a:xfrm>
        </p:grpSpPr>
        <p:sp>
          <p:nvSpPr>
            <p:cNvPr id="3379" name="Google Shape;3379;p144"/>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5.2. Công nghệ truyền thông tầm ngắn IoT</a:t>
              </a:r>
              <a:endParaRPr/>
            </a:p>
          </p:txBody>
        </p:sp>
        <p:sp>
          <p:nvSpPr>
            <p:cNvPr id="3380" name="Google Shape;3380;p144"/>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381" name="Google Shape;3381;p144"/>
          <p:cNvGrpSpPr/>
          <p:nvPr/>
        </p:nvGrpSpPr>
        <p:grpSpPr>
          <a:xfrm>
            <a:off x="1051644" y="4924905"/>
            <a:ext cx="5702300" cy="278172"/>
            <a:chOff x="571500" y="5165783"/>
            <a:chExt cx="5702300" cy="278172"/>
          </a:xfrm>
        </p:grpSpPr>
        <p:sp>
          <p:nvSpPr>
            <p:cNvPr id="3382" name="Google Shape;3382;p14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5.3. LPWA</a:t>
              </a:r>
              <a:endParaRPr/>
            </a:p>
          </p:txBody>
        </p:sp>
        <p:sp>
          <p:nvSpPr>
            <p:cNvPr id="3383" name="Google Shape;3383;p14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3384" name="Google Shape;3384;p144"/>
          <p:cNvGrpSpPr/>
          <p:nvPr/>
        </p:nvGrpSpPr>
        <p:grpSpPr>
          <a:xfrm>
            <a:off x="1051644" y="5329740"/>
            <a:ext cx="5702300" cy="278172"/>
            <a:chOff x="571500" y="5165783"/>
            <a:chExt cx="5702300" cy="278172"/>
          </a:xfrm>
        </p:grpSpPr>
        <p:sp>
          <p:nvSpPr>
            <p:cNvPr id="3385" name="Google Shape;3385;p14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5.4. Mạng 5G</a:t>
              </a:r>
              <a:endParaRPr/>
            </a:p>
          </p:txBody>
        </p:sp>
        <p:sp>
          <p:nvSpPr>
            <p:cNvPr id="3386" name="Google Shape;3386;p14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grpSp>
        <p:nvGrpSpPr>
          <p:cNvPr id="3392" name="Google Shape;3392;p145"/>
          <p:cNvGrpSpPr/>
          <p:nvPr/>
        </p:nvGrpSpPr>
        <p:grpSpPr>
          <a:xfrm>
            <a:off x="558800" y="2795410"/>
            <a:ext cx="8782050" cy="3157268"/>
            <a:chOff x="558800" y="2907102"/>
            <a:chExt cx="8782050" cy="3157268"/>
          </a:xfrm>
        </p:grpSpPr>
        <p:sp>
          <p:nvSpPr>
            <p:cNvPr id="3393" name="Google Shape;3393;p145"/>
            <p:cNvSpPr/>
            <p:nvPr/>
          </p:nvSpPr>
          <p:spPr>
            <a:xfrm>
              <a:off x="558800" y="2907102"/>
              <a:ext cx="8782050" cy="31572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394" name="Google Shape;3394;p145"/>
            <p:cNvGrpSpPr/>
            <p:nvPr/>
          </p:nvGrpSpPr>
          <p:grpSpPr>
            <a:xfrm>
              <a:off x="659138" y="3076899"/>
              <a:ext cx="8389972" cy="2869897"/>
              <a:chOff x="453681" y="3018113"/>
              <a:chExt cx="8884175" cy="3038945"/>
            </a:xfrm>
          </p:grpSpPr>
          <p:pic>
            <p:nvPicPr>
              <p:cNvPr descr="EMB000015081f23" id="3395" name="Google Shape;3395;p145"/>
              <p:cNvPicPr preferRelativeResize="0"/>
              <p:nvPr/>
            </p:nvPicPr>
            <p:blipFill rotWithShape="1">
              <a:blip r:embed="rId3">
                <a:alphaModFix/>
              </a:blip>
              <a:srcRect b="0" l="0" r="0" t="0"/>
              <a:stretch/>
            </p:blipFill>
            <p:spPr>
              <a:xfrm>
                <a:off x="711954" y="3654299"/>
                <a:ext cx="8625902" cy="2402759"/>
              </a:xfrm>
              <a:prstGeom prst="rect">
                <a:avLst/>
              </a:prstGeom>
              <a:noFill/>
              <a:ln>
                <a:noFill/>
              </a:ln>
            </p:spPr>
          </p:pic>
          <p:sp>
            <p:nvSpPr>
              <p:cNvPr id="3396" name="Google Shape;3396;p145"/>
              <p:cNvSpPr/>
              <p:nvPr/>
            </p:nvSpPr>
            <p:spPr>
              <a:xfrm>
                <a:off x="7011106" y="3018113"/>
                <a:ext cx="2075509" cy="4888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Hầu hết các WSN không dựa trên mạng IP.</a:t>
                </a:r>
                <a:endParaRPr/>
              </a:p>
            </p:txBody>
          </p:sp>
          <p:sp>
            <p:nvSpPr>
              <p:cNvPr id="3397" name="Google Shape;3397;p145"/>
              <p:cNvSpPr/>
              <p:nvPr/>
            </p:nvSpPr>
            <p:spPr>
              <a:xfrm>
                <a:off x="3773532" y="3807514"/>
                <a:ext cx="2075509" cy="35849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Cổng ứng dụng</a:t>
                </a:r>
                <a:endParaRPr/>
              </a:p>
            </p:txBody>
          </p:sp>
          <p:sp>
            <p:nvSpPr>
              <p:cNvPr id="3398" name="Google Shape;3398;p145"/>
              <p:cNvSpPr/>
              <p:nvPr/>
            </p:nvSpPr>
            <p:spPr>
              <a:xfrm>
                <a:off x="1753208" y="4689802"/>
                <a:ext cx="613082" cy="216346"/>
              </a:xfrm>
              <a:prstGeom prst="roundRect">
                <a:avLst>
                  <a:gd fmla="val 16667" name="adj"/>
                </a:avLst>
              </a:prstGeom>
              <a:solidFill>
                <a:srgbClr val="C0C0C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Internet</a:t>
                </a:r>
                <a:endParaRPr/>
              </a:p>
            </p:txBody>
          </p:sp>
          <p:sp>
            <p:nvSpPr>
              <p:cNvPr id="3399" name="Google Shape;3399;p145"/>
              <p:cNvSpPr/>
              <p:nvPr/>
            </p:nvSpPr>
            <p:spPr>
              <a:xfrm>
                <a:off x="4322175" y="4183544"/>
                <a:ext cx="910136" cy="216346"/>
              </a:xfrm>
              <a:prstGeom prst="roundRect">
                <a:avLst>
                  <a:gd fmla="val 16667" name="adj"/>
                </a:avLst>
              </a:prstGeom>
              <a:solidFill>
                <a:srgbClr val="BDD7EE"/>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Ứng dụng</a:t>
                </a:r>
                <a:endParaRPr/>
              </a:p>
            </p:txBody>
          </p:sp>
          <p:pic>
            <p:nvPicPr>
              <p:cNvPr id="3400" name="Google Shape;3400;p145"/>
              <p:cNvPicPr preferRelativeResize="0"/>
              <p:nvPr/>
            </p:nvPicPr>
            <p:blipFill rotWithShape="1">
              <a:blip r:embed="rId4">
                <a:alphaModFix/>
              </a:blip>
              <a:srcRect b="23911" l="62809" r="9585" t="6618"/>
              <a:stretch/>
            </p:blipFill>
            <p:spPr>
              <a:xfrm>
                <a:off x="708960" y="5237442"/>
                <a:ext cx="422845" cy="581954"/>
              </a:xfrm>
              <a:prstGeom prst="rect">
                <a:avLst/>
              </a:prstGeom>
              <a:noFill/>
              <a:ln>
                <a:noFill/>
              </a:ln>
            </p:spPr>
          </p:pic>
          <p:pic>
            <p:nvPicPr>
              <p:cNvPr id="3401" name="Google Shape;3401;p145"/>
              <p:cNvPicPr preferRelativeResize="0"/>
              <p:nvPr/>
            </p:nvPicPr>
            <p:blipFill rotWithShape="1">
              <a:blip r:embed="rId4">
                <a:alphaModFix/>
              </a:blip>
              <a:srcRect b="23911" l="62809" r="9585" t="6618"/>
              <a:stretch/>
            </p:blipFill>
            <p:spPr>
              <a:xfrm>
                <a:off x="2147235" y="5437467"/>
                <a:ext cx="422845" cy="581954"/>
              </a:xfrm>
              <a:prstGeom prst="rect">
                <a:avLst/>
              </a:prstGeom>
              <a:noFill/>
              <a:ln>
                <a:noFill/>
              </a:ln>
            </p:spPr>
          </p:pic>
          <p:pic>
            <p:nvPicPr>
              <p:cNvPr descr="블랙 앞면" id="3402" name="Google Shape;3402;p145"/>
              <p:cNvPicPr preferRelativeResize="0"/>
              <p:nvPr/>
            </p:nvPicPr>
            <p:blipFill rotWithShape="1">
              <a:blip r:embed="rId5">
                <a:alphaModFix/>
              </a:blip>
              <a:srcRect b="0" l="0" r="0" t="0"/>
              <a:stretch/>
            </p:blipFill>
            <p:spPr>
              <a:xfrm>
                <a:off x="453681" y="3983742"/>
                <a:ext cx="933794" cy="933794"/>
              </a:xfrm>
              <a:prstGeom prst="rect">
                <a:avLst/>
              </a:prstGeom>
              <a:noFill/>
              <a:ln>
                <a:noFill/>
              </a:ln>
            </p:spPr>
          </p:pic>
        </p:grpSp>
      </p:grpSp>
      <p:grpSp>
        <p:nvGrpSpPr>
          <p:cNvPr id="3403" name="Google Shape;3403;p145"/>
          <p:cNvGrpSpPr/>
          <p:nvPr/>
        </p:nvGrpSpPr>
        <p:grpSpPr>
          <a:xfrm>
            <a:off x="416128" y="444866"/>
            <a:ext cx="9051872" cy="282133"/>
            <a:chOff x="416128" y="444866"/>
            <a:chExt cx="9051872" cy="282133"/>
          </a:xfrm>
        </p:grpSpPr>
        <p:sp>
          <p:nvSpPr>
            <p:cNvPr id="3404" name="Google Shape;3404;p14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Tổng quan về mạng lưới IoT</a:t>
              </a:r>
              <a:endParaRPr b="1" sz="1800">
                <a:solidFill>
                  <a:schemeClr val="lt1"/>
                </a:solidFill>
                <a:latin typeface="Arial"/>
                <a:ea typeface="Arial"/>
                <a:cs typeface="Arial"/>
                <a:sym typeface="Arial"/>
              </a:endParaRPr>
            </a:p>
          </p:txBody>
        </p:sp>
        <p:sp>
          <p:nvSpPr>
            <p:cNvPr id="3405" name="Google Shape;3405;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406" name="Google Shape;3406;p145"/>
          <p:cNvGrpSpPr/>
          <p:nvPr/>
        </p:nvGrpSpPr>
        <p:grpSpPr>
          <a:xfrm>
            <a:off x="558800" y="1917711"/>
            <a:ext cx="8783192" cy="430887"/>
            <a:chOff x="1027113" y="2045625"/>
            <a:chExt cx="8785225" cy="430987"/>
          </a:xfrm>
        </p:grpSpPr>
        <p:sp>
          <p:nvSpPr>
            <p:cNvPr id="3407" name="Google Shape;3407;p14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08" name="Google Shape;3408;p145"/>
            <p:cNvSpPr/>
            <p:nvPr/>
          </p:nvSpPr>
          <p:spPr>
            <a:xfrm>
              <a:off x="1179513" y="204562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rPr>
                <a:t>Mạng IoT giao tiếp bằng Tầng 1 (Vật lý), Tầng 2 (Liên kết dữ liệu), Tầng 3 (Mạng) và Tầng 4 (Vận chuyển) trong Mô hình 7 tầng OSI.</a:t>
              </a:r>
              <a:endParaRPr b="1"/>
            </a:p>
          </p:txBody>
        </p:sp>
      </p:grpSp>
      <p:sp>
        <p:nvSpPr>
          <p:cNvPr id="3409" name="Google Shape;3409;p1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Cấu hình mạng của WSN</a:t>
            </a:r>
            <a:endParaRPr/>
          </a:p>
        </p:txBody>
      </p:sp>
      <p:grpSp>
        <p:nvGrpSpPr>
          <p:cNvPr id="3410" name="Google Shape;3410;p145"/>
          <p:cNvGrpSpPr/>
          <p:nvPr/>
        </p:nvGrpSpPr>
        <p:grpSpPr>
          <a:xfrm>
            <a:off x="558800" y="2389749"/>
            <a:ext cx="8783192" cy="215444"/>
            <a:chOff x="1027113" y="2045625"/>
            <a:chExt cx="8785225" cy="215494"/>
          </a:xfrm>
        </p:grpSpPr>
        <p:sp>
          <p:nvSpPr>
            <p:cNvPr id="3411" name="Google Shape;3411;p14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12" name="Google Shape;3412;p145"/>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mạng của WSN (Mạng cảm biến không dây)</a:t>
              </a:r>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7" name="Shape 3417"/>
        <p:cNvGrpSpPr/>
        <p:nvPr/>
      </p:nvGrpSpPr>
      <p:grpSpPr>
        <a:xfrm>
          <a:off x="0" y="0"/>
          <a:ext cx="0" cy="0"/>
          <a:chOff x="0" y="0"/>
          <a:chExt cx="0" cy="0"/>
        </a:xfrm>
      </p:grpSpPr>
      <p:grpSp>
        <p:nvGrpSpPr>
          <p:cNvPr id="3418" name="Google Shape;3418;p146"/>
          <p:cNvGrpSpPr/>
          <p:nvPr/>
        </p:nvGrpSpPr>
        <p:grpSpPr>
          <a:xfrm>
            <a:off x="558800" y="2822259"/>
            <a:ext cx="8782050" cy="3157268"/>
            <a:chOff x="558800" y="2925956"/>
            <a:chExt cx="8782050" cy="3157268"/>
          </a:xfrm>
        </p:grpSpPr>
        <p:sp>
          <p:nvSpPr>
            <p:cNvPr id="3419" name="Google Shape;3419;p146"/>
            <p:cNvSpPr/>
            <p:nvPr/>
          </p:nvSpPr>
          <p:spPr>
            <a:xfrm>
              <a:off x="558800" y="2925956"/>
              <a:ext cx="8782050" cy="315726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420" name="Google Shape;3420;p146"/>
            <p:cNvGrpSpPr/>
            <p:nvPr/>
          </p:nvGrpSpPr>
          <p:grpSpPr>
            <a:xfrm>
              <a:off x="659138" y="3076899"/>
              <a:ext cx="8389972" cy="2869897"/>
              <a:chOff x="453681" y="3018113"/>
              <a:chExt cx="8884175" cy="3038945"/>
            </a:xfrm>
          </p:grpSpPr>
          <p:pic>
            <p:nvPicPr>
              <p:cNvPr descr="EMB000015081f23" id="3421" name="Google Shape;3421;p146"/>
              <p:cNvPicPr preferRelativeResize="0"/>
              <p:nvPr/>
            </p:nvPicPr>
            <p:blipFill rotWithShape="1">
              <a:blip r:embed="rId3">
                <a:alphaModFix/>
              </a:blip>
              <a:srcRect b="0" l="0" r="0" t="0"/>
              <a:stretch/>
            </p:blipFill>
            <p:spPr>
              <a:xfrm>
                <a:off x="711954" y="3654299"/>
                <a:ext cx="8625902" cy="2402759"/>
              </a:xfrm>
              <a:prstGeom prst="rect">
                <a:avLst/>
              </a:prstGeom>
              <a:noFill/>
              <a:ln>
                <a:noFill/>
              </a:ln>
            </p:spPr>
          </p:pic>
          <p:sp>
            <p:nvSpPr>
              <p:cNvPr id="3422" name="Google Shape;3422;p146"/>
              <p:cNvSpPr/>
              <p:nvPr/>
            </p:nvSpPr>
            <p:spPr>
              <a:xfrm>
                <a:off x="7011106" y="3018113"/>
                <a:ext cx="2075509" cy="4888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Hầu hết các WSN không dựa trên mạng IP.</a:t>
                </a:r>
                <a:endParaRPr/>
              </a:p>
            </p:txBody>
          </p:sp>
          <p:sp>
            <p:nvSpPr>
              <p:cNvPr id="3423" name="Google Shape;3423;p146"/>
              <p:cNvSpPr/>
              <p:nvPr/>
            </p:nvSpPr>
            <p:spPr>
              <a:xfrm>
                <a:off x="3773532" y="3807514"/>
                <a:ext cx="2075509" cy="35849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Cổng ứng dụng</a:t>
                </a:r>
                <a:endParaRPr/>
              </a:p>
            </p:txBody>
          </p:sp>
          <p:sp>
            <p:nvSpPr>
              <p:cNvPr id="3424" name="Google Shape;3424;p146"/>
              <p:cNvSpPr/>
              <p:nvPr/>
            </p:nvSpPr>
            <p:spPr>
              <a:xfrm>
                <a:off x="1770353" y="4689802"/>
                <a:ext cx="578793" cy="204246"/>
              </a:xfrm>
              <a:prstGeom prst="roundRect">
                <a:avLst>
                  <a:gd fmla="val 16667" name="adj"/>
                </a:avLst>
              </a:prstGeom>
              <a:solidFill>
                <a:srgbClr val="C0C0C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Internet</a:t>
                </a:r>
                <a:endParaRPr/>
              </a:p>
            </p:txBody>
          </p:sp>
          <p:sp>
            <p:nvSpPr>
              <p:cNvPr id="3425" name="Google Shape;3425;p146"/>
              <p:cNvSpPr/>
              <p:nvPr/>
            </p:nvSpPr>
            <p:spPr>
              <a:xfrm>
                <a:off x="4322175" y="4183544"/>
                <a:ext cx="910136" cy="216346"/>
              </a:xfrm>
              <a:prstGeom prst="roundRect">
                <a:avLst>
                  <a:gd fmla="val 16667" name="adj"/>
                </a:avLst>
              </a:prstGeom>
              <a:solidFill>
                <a:srgbClr val="BDD7EE"/>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Ứng dụng</a:t>
                </a:r>
                <a:endParaRPr/>
              </a:p>
            </p:txBody>
          </p:sp>
          <p:pic>
            <p:nvPicPr>
              <p:cNvPr id="3426" name="Google Shape;3426;p146"/>
              <p:cNvPicPr preferRelativeResize="0"/>
              <p:nvPr/>
            </p:nvPicPr>
            <p:blipFill rotWithShape="1">
              <a:blip r:embed="rId4">
                <a:alphaModFix/>
              </a:blip>
              <a:srcRect b="23911" l="62809" r="9585" t="6618"/>
              <a:stretch/>
            </p:blipFill>
            <p:spPr>
              <a:xfrm>
                <a:off x="708960" y="5237442"/>
                <a:ext cx="422845" cy="581954"/>
              </a:xfrm>
              <a:prstGeom prst="rect">
                <a:avLst/>
              </a:prstGeom>
              <a:noFill/>
              <a:ln>
                <a:noFill/>
              </a:ln>
            </p:spPr>
          </p:pic>
          <p:pic>
            <p:nvPicPr>
              <p:cNvPr id="3427" name="Google Shape;3427;p146"/>
              <p:cNvPicPr preferRelativeResize="0"/>
              <p:nvPr/>
            </p:nvPicPr>
            <p:blipFill rotWithShape="1">
              <a:blip r:embed="rId4">
                <a:alphaModFix/>
              </a:blip>
              <a:srcRect b="23911" l="62809" r="9585" t="6618"/>
              <a:stretch/>
            </p:blipFill>
            <p:spPr>
              <a:xfrm>
                <a:off x="2147235" y="5437467"/>
                <a:ext cx="422845" cy="581954"/>
              </a:xfrm>
              <a:prstGeom prst="rect">
                <a:avLst/>
              </a:prstGeom>
              <a:noFill/>
              <a:ln>
                <a:noFill/>
              </a:ln>
            </p:spPr>
          </p:pic>
          <p:pic>
            <p:nvPicPr>
              <p:cNvPr descr="블랙 앞면" id="3428" name="Google Shape;3428;p146"/>
              <p:cNvPicPr preferRelativeResize="0"/>
              <p:nvPr/>
            </p:nvPicPr>
            <p:blipFill rotWithShape="1">
              <a:blip r:embed="rId5">
                <a:alphaModFix/>
              </a:blip>
              <a:srcRect b="0" l="0" r="0" t="0"/>
              <a:stretch/>
            </p:blipFill>
            <p:spPr>
              <a:xfrm>
                <a:off x="453681" y="3983742"/>
                <a:ext cx="933794" cy="933794"/>
              </a:xfrm>
              <a:prstGeom prst="rect">
                <a:avLst/>
              </a:prstGeom>
              <a:noFill/>
              <a:ln>
                <a:noFill/>
              </a:ln>
            </p:spPr>
          </p:pic>
        </p:grpSp>
      </p:grpSp>
      <p:grpSp>
        <p:nvGrpSpPr>
          <p:cNvPr id="3429" name="Google Shape;3429;p146"/>
          <p:cNvGrpSpPr/>
          <p:nvPr/>
        </p:nvGrpSpPr>
        <p:grpSpPr>
          <a:xfrm>
            <a:off x="416128" y="444866"/>
            <a:ext cx="9051872" cy="282133"/>
            <a:chOff x="416128" y="444866"/>
            <a:chExt cx="9051872" cy="282133"/>
          </a:xfrm>
        </p:grpSpPr>
        <p:sp>
          <p:nvSpPr>
            <p:cNvPr id="3430" name="Google Shape;3430;p14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Tổng quan về mạng lưới IoT</a:t>
              </a:r>
              <a:endParaRPr b="1" sz="1800">
                <a:solidFill>
                  <a:schemeClr val="lt1"/>
                </a:solidFill>
                <a:latin typeface="Arial"/>
                <a:ea typeface="Arial"/>
                <a:cs typeface="Arial"/>
                <a:sym typeface="Arial"/>
              </a:endParaRPr>
            </a:p>
          </p:txBody>
        </p:sp>
        <p:sp>
          <p:nvSpPr>
            <p:cNvPr id="3431" name="Google Shape;3431;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432" name="Google Shape;3432;p1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Cấu hình mạng Internet vạn vật</a:t>
            </a:r>
            <a:endParaRPr/>
          </a:p>
        </p:txBody>
      </p:sp>
      <p:grpSp>
        <p:nvGrpSpPr>
          <p:cNvPr id="3433" name="Google Shape;3433;p146"/>
          <p:cNvGrpSpPr/>
          <p:nvPr/>
        </p:nvGrpSpPr>
        <p:grpSpPr>
          <a:xfrm>
            <a:off x="559817" y="1917719"/>
            <a:ext cx="8783192" cy="764944"/>
            <a:chOff x="558800" y="1842597"/>
            <a:chExt cx="8785225" cy="765119"/>
          </a:xfrm>
        </p:grpSpPr>
        <p:grpSp>
          <p:nvGrpSpPr>
            <p:cNvPr id="3434" name="Google Shape;3434;p146"/>
            <p:cNvGrpSpPr/>
            <p:nvPr/>
          </p:nvGrpSpPr>
          <p:grpSpPr>
            <a:xfrm>
              <a:off x="558800" y="1842597"/>
              <a:ext cx="8785224" cy="215444"/>
              <a:chOff x="1027113" y="2045624"/>
              <a:chExt cx="8785224" cy="215444"/>
            </a:xfrm>
          </p:grpSpPr>
          <p:sp>
            <p:nvSpPr>
              <p:cNvPr id="3435" name="Google Shape;3435;p14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36" name="Google Shape;3436;p146"/>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rPr>
                  <a:t>Hầu hết các mạng giữa các thiết bị trong Internet vạn vật đều đang sử dụng giao tiếp IP. </a:t>
                </a:r>
                <a:endParaRPr b="1"/>
              </a:p>
            </p:txBody>
          </p:sp>
        </p:grpSp>
        <p:sp>
          <p:nvSpPr>
            <p:cNvPr id="3437" name="Google Shape;3437;p146"/>
            <p:cNvSpPr/>
            <p:nvPr/>
          </p:nvSpPr>
          <p:spPr>
            <a:xfrm>
              <a:off x="711200" y="2062110"/>
              <a:ext cx="8632825" cy="545606"/>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phải tất cả các mạng thiết bị trong Internet vạn vật hiện nay đều sử dụng mạng IP, nhưng đa số các tổ chức phát triển nguồn mở và tiêu chuẩn ngày càng sử dụng mạng IP nhiều hơn.</a:t>
              </a:r>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2" name="Shape 3442"/>
        <p:cNvGrpSpPr/>
        <p:nvPr/>
      </p:nvGrpSpPr>
      <p:grpSpPr>
        <a:xfrm>
          <a:off x="0" y="0"/>
          <a:ext cx="0" cy="0"/>
          <a:chOff x="0" y="0"/>
          <a:chExt cx="0" cy="0"/>
        </a:xfrm>
      </p:grpSpPr>
      <p:grpSp>
        <p:nvGrpSpPr>
          <p:cNvPr id="3443" name="Google Shape;3443;p147"/>
          <p:cNvGrpSpPr/>
          <p:nvPr/>
        </p:nvGrpSpPr>
        <p:grpSpPr>
          <a:xfrm>
            <a:off x="416128" y="444866"/>
            <a:ext cx="9051872" cy="282133"/>
            <a:chOff x="416128" y="444866"/>
            <a:chExt cx="9051872" cy="282133"/>
          </a:xfrm>
        </p:grpSpPr>
        <p:sp>
          <p:nvSpPr>
            <p:cNvPr id="3444" name="Google Shape;3444;p14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Tổng quan về mạng lưới IoT</a:t>
              </a:r>
              <a:endParaRPr b="1" sz="1800">
                <a:solidFill>
                  <a:schemeClr val="lt1"/>
                </a:solidFill>
                <a:latin typeface="Arial"/>
                <a:ea typeface="Arial"/>
                <a:cs typeface="Arial"/>
                <a:sym typeface="Arial"/>
              </a:endParaRPr>
            </a:p>
          </p:txBody>
        </p:sp>
        <p:sp>
          <p:nvSpPr>
            <p:cNvPr id="3445" name="Google Shape;3445;p1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446" name="Google Shape;3446;p147"/>
          <p:cNvGrpSpPr/>
          <p:nvPr/>
        </p:nvGrpSpPr>
        <p:grpSpPr>
          <a:xfrm>
            <a:off x="559817" y="1327169"/>
            <a:ext cx="8783192" cy="863583"/>
            <a:chOff x="558800" y="1842597"/>
            <a:chExt cx="8785225" cy="863780"/>
          </a:xfrm>
        </p:grpSpPr>
        <p:grpSp>
          <p:nvGrpSpPr>
            <p:cNvPr id="3447" name="Google Shape;3447;p147"/>
            <p:cNvGrpSpPr/>
            <p:nvPr/>
          </p:nvGrpSpPr>
          <p:grpSpPr>
            <a:xfrm>
              <a:off x="558800" y="1842597"/>
              <a:ext cx="8785224" cy="430985"/>
              <a:chOff x="1027113" y="2045624"/>
              <a:chExt cx="8785224" cy="430985"/>
            </a:xfrm>
          </p:grpSpPr>
          <p:sp>
            <p:nvSpPr>
              <p:cNvPr id="3448" name="Google Shape;3448;p14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49" name="Google Shape;3449;p147"/>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thiết bị IoT sử dụng công nghệ truyền thông không dây công suất thấp để giao tiếp trong các môi trường hạn chế</a:t>
                </a:r>
                <a:endParaRPr/>
              </a:p>
            </p:txBody>
          </p:sp>
        </p:grpSp>
        <p:sp>
          <p:nvSpPr>
            <p:cNvPr id="3450" name="Google Shape;3450;p147"/>
            <p:cNvSpPr/>
            <p:nvPr/>
          </p:nvSpPr>
          <p:spPr>
            <a:xfrm>
              <a:off x="711200" y="2160771"/>
              <a:ext cx="8632825" cy="545606"/>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Char char="‣"/>
              </a:pPr>
              <a:r>
                <a:rPr b="1" lang="en-US" sz="1300">
                  <a:solidFill>
                    <a:srgbClr val="262626"/>
                  </a:solidFill>
                </a:rPr>
                <a:t>Các công nghệ truyền thông tầm ngắn không dây công suất thấp như IEEE 802.15.4, Bluetooth LE, NFC, v.v. được sử dụng nhàm phù hợp với phạm vi giao tiếp, băng thông, chi phí và lượng tiêu thụ điện năng.</a:t>
              </a:r>
              <a:endParaRPr b="1"/>
            </a:p>
          </p:txBody>
        </p:sp>
      </p:grpSp>
      <p:grpSp>
        <p:nvGrpSpPr>
          <p:cNvPr id="3451" name="Google Shape;3451;p147"/>
          <p:cNvGrpSpPr/>
          <p:nvPr/>
        </p:nvGrpSpPr>
        <p:grpSpPr>
          <a:xfrm>
            <a:off x="558800" y="2190750"/>
            <a:ext cx="8848725" cy="4095750"/>
            <a:chOff x="558800" y="2190750"/>
            <a:chExt cx="8848725" cy="4095750"/>
          </a:xfrm>
        </p:grpSpPr>
        <p:sp>
          <p:nvSpPr>
            <p:cNvPr id="3452" name="Google Shape;3452;p147"/>
            <p:cNvSpPr/>
            <p:nvPr/>
          </p:nvSpPr>
          <p:spPr>
            <a:xfrm>
              <a:off x="558800" y="2190750"/>
              <a:ext cx="8782050" cy="409575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EMB000015081f43" id="3453" name="Google Shape;3453;p147"/>
            <p:cNvPicPr preferRelativeResize="0"/>
            <p:nvPr/>
          </p:nvPicPr>
          <p:blipFill rotWithShape="1">
            <a:blip r:embed="rId3">
              <a:alphaModFix/>
            </a:blip>
            <a:srcRect b="0" l="0" r="0" t="0"/>
            <a:stretch/>
          </p:blipFill>
          <p:spPr>
            <a:xfrm>
              <a:off x="1120088" y="2379017"/>
              <a:ext cx="7205791" cy="3761623"/>
            </a:xfrm>
            <a:prstGeom prst="rect">
              <a:avLst/>
            </a:prstGeom>
            <a:noFill/>
            <a:ln>
              <a:noFill/>
            </a:ln>
          </p:spPr>
        </p:pic>
        <p:sp>
          <p:nvSpPr>
            <p:cNvPr id="3454" name="Google Shape;3454;p147"/>
            <p:cNvSpPr txBox="1"/>
            <p:nvPr/>
          </p:nvSpPr>
          <p:spPr>
            <a:xfrm>
              <a:off x="6762750" y="6009463"/>
              <a:ext cx="2644775" cy="169277"/>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100">
                  <a:solidFill>
                    <a:srgbClr val="595959"/>
                  </a:solidFill>
                  <a:latin typeface="Arial"/>
                  <a:ea typeface="Arial"/>
                  <a:cs typeface="Arial"/>
                  <a:sym typeface="Arial"/>
                </a:rPr>
                <a:t>IPv6 Header Compressioin 6LoWPANn </a:t>
              </a:r>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9" name="Shape 3459"/>
        <p:cNvGrpSpPr/>
        <p:nvPr/>
      </p:nvGrpSpPr>
      <p:grpSpPr>
        <a:xfrm>
          <a:off x="0" y="0"/>
          <a:ext cx="0" cy="0"/>
          <a:chOff x="0" y="0"/>
          <a:chExt cx="0" cy="0"/>
        </a:xfrm>
      </p:grpSpPr>
      <p:sp>
        <p:nvSpPr>
          <p:cNvPr id="3460" name="Google Shape;3460;p148"/>
          <p:cNvSpPr/>
          <p:nvPr/>
        </p:nvSpPr>
        <p:spPr>
          <a:xfrm>
            <a:off x="558800" y="3702996"/>
            <a:ext cx="8782050" cy="236137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http://www.cisco.com/web/about/ac123/ac147/images/ipj/ipj_9-3/93_ipv6_fig1_lg.jpg" id="3461" name="Google Shape;3461;p148"/>
          <p:cNvPicPr preferRelativeResize="0"/>
          <p:nvPr/>
        </p:nvPicPr>
        <p:blipFill rotWithShape="1">
          <a:blip r:embed="rId3">
            <a:alphaModFix/>
          </a:blip>
          <a:srcRect b="0" l="0" r="0" t="52706"/>
          <a:stretch/>
        </p:blipFill>
        <p:spPr>
          <a:xfrm>
            <a:off x="3595850" y="4042897"/>
            <a:ext cx="5558432" cy="1515264"/>
          </a:xfrm>
          <a:prstGeom prst="rect">
            <a:avLst/>
          </a:prstGeom>
          <a:noFill/>
          <a:ln>
            <a:noFill/>
          </a:ln>
        </p:spPr>
      </p:pic>
      <p:pic>
        <p:nvPicPr>
          <p:cNvPr id="3462" name="Google Shape;3462;p148"/>
          <p:cNvPicPr preferRelativeResize="0"/>
          <p:nvPr/>
        </p:nvPicPr>
        <p:blipFill rotWithShape="1">
          <a:blip r:embed="rId4">
            <a:alphaModFix/>
          </a:blip>
          <a:srcRect b="0" l="0" r="0" t="0"/>
          <a:stretch/>
        </p:blipFill>
        <p:spPr>
          <a:xfrm>
            <a:off x="887128" y="3211920"/>
            <a:ext cx="3934131" cy="234215"/>
          </a:xfrm>
          <a:prstGeom prst="rect">
            <a:avLst/>
          </a:prstGeom>
          <a:noFill/>
          <a:ln>
            <a:noFill/>
          </a:ln>
        </p:spPr>
      </p:pic>
      <p:grpSp>
        <p:nvGrpSpPr>
          <p:cNvPr id="3463" name="Google Shape;3463;p148"/>
          <p:cNvGrpSpPr/>
          <p:nvPr/>
        </p:nvGrpSpPr>
        <p:grpSpPr>
          <a:xfrm>
            <a:off x="416128" y="444866"/>
            <a:ext cx="9051872" cy="282133"/>
            <a:chOff x="416128" y="444866"/>
            <a:chExt cx="9051872" cy="282133"/>
          </a:xfrm>
        </p:grpSpPr>
        <p:sp>
          <p:nvSpPr>
            <p:cNvPr id="3464" name="Google Shape;3464;p14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Tổng quan về mạng lưới IoT</a:t>
              </a:r>
              <a:endParaRPr b="1" sz="1800">
                <a:solidFill>
                  <a:schemeClr val="lt1"/>
                </a:solidFill>
                <a:latin typeface="Arial"/>
                <a:ea typeface="Arial"/>
                <a:cs typeface="Arial"/>
                <a:sym typeface="Arial"/>
              </a:endParaRPr>
            </a:p>
          </p:txBody>
        </p:sp>
        <p:sp>
          <p:nvSpPr>
            <p:cNvPr id="3465" name="Google Shape;3465;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466" name="Google Shape;3466;p1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về IPv6</a:t>
            </a:r>
            <a:endParaRPr/>
          </a:p>
        </p:txBody>
      </p:sp>
      <p:grpSp>
        <p:nvGrpSpPr>
          <p:cNvPr id="3467" name="Google Shape;3467;p148"/>
          <p:cNvGrpSpPr/>
          <p:nvPr/>
        </p:nvGrpSpPr>
        <p:grpSpPr>
          <a:xfrm>
            <a:off x="559817" y="1917716"/>
            <a:ext cx="8783191" cy="430886"/>
            <a:chOff x="1027113" y="2045624"/>
            <a:chExt cx="8785224" cy="430985"/>
          </a:xfrm>
        </p:grpSpPr>
        <p:sp>
          <p:nvSpPr>
            <p:cNvPr id="3468" name="Google Shape;3468;p1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69" name="Google Shape;3469;p148"/>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Do giao thức IPv4 có một số hạn chế nên giao thức liên mạng thế hệ 6 (IPv6) đã được thiết lập để thay thế cho Internet hiện tại.</a:t>
              </a:r>
              <a:endParaRPr/>
            </a:p>
          </p:txBody>
        </p:sp>
      </p:grpSp>
      <p:grpSp>
        <p:nvGrpSpPr>
          <p:cNvPr id="3470" name="Google Shape;3470;p148"/>
          <p:cNvGrpSpPr/>
          <p:nvPr/>
        </p:nvGrpSpPr>
        <p:grpSpPr>
          <a:xfrm>
            <a:off x="559817" y="2392535"/>
            <a:ext cx="8783191" cy="215444"/>
            <a:chOff x="1027113" y="2045629"/>
            <a:chExt cx="8785224" cy="215494"/>
          </a:xfrm>
        </p:grpSpPr>
        <p:sp>
          <p:nvSpPr>
            <p:cNvPr id="3471" name="Google Shape;3471;p1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72" name="Google Shape;3472;p148"/>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tự động địa chỉ máy chủ</a:t>
              </a:r>
              <a:endParaRPr/>
            </a:p>
          </p:txBody>
        </p:sp>
      </p:grpSp>
      <p:pic>
        <p:nvPicPr>
          <p:cNvPr id="3473" name="Google Shape;3473;p148"/>
          <p:cNvPicPr preferRelativeResize="0"/>
          <p:nvPr/>
        </p:nvPicPr>
        <p:blipFill rotWithShape="1">
          <a:blip r:embed="rId5">
            <a:alphaModFix/>
          </a:blip>
          <a:srcRect b="0" l="0" r="0" t="0"/>
          <a:stretch/>
        </p:blipFill>
        <p:spPr>
          <a:xfrm>
            <a:off x="887128" y="2651912"/>
            <a:ext cx="1439880" cy="279662"/>
          </a:xfrm>
          <a:prstGeom prst="rect">
            <a:avLst/>
          </a:prstGeom>
          <a:noFill/>
          <a:ln>
            <a:noFill/>
          </a:ln>
        </p:spPr>
      </p:pic>
      <p:grpSp>
        <p:nvGrpSpPr>
          <p:cNvPr id="3474" name="Google Shape;3474;p148"/>
          <p:cNvGrpSpPr/>
          <p:nvPr/>
        </p:nvGrpSpPr>
        <p:grpSpPr>
          <a:xfrm>
            <a:off x="559817" y="2931574"/>
            <a:ext cx="8783191" cy="215444"/>
            <a:chOff x="1027113" y="2045629"/>
            <a:chExt cx="8785224" cy="215494"/>
          </a:xfrm>
        </p:grpSpPr>
        <p:sp>
          <p:nvSpPr>
            <p:cNvPr id="3475" name="Google Shape;3475;p1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76" name="Google Shape;3476;p148"/>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Mở rộng kích thước gói</a:t>
              </a:r>
              <a:endParaRPr/>
            </a:p>
          </p:txBody>
        </p:sp>
      </p:grpSp>
      <p:pic>
        <p:nvPicPr>
          <p:cNvPr descr="http://www.cisco.com/web/about/ac123/ac147/images/ipj/ipj_9-3/93_ipv6_fig1_lg.jpg" id="3477" name="Google Shape;3477;p148"/>
          <p:cNvPicPr preferRelativeResize="0"/>
          <p:nvPr/>
        </p:nvPicPr>
        <p:blipFill rotWithShape="1">
          <a:blip r:embed="rId3">
            <a:alphaModFix/>
          </a:blip>
          <a:srcRect b="53670" l="24312" r="24352" t="-1237"/>
          <a:stretch/>
        </p:blipFill>
        <p:spPr>
          <a:xfrm>
            <a:off x="559853" y="3975996"/>
            <a:ext cx="2853447" cy="15240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grpSp>
        <p:nvGrpSpPr>
          <p:cNvPr id="3483" name="Google Shape;3483;p149"/>
          <p:cNvGrpSpPr/>
          <p:nvPr/>
        </p:nvGrpSpPr>
        <p:grpSpPr>
          <a:xfrm>
            <a:off x="416128" y="444866"/>
            <a:ext cx="9051872" cy="282133"/>
            <a:chOff x="416128" y="444866"/>
            <a:chExt cx="9051872" cy="282133"/>
          </a:xfrm>
        </p:grpSpPr>
        <p:sp>
          <p:nvSpPr>
            <p:cNvPr id="3484" name="Google Shape;3484;p1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Tổng quan về mạng lưới IoT</a:t>
              </a:r>
              <a:endParaRPr b="1" sz="1800">
                <a:solidFill>
                  <a:schemeClr val="lt1"/>
                </a:solidFill>
                <a:latin typeface="Arial"/>
                <a:ea typeface="Arial"/>
                <a:cs typeface="Arial"/>
                <a:sym typeface="Arial"/>
              </a:endParaRPr>
            </a:p>
          </p:txBody>
        </p:sp>
        <p:sp>
          <p:nvSpPr>
            <p:cNvPr id="3485" name="Google Shape;3485;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486" name="Google Shape;3486;p1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Tính năng của IPv6 </a:t>
            </a:r>
            <a:endParaRPr/>
          </a:p>
        </p:txBody>
      </p:sp>
      <p:grpSp>
        <p:nvGrpSpPr>
          <p:cNvPr id="3487" name="Google Shape;3487;p149"/>
          <p:cNvGrpSpPr/>
          <p:nvPr/>
        </p:nvGrpSpPr>
        <p:grpSpPr>
          <a:xfrm>
            <a:off x="559817" y="1917716"/>
            <a:ext cx="8783191" cy="215444"/>
            <a:chOff x="1027113" y="2045629"/>
            <a:chExt cx="8785224" cy="215494"/>
          </a:xfrm>
        </p:grpSpPr>
        <p:sp>
          <p:nvSpPr>
            <p:cNvPr id="3488" name="Google Shape;3488;p1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89" name="Google Shape;3489;p149"/>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Mở rộng địa chỉ IP</a:t>
              </a:r>
              <a:endParaRPr/>
            </a:p>
          </p:txBody>
        </p:sp>
      </p:grpSp>
      <p:grpSp>
        <p:nvGrpSpPr>
          <p:cNvPr id="3490" name="Google Shape;3490;p149"/>
          <p:cNvGrpSpPr/>
          <p:nvPr/>
        </p:nvGrpSpPr>
        <p:grpSpPr>
          <a:xfrm>
            <a:off x="559817" y="2239886"/>
            <a:ext cx="8783191" cy="215444"/>
            <a:chOff x="1027113" y="2045629"/>
            <a:chExt cx="8785224" cy="215494"/>
          </a:xfrm>
        </p:grpSpPr>
        <p:sp>
          <p:nvSpPr>
            <p:cNvPr id="3491" name="Google Shape;3491;p1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92" name="Google Shape;3492;p149"/>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tự động địa chỉ máy chủ</a:t>
              </a:r>
              <a:endParaRPr/>
            </a:p>
          </p:txBody>
        </p:sp>
      </p:grpSp>
      <p:grpSp>
        <p:nvGrpSpPr>
          <p:cNvPr id="3493" name="Google Shape;3493;p149"/>
          <p:cNvGrpSpPr/>
          <p:nvPr/>
        </p:nvGrpSpPr>
        <p:grpSpPr>
          <a:xfrm>
            <a:off x="559817" y="2562056"/>
            <a:ext cx="8783191" cy="215444"/>
            <a:chOff x="1027113" y="2045629"/>
            <a:chExt cx="8785224" cy="215494"/>
          </a:xfrm>
        </p:grpSpPr>
        <p:sp>
          <p:nvSpPr>
            <p:cNvPr id="3494" name="Google Shape;3494;p1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95" name="Google Shape;3495;p149"/>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Mở rộng kích thước gói</a:t>
              </a:r>
              <a:endParaRPr/>
            </a:p>
          </p:txBody>
        </p:sp>
      </p:grpSp>
      <p:grpSp>
        <p:nvGrpSpPr>
          <p:cNvPr id="3496" name="Google Shape;3496;p149"/>
          <p:cNvGrpSpPr/>
          <p:nvPr/>
        </p:nvGrpSpPr>
        <p:grpSpPr>
          <a:xfrm>
            <a:off x="559817" y="2884226"/>
            <a:ext cx="8783191" cy="215444"/>
            <a:chOff x="1027113" y="2045629"/>
            <a:chExt cx="8785224" cy="215494"/>
          </a:xfrm>
        </p:grpSpPr>
        <p:sp>
          <p:nvSpPr>
            <p:cNvPr id="3497" name="Google Shape;3497;p1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98" name="Google Shape;3498;p149"/>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tuyến hiệu quả</a:t>
              </a:r>
              <a:endParaRPr/>
            </a:p>
          </p:txBody>
        </p:sp>
      </p:grpSp>
      <p:grpSp>
        <p:nvGrpSpPr>
          <p:cNvPr id="3499" name="Google Shape;3499;p149"/>
          <p:cNvGrpSpPr/>
          <p:nvPr/>
        </p:nvGrpSpPr>
        <p:grpSpPr>
          <a:xfrm>
            <a:off x="559817" y="3206396"/>
            <a:ext cx="8783191" cy="215444"/>
            <a:chOff x="1027113" y="2045629"/>
            <a:chExt cx="8785224" cy="215494"/>
          </a:xfrm>
        </p:grpSpPr>
        <p:sp>
          <p:nvSpPr>
            <p:cNvPr id="3500" name="Google Shape;3500;p1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01" name="Google Shape;3501;p149"/>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Dán nhãn luồng</a:t>
              </a:r>
              <a:endParaRPr/>
            </a:p>
          </p:txBody>
        </p:sp>
      </p:grpSp>
      <p:grpSp>
        <p:nvGrpSpPr>
          <p:cNvPr id="3502" name="Google Shape;3502;p149"/>
          <p:cNvGrpSpPr/>
          <p:nvPr/>
        </p:nvGrpSpPr>
        <p:grpSpPr>
          <a:xfrm>
            <a:off x="559817" y="3528566"/>
            <a:ext cx="8783191" cy="215444"/>
            <a:chOff x="1027113" y="2045629"/>
            <a:chExt cx="8785224" cy="215494"/>
          </a:xfrm>
        </p:grpSpPr>
        <p:sp>
          <p:nvSpPr>
            <p:cNvPr id="3503" name="Google Shape;3503;p1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04" name="Google Shape;3504;p149"/>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Xác thực và bảo mật</a:t>
              </a:r>
              <a:endParaRPr/>
            </a:p>
          </p:txBody>
        </p:sp>
      </p:grpSp>
      <p:grpSp>
        <p:nvGrpSpPr>
          <p:cNvPr id="3505" name="Google Shape;3505;p149"/>
          <p:cNvGrpSpPr/>
          <p:nvPr/>
        </p:nvGrpSpPr>
        <p:grpSpPr>
          <a:xfrm>
            <a:off x="559817" y="3850736"/>
            <a:ext cx="8783191" cy="215444"/>
            <a:chOff x="1027113" y="2045629"/>
            <a:chExt cx="8785224" cy="215494"/>
          </a:xfrm>
        </p:grpSpPr>
        <p:sp>
          <p:nvSpPr>
            <p:cNvPr id="3506" name="Google Shape;3506;p1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07" name="Google Shape;3507;p149"/>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Tính di động</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Định nghĩa IoT</a:t>
            </a:r>
            <a:endParaRPr/>
          </a:p>
        </p:txBody>
      </p:sp>
      <p:sp>
        <p:nvSpPr>
          <p:cNvPr id="402" name="Google Shape;402;p15"/>
          <p:cNvSpPr/>
          <p:nvPr/>
        </p:nvSpPr>
        <p:spPr>
          <a:xfrm>
            <a:off x="8197391" y="480778"/>
            <a:ext cx="127061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03" name="Google Shape;403;p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nghĩa IoT</a:t>
            </a:r>
            <a:endParaRPr/>
          </a:p>
        </p:txBody>
      </p:sp>
      <p:sp>
        <p:nvSpPr>
          <p:cNvPr id="404" name="Google Shape;404;p15"/>
          <p:cNvSpPr/>
          <p:nvPr/>
        </p:nvSpPr>
        <p:spPr>
          <a:xfrm>
            <a:off x="580388" y="1877216"/>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IoT là một mạng lưới kết nối ba yếu tố môi trường riêng biệt (Con người, Đồ vật và Dịch vụ) thông qua internet và không cần con người can thiệp, và kết hợp một hệ thông minh gồm cảm biến, kết nối mạng và xử lý.</a:t>
            </a:r>
            <a:endParaRPr/>
          </a:p>
        </p:txBody>
      </p:sp>
      <p:sp>
        <p:nvSpPr>
          <p:cNvPr id="405" name="Google Shape;405;p15"/>
          <p:cNvSpPr/>
          <p:nvPr/>
        </p:nvSpPr>
        <p:spPr>
          <a:xfrm>
            <a:off x="1820624" y="3540271"/>
            <a:ext cx="6576254"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Cùng với IoT, Đám mây, Big Data và Trí tuệ nhân tạo sẽ tạo ra giá trị và dịch vụ mới</a:t>
            </a:r>
            <a:endParaRPr/>
          </a:p>
        </p:txBody>
      </p:sp>
      <p:sp>
        <p:nvSpPr>
          <p:cNvPr id="406" name="Google Shape;406;p15"/>
          <p:cNvSpPr/>
          <p:nvPr/>
        </p:nvSpPr>
        <p:spPr>
          <a:xfrm>
            <a:off x="4894817" y="3064804"/>
            <a:ext cx="422310" cy="467192"/>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7" name="Google Shape;407;p15"/>
          <p:cNvSpPr txBox="1"/>
          <p:nvPr/>
        </p:nvSpPr>
        <p:spPr>
          <a:xfrm>
            <a:off x="1050980" y="5077928"/>
            <a:ext cx="2271044"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rgbClr val="0033CC"/>
                </a:solidFill>
                <a:latin typeface="Arial"/>
                <a:ea typeface="Arial"/>
                <a:cs typeface="Arial"/>
                <a:sym typeface="Arial"/>
              </a:rPr>
              <a:t>Thiết bị được kết nối</a:t>
            </a:r>
            <a:endParaRPr/>
          </a:p>
          <a:p>
            <a:pPr indent="0" lvl="0" marL="0" marR="0" rtl="0" algn="ctr">
              <a:spcBef>
                <a:spcPts val="0"/>
              </a:spcBef>
              <a:spcAft>
                <a:spcPts val="0"/>
              </a:spcAft>
              <a:buNone/>
            </a:pPr>
            <a:r>
              <a:rPr lang="en-US" sz="1200">
                <a:solidFill>
                  <a:srgbClr val="0033CC"/>
                </a:solidFill>
                <a:latin typeface="Arial"/>
                <a:ea typeface="Arial"/>
                <a:cs typeface="Arial"/>
                <a:sym typeface="Arial"/>
              </a:rPr>
              <a:t>(thiết bị được kết nối với internet)</a:t>
            </a:r>
            <a:endParaRPr/>
          </a:p>
        </p:txBody>
      </p:sp>
      <p:sp>
        <p:nvSpPr>
          <p:cNvPr id="408" name="Google Shape;408;p15"/>
          <p:cNvSpPr txBox="1"/>
          <p:nvPr/>
        </p:nvSpPr>
        <p:spPr>
          <a:xfrm>
            <a:off x="3843710" y="5077928"/>
            <a:ext cx="2541760"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2000">
                <a:solidFill>
                  <a:srgbClr val="00B050"/>
                </a:solidFill>
                <a:latin typeface="Arial"/>
                <a:ea typeface="Arial"/>
                <a:cs typeface="Arial"/>
                <a:sym typeface="Arial"/>
              </a:rPr>
              <a:t>Trí thông minh</a:t>
            </a:r>
            <a:endParaRPr/>
          </a:p>
          <a:p>
            <a:pPr indent="0" lvl="0" marL="0" marR="0" rtl="0" algn="ctr">
              <a:spcBef>
                <a:spcPts val="0"/>
              </a:spcBef>
              <a:spcAft>
                <a:spcPts val="0"/>
              </a:spcAft>
              <a:buNone/>
            </a:pPr>
            <a:r>
              <a:rPr lang="en-US" sz="1200">
                <a:solidFill>
                  <a:srgbClr val="00B050"/>
                </a:solidFill>
                <a:latin typeface="Arial"/>
                <a:ea typeface="Arial"/>
                <a:cs typeface="Arial"/>
                <a:sym typeface="Arial"/>
              </a:rPr>
              <a:t>(Cảm biến, Kết nối mạng, Xử lý)</a:t>
            </a:r>
            <a:endParaRPr/>
          </a:p>
        </p:txBody>
      </p:sp>
      <p:grpSp>
        <p:nvGrpSpPr>
          <p:cNvPr id="409" name="Google Shape;409;p15"/>
          <p:cNvGrpSpPr/>
          <p:nvPr/>
        </p:nvGrpSpPr>
        <p:grpSpPr>
          <a:xfrm>
            <a:off x="6622588" y="4126618"/>
            <a:ext cx="1653179" cy="943507"/>
            <a:chOff x="6263560" y="4210734"/>
            <a:chExt cx="1396186" cy="960716"/>
          </a:xfrm>
        </p:grpSpPr>
        <p:pic>
          <p:nvPicPr>
            <p:cNvPr id="410" name="Google Shape;410;p15"/>
            <p:cNvPicPr preferRelativeResize="0"/>
            <p:nvPr/>
          </p:nvPicPr>
          <p:blipFill rotWithShape="1">
            <a:blip r:embed="rId3">
              <a:alphaModFix/>
            </a:blip>
            <a:srcRect b="0" l="0" r="0" t="0"/>
            <a:stretch/>
          </p:blipFill>
          <p:spPr>
            <a:xfrm flipH="1">
              <a:off x="6272107" y="4210734"/>
              <a:ext cx="1387639" cy="960716"/>
            </a:xfrm>
            <a:prstGeom prst="rect">
              <a:avLst/>
            </a:prstGeom>
            <a:noFill/>
            <a:ln>
              <a:noFill/>
            </a:ln>
          </p:spPr>
        </p:pic>
        <p:sp>
          <p:nvSpPr>
            <p:cNvPr id="411" name="Google Shape;411;p15"/>
            <p:cNvSpPr/>
            <p:nvPr/>
          </p:nvSpPr>
          <p:spPr>
            <a:xfrm>
              <a:off x="6263560" y="4467098"/>
              <a:ext cx="1387640" cy="348840"/>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Chuyển hóa</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thành dịch vụ</a:t>
              </a:r>
              <a:endParaRPr/>
            </a:p>
          </p:txBody>
        </p:sp>
      </p:grpSp>
      <p:sp>
        <p:nvSpPr>
          <p:cNvPr id="412" name="Google Shape;412;p15"/>
          <p:cNvSpPr/>
          <p:nvPr/>
        </p:nvSpPr>
        <p:spPr>
          <a:xfrm>
            <a:off x="3458752" y="5165399"/>
            <a:ext cx="317500" cy="317500"/>
          </a:xfrm>
          <a:prstGeom prst="mathPlus">
            <a:avLst>
              <a:gd fmla="val 14509" name="adj1"/>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3" name="Google Shape;413;p15"/>
          <p:cNvSpPr txBox="1"/>
          <p:nvPr/>
        </p:nvSpPr>
        <p:spPr>
          <a:xfrm>
            <a:off x="6985555" y="5201039"/>
            <a:ext cx="1973098"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FF4337"/>
                </a:solidFill>
                <a:latin typeface="Arial"/>
                <a:ea typeface="Arial"/>
                <a:cs typeface="Arial"/>
                <a:sym typeface="Arial"/>
              </a:rPr>
              <a:t>(Tạo ra giá trị mới)</a:t>
            </a:r>
            <a:endParaRPr/>
          </a:p>
        </p:txBody>
      </p:sp>
      <p:sp>
        <p:nvSpPr>
          <p:cNvPr id="414" name="Google Shape;414;p15"/>
          <p:cNvSpPr/>
          <p:nvPr/>
        </p:nvSpPr>
        <p:spPr>
          <a:xfrm rot="-5400000">
            <a:off x="6489136" y="5167587"/>
            <a:ext cx="283043" cy="313124"/>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2" name="Shape 3512"/>
        <p:cNvGrpSpPr/>
        <p:nvPr/>
      </p:nvGrpSpPr>
      <p:grpSpPr>
        <a:xfrm>
          <a:off x="0" y="0"/>
          <a:ext cx="0" cy="0"/>
          <a:chOff x="0" y="0"/>
          <a:chExt cx="0" cy="0"/>
        </a:xfrm>
      </p:grpSpPr>
      <p:grpSp>
        <p:nvGrpSpPr>
          <p:cNvPr id="3513" name="Google Shape;3513;p150"/>
          <p:cNvGrpSpPr/>
          <p:nvPr/>
        </p:nvGrpSpPr>
        <p:grpSpPr>
          <a:xfrm>
            <a:off x="416128" y="444866"/>
            <a:ext cx="9051872" cy="553998"/>
            <a:chOff x="416128" y="444866"/>
            <a:chExt cx="9051872" cy="553998"/>
          </a:xfrm>
        </p:grpSpPr>
        <p:sp>
          <p:nvSpPr>
            <p:cNvPr id="3514" name="Google Shape;3514;p15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Tổng quan về mạng lưới IoT</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515" name="Google Shape;3515;p1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516" name="Google Shape;3516;p1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Biểu thị địa chỉ IPv6</a:t>
            </a:r>
            <a:endParaRPr/>
          </a:p>
        </p:txBody>
      </p:sp>
      <p:grpSp>
        <p:nvGrpSpPr>
          <p:cNvPr id="3517" name="Google Shape;3517;p150"/>
          <p:cNvGrpSpPr/>
          <p:nvPr/>
        </p:nvGrpSpPr>
        <p:grpSpPr>
          <a:xfrm>
            <a:off x="559817" y="1917716"/>
            <a:ext cx="8783191" cy="430887"/>
            <a:chOff x="1027113" y="2045629"/>
            <a:chExt cx="8785224" cy="430987"/>
          </a:xfrm>
        </p:grpSpPr>
        <p:sp>
          <p:nvSpPr>
            <p:cNvPr id="3518" name="Google Shape;3518;p15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19" name="Google Shape;3519;p150"/>
            <p:cNvSpPr/>
            <p:nvPr/>
          </p:nvSpPr>
          <p:spPr>
            <a:xfrm>
              <a:off x="1179513" y="2045629"/>
              <a:ext cx="8632824"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gian địa chỉ 128-bit của IPv6 được biểu thị bằng tám chữ số dưới dạng số thập lục phân 16-bit (hai octet), như sau:</a:t>
              </a:r>
              <a:endParaRPr/>
            </a:p>
          </p:txBody>
        </p:sp>
      </p:grpSp>
      <p:grpSp>
        <p:nvGrpSpPr>
          <p:cNvPr id="3520" name="Google Shape;3520;p150"/>
          <p:cNvGrpSpPr/>
          <p:nvPr/>
        </p:nvGrpSpPr>
        <p:grpSpPr>
          <a:xfrm>
            <a:off x="559817" y="2430036"/>
            <a:ext cx="8783190" cy="744620"/>
            <a:chOff x="558800" y="1842597"/>
            <a:chExt cx="8785224" cy="744794"/>
          </a:xfrm>
        </p:grpSpPr>
        <p:grpSp>
          <p:nvGrpSpPr>
            <p:cNvPr id="3521" name="Google Shape;3521;p150"/>
            <p:cNvGrpSpPr/>
            <p:nvPr/>
          </p:nvGrpSpPr>
          <p:grpSpPr>
            <a:xfrm>
              <a:off x="558800" y="1842597"/>
              <a:ext cx="8785224" cy="430985"/>
              <a:chOff x="1027113" y="2045624"/>
              <a:chExt cx="8785224" cy="430985"/>
            </a:xfrm>
          </p:grpSpPr>
          <p:sp>
            <p:nvSpPr>
              <p:cNvPr id="3522" name="Google Shape;3522;p15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23" name="Google Shape;3523;p150"/>
              <p:cNvSpPr/>
              <p:nvPr/>
            </p:nvSpPr>
            <p:spPr>
              <a:xfrm>
                <a:off x="1179513" y="2045624"/>
                <a:ext cx="8632824" cy="430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Vì hầu hết các chữ số sẽ có vài chữ số 0, bạn có thể bỏ qua và coi 0000 là một số 0 duy nhất hoặc bỏ qua “:” để loại bỏ các nhóm số 0 liên tiếp.</a:t>
                </a:r>
                <a:endParaRPr/>
              </a:p>
            </p:txBody>
          </p:sp>
        </p:grpSp>
        <p:sp>
          <p:nvSpPr>
            <p:cNvPr id="3524" name="Google Shape;3524;p150"/>
            <p:cNvSpPr/>
            <p:nvPr/>
          </p:nvSpPr>
          <p:spPr>
            <a:xfrm>
              <a:off x="709945" y="2241884"/>
              <a:ext cx="8632825" cy="345507"/>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 2001:0DB8::1428:57ab</a:t>
              </a:r>
              <a:endParaRPr/>
            </a:p>
          </p:txBody>
        </p:sp>
      </p:grpSp>
      <p:grpSp>
        <p:nvGrpSpPr>
          <p:cNvPr id="3525" name="Google Shape;3525;p150"/>
          <p:cNvGrpSpPr/>
          <p:nvPr/>
        </p:nvGrpSpPr>
        <p:grpSpPr>
          <a:xfrm>
            <a:off x="559817" y="3174661"/>
            <a:ext cx="8783191" cy="461665"/>
            <a:chOff x="1027113" y="2045629"/>
            <a:chExt cx="8785224" cy="461771"/>
          </a:xfrm>
        </p:grpSpPr>
        <p:sp>
          <p:nvSpPr>
            <p:cNvPr id="3526" name="Google Shape;3526;p15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27" name="Google Shape;3527;p150"/>
            <p:cNvSpPr/>
            <p:nvPr/>
          </p:nvSpPr>
          <p:spPr>
            <a:xfrm>
              <a:off x="1179513" y="2045629"/>
              <a:ext cx="8632824" cy="4617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Không được áp dụng quy tắc bỏ qua số 0 và loại bỏ “: ” nhiều hơn một lần</a:t>
              </a:r>
              <a:endParaRPr/>
            </a:p>
            <a:p>
              <a:pPr indent="0" lvl="0" marL="0" marR="0" rtl="0" algn="l">
                <a:spcBef>
                  <a:spcPts val="600"/>
                </a:spcBef>
                <a:spcAft>
                  <a:spcPts val="0"/>
                </a:spcAft>
                <a:buNone/>
              </a:pPr>
              <a:r>
                <a:t/>
              </a:r>
              <a:endParaRPr sz="1300">
                <a:solidFill>
                  <a:srgbClr val="262626"/>
                </a:solidFill>
                <a:latin typeface="Arial"/>
                <a:ea typeface="Arial"/>
                <a:cs typeface="Arial"/>
                <a:sym typeface="Arial"/>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grpSp>
        <p:nvGrpSpPr>
          <p:cNvPr id="3533" name="Google Shape;3533;p151"/>
          <p:cNvGrpSpPr/>
          <p:nvPr/>
        </p:nvGrpSpPr>
        <p:grpSpPr>
          <a:xfrm>
            <a:off x="559817" y="1916110"/>
            <a:ext cx="8783191" cy="1063191"/>
            <a:chOff x="558800" y="1842597"/>
            <a:chExt cx="8785224" cy="1063444"/>
          </a:xfrm>
        </p:grpSpPr>
        <p:grpSp>
          <p:nvGrpSpPr>
            <p:cNvPr id="3534" name="Google Shape;3534;p151"/>
            <p:cNvGrpSpPr/>
            <p:nvPr/>
          </p:nvGrpSpPr>
          <p:grpSpPr>
            <a:xfrm>
              <a:off x="558800" y="1842597"/>
              <a:ext cx="8785224" cy="215495"/>
              <a:chOff x="1027113" y="2045624"/>
              <a:chExt cx="8785224" cy="215495"/>
            </a:xfrm>
          </p:grpSpPr>
          <p:sp>
            <p:nvSpPr>
              <p:cNvPr id="3535" name="Google Shape;3535;p1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36" name="Google Shape;3536;p151"/>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Unicast</a:t>
                </a:r>
                <a:endParaRPr/>
              </a:p>
            </p:txBody>
          </p:sp>
        </p:grpSp>
        <p:sp>
          <p:nvSpPr>
            <p:cNvPr id="3537" name="Google Shape;3537;p151"/>
            <p:cNvSpPr/>
            <p:nvPr/>
          </p:nvSpPr>
          <p:spPr>
            <a:xfrm>
              <a:off x="711199" y="2057715"/>
              <a:ext cx="8632825" cy="848326"/>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Gửi gói tin dưới dạng mã nhận diện cho một giao diện có đích đến là địa chỉ Unicast tới một giao diện đã được nhận diện bằng địa chỉ tương ứng</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gian địa chỉ: fc00::/7</a:t>
              </a:r>
              <a:endParaRPr/>
            </a:p>
          </p:txBody>
        </p:sp>
      </p:grpSp>
      <p:grpSp>
        <p:nvGrpSpPr>
          <p:cNvPr id="3538" name="Google Shape;3538;p151"/>
          <p:cNvGrpSpPr/>
          <p:nvPr/>
        </p:nvGrpSpPr>
        <p:grpSpPr>
          <a:xfrm>
            <a:off x="559817" y="2999394"/>
            <a:ext cx="8783191" cy="863517"/>
            <a:chOff x="558800" y="1842597"/>
            <a:chExt cx="8785224" cy="863723"/>
          </a:xfrm>
        </p:grpSpPr>
        <p:grpSp>
          <p:nvGrpSpPr>
            <p:cNvPr id="3539" name="Google Shape;3539;p151"/>
            <p:cNvGrpSpPr/>
            <p:nvPr/>
          </p:nvGrpSpPr>
          <p:grpSpPr>
            <a:xfrm>
              <a:off x="558800" y="1842597"/>
              <a:ext cx="8785224" cy="215495"/>
              <a:chOff x="1027113" y="2045624"/>
              <a:chExt cx="8785224" cy="215495"/>
            </a:xfrm>
          </p:grpSpPr>
          <p:sp>
            <p:nvSpPr>
              <p:cNvPr id="3540" name="Google Shape;3540;p1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41" name="Google Shape;3541;p151"/>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Anycast</a:t>
                </a:r>
                <a:endParaRPr/>
              </a:p>
            </p:txBody>
          </p:sp>
        </p:grpSp>
        <p:sp>
          <p:nvSpPr>
            <p:cNvPr id="3542" name="Google Shape;3542;p151"/>
            <p:cNvSpPr/>
            <p:nvPr/>
          </p:nvSpPr>
          <p:spPr>
            <a:xfrm>
              <a:off x="711198" y="2058092"/>
              <a:ext cx="8632825" cy="648228"/>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Gửi gói tin dưới dạng địa chỉ cho nhiều giao diện có đích đến là địa chỉ Anycast tới giao diện gần nhất</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thể phân biệt với unicast theo định dạng địa chỉ</a:t>
              </a:r>
              <a:endParaRPr/>
            </a:p>
          </p:txBody>
        </p:sp>
      </p:grpSp>
      <p:grpSp>
        <p:nvGrpSpPr>
          <p:cNvPr id="3543" name="Google Shape;3543;p151"/>
          <p:cNvGrpSpPr/>
          <p:nvPr/>
        </p:nvGrpSpPr>
        <p:grpSpPr>
          <a:xfrm>
            <a:off x="559817" y="3889133"/>
            <a:ext cx="8783191" cy="1371497"/>
            <a:chOff x="558800" y="1842597"/>
            <a:chExt cx="8785224" cy="1371824"/>
          </a:xfrm>
        </p:grpSpPr>
        <p:grpSp>
          <p:nvGrpSpPr>
            <p:cNvPr id="3544" name="Google Shape;3544;p151"/>
            <p:cNvGrpSpPr/>
            <p:nvPr/>
          </p:nvGrpSpPr>
          <p:grpSpPr>
            <a:xfrm>
              <a:off x="558800" y="1842597"/>
              <a:ext cx="8785224" cy="215495"/>
              <a:chOff x="1027113" y="2045624"/>
              <a:chExt cx="8785224" cy="215495"/>
            </a:xfrm>
          </p:grpSpPr>
          <p:sp>
            <p:nvSpPr>
              <p:cNvPr id="3545" name="Google Shape;3545;p1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46" name="Google Shape;3546;p151"/>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Multicast</a:t>
                </a:r>
                <a:endParaRPr/>
              </a:p>
            </p:txBody>
          </p:sp>
        </p:grpSp>
        <p:sp>
          <p:nvSpPr>
            <p:cNvPr id="3547" name="Google Shape;3547;p151"/>
            <p:cNvSpPr/>
            <p:nvPr/>
          </p:nvSpPr>
          <p:spPr>
            <a:xfrm>
              <a:off x="711198" y="2063372"/>
              <a:ext cx="8632825" cy="1151049"/>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Gửi gói dưới dạng mã nhận diện để tổng hợp các giao diện có đích đến là địa chỉ Multicast tới tất cả các giao diện đã được nhận diện bằng địa chỉ tương ứng</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thế địa chỉ broadcast của địa chỉ IPv4 (IPv6 không có broadcast)</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gian địa chỉ: ff00::/8</a:t>
              </a:r>
              <a:endParaRPr/>
            </a:p>
          </p:txBody>
        </p:sp>
      </p:grpSp>
      <p:grpSp>
        <p:nvGrpSpPr>
          <p:cNvPr id="3548" name="Google Shape;3548;p151"/>
          <p:cNvGrpSpPr/>
          <p:nvPr/>
        </p:nvGrpSpPr>
        <p:grpSpPr>
          <a:xfrm>
            <a:off x="416128" y="444866"/>
            <a:ext cx="9051872" cy="282133"/>
            <a:chOff x="416128" y="444866"/>
            <a:chExt cx="9051872" cy="282133"/>
          </a:xfrm>
        </p:grpSpPr>
        <p:sp>
          <p:nvSpPr>
            <p:cNvPr id="3549" name="Google Shape;3549;p15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Tổng quan về mạng lưới IoT</a:t>
              </a:r>
              <a:endParaRPr b="1" sz="1800">
                <a:solidFill>
                  <a:schemeClr val="lt1"/>
                </a:solidFill>
                <a:latin typeface="Arial"/>
                <a:ea typeface="Arial"/>
                <a:cs typeface="Arial"/>
                <a:sym typeface="Arial"/>
              </a:endParaRPr>
            </a:p>
          </p:txBody>
        </p:sp>
        <p:sp>
          <p:nvSpPr>
            <p:cNvPr id="3550" name="Google Shape;3550;p1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551" name="Google Shape;3551;p1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loại địa chỉ IPv6</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6" name="Shape 3556"/>
        <p:cNvGrpSpPr/>
        <p:nvPr/>
      </p:nvGrpSpPr>
      <p:grpSpPr>
        <a:xfrm>
          <a:off x="0" y="0"/>
          <a:ext cx="0" cy="0"/>
          <a:chOff x="0" y="0"/>
          <a:chExt cx="0" cy="0"/>
        </a:xfrm>
      </p:grpSpPr>
      <p:sp>
        <p:nvSpPr>
          <p:cNvPr id="3557" name="Google Shape;3557;p152"/>
          <p:cNvSpPr/>
          <p:nvPr/>
        </p:nvSpPr>
        <p:spPr>
          <a:xfrm>
            <a:off x="6591745" y="2149172"/>
            <a:ext cx="986742" cy="2206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IPv6 Header</a:t>
            </a:r>
            <a:endParaRPr/>
          </a:p>
        </p:txBody>
      </p:sp>
      <p:grpSp>
        <p:nvGrpSpPr>
          <p:cNvPr id="3558" name="Google Shape;3558;p152"/>
          <p:cNvGrpSpPr/>
          <p:nvPr/>
        </p:nvGrpSpPr>
        <p:grpSpPr>
          <a:xfrm>
            <a:off x="416128" y="444866"/>
            <a:ext cx="9051872" cy="553998"/>
            <a:chOff x="416128" y="444866"/>
            <a:chExt cx="9051872" cy="553998"/>
          </a:xfrm>
        </p:grpSpPr>
        <p:sp>
          <p:nvSpPr>
            <p:cNvPr id="3559" name="Google Shape;3559;p15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Tổng quan về mạng lưới IoT</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3560" name="Google Shape;3560;p1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561" name="Google Shape;3561;p1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Cấu trúc tiêu đề địa chỉ IPv6</a:t>
            </a:r>
            <a:endParaRPr/>
          </a:p>
        </p:txBody>
      </p:sp>
      <p:pic>
        <p:nvPicPr>
          <p:cNvPr id="3562" name="Google Shape;3562;p152"/>
          <p:cNvPicPr preferRelativeResize="0"/>
          <p:nvPr/>
        </p:nvPicPr>
        <p:blipFill rotWithShape="1">
          <a:blip r:embed="rId3">
            <a:alphaModFix/>
          </a:blip>
          <a:srcRect b="0" l="0" r="0" t="0"/>
          <a:stretch/>
        </p:blipFill>
        <p:spPr>
          <a:xfrm>
            <a:off x="147189" y="1183312"/>
            <a:ext cx="9610596" cy="43295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7" name="Shape 3567"/>
        <p:cNvGrpSpPr/>
        <p:nvPr/>
      </p:nvGrpSpPr>
      <p:grpSpPr>
        <a:xfrm>
          <a:off x="0" y="0"/>
          <a:ext cx="0" cy="0"/>
          <a:chOff x="0" y="0"/>
          <a:chExt cx="0" cy="0"/>
        </a:xfrm>
      </p:grpSpPr>
      <p:sp>
        <p:nvSpPr>
          <p:cNvPr id="3568" name="Google Shape;3568;p15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Mạng lưới IoT</a:t>
            </a:r>
            <a:endParaRPr/>
          </a:p>
        </p:txBody>
      </p:sp>
      <p:sp>
        <p:nvSpPr>
          <p:cNvPr id="3569" name="Google Shape;3569;p15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5. </a:t>
            </a:r>
            <a:endParaRPr b="1" sz="5400">
              <a:solidFill>
                <a:srgbClr val="7F7F7F"/>
              </a:solidFill>
              <a:latin typeface="Arial"/>
              <a:ea typeface="Arial"/>
              <a:cs typeface="Arial"/>
              <a:sym typeface="Arial"/>
            </a:endParaRPr>
          </a:p>
        </p:txBody>
      </p:sp>
      <p:grpSp>
        <p:nvGrpSpPr>
          <p:cNvPr id="3570" name="Google Shape;3570;p153"/>
          <p:cNvGrpSpPr/>
          <p:nvPr/>
        </p:nvGrpSpPr>
        <p:grpSpPr>
          <a:xfrm>
            <a:off x="1051644" y="4065237"/>
            <a:ext cx="5702300" cy="278172"/>
            <a:chOff x="1051644" y="4065237"/>
            <a:chExt cx="5702300" cy="278172"/>
          </a:xfrm>
        </p:grpSpPr>
        <p:sp>
          <p:nvSpPr>
            <p:cNvPr id="3571" name="Google Shape;3571;p153"/>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5.1. Tổng quan về mạng lưới IoT</a:t>
              </a:r>
              <a:endParaRPr/>
            </a:p>
          </p:txBody>
        </p:sp>
        <p:sp>
          <p:nvSpPr>
            <p:cNvPr id="3572" name="Google Shape;3572;p153"/>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3573" name="Google Shape;3573;p153"/>
          <p:cNvGrpSpPr/>
          <p:nvPr/>
        </p:nvGrpSpPr>
        <p:grpSpPr>
          <a:xfrm>
            <a:off x="1051644" y="4495071"/>
            <a:ext cx="5702300" cy="278172"/>
            <a:chOff x="1051644" y="4495071"/>
            <a:chExt cx="5702300" cy="278172"/>
          </a:xfrm>
        </p:grpSpPr>
        <p:sp>
          <p:nvSpPr>
            <p:cNvPr id="3574" name="Google Shape;3574;p153"/>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5.2. Công nghệ truyền thông tầm ngắn IoT</a:t>
              </a:r>
              <a:endParaRPr/>
            </a:p>
          </p:txBody>
        </p:sp>
        <p:sp>
          <p:nvSpPr>
            <p:cNvPr id="3575" name="Google Shape;3575;p153"/>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576" name="Google Shape;3576;p153"/>
          <p:cNvGrpSpPr/>
          <p:nvPr/>
        </p:nvGrpSpPr>
        <p:grpSpPr>
          <a:xfrm>
            <a:off x="1051644" y="4924905"/>
            <a:ext cx="5702300" cy="278172"/>
            <a:chOff x="571500" y="5165783"/>
            <a:chExt cx="5702300" cy="278172"/>
          </a:xfrm>
        </p:grpSpPr>
        <p:sp>
          <p:nvSpPr>
            <p:cNvPr id="3577" name="Google Shape;3577;p153"/>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5.3. LPWA</a:t>
              </a:r>
              <a:endParaRPr/>
            </a:p>
          </p:txBody>
        </p:sp>
        <p:sp>
          <p:nvSpPr>
            <p:cNvPr id="3578" name="Google Shape;3578;p153"/>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3579" name="Google Shape;3579;p153"/>
          <p:cNvGrpSpPr/>
          <p:nvPr/>
        </p:nvGrpSpPr>
        <p:grpSpPr>
          <a:xfrm>
            <a:off x="1051644" y="5329740"/>
            <a:ext cx="5702300" cy="278172"/>
            <a:chOff x="571500" y="5165783"/>
            <a:chExt cx="5702300" cy="278172"/>
          </a:xfrm>
        </p:grpSpPr>
        <p:sp>
          <p:nvSpPr>
            <p:cNvPr id="3580" name="Google Shape;3580;p153"/>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5.4. Mạng 5G</a:t>
              </a:r>
              <a:endParaRPr/>
            </a:p>
          </p:txBody>
        </p:sp>
        <p:sp>
          <p:nvSpPr>
            <p:cNvPr id="3581" name="Google Shape;3581;p153"/>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grpSp>
        <p:nvGrpSpPr>
          <p:cNvPr id="3587" name="Google Shape;3587;p155"/>
          <p:cNvGrpSpPr/>
          <p:nvPr/>
        </p:nvGrpSpPr>
        <p:grpSpPr>
          <a:xfrm>
            <a:off x="2301627" y="4112435"/>
            <a:ext cx="5299569" cy="1188374"/>
            <a:chOff x="1602266" y="4492315"/>
            <a:chExt cx="6474878" cy="1451925"/>
          </a:xfrm>
        </p:grpSpPr>
        <p:pic>
          <p:nvPicPr>
            <p:cNvPr id="3588" name="Google Shape;3588;p155"/>
            <p:cNvPicPr preferRelativeResize="0"/>
            <p:nvPr/>
          </p:nvPicPr>
          <p:blipFill rotWithShape="1">
            <a:blip r:embed="rId3">
              <a:alphaModFix/>
            </a:blip>
            <a:srcRect b="0" l="0" r="0" t="0"/>
            <a:stretch/>
          </p:blipFill>
          <p:spPr>
            <a:xfrm>
              <a:off x="6061456" y="4492315"/>
              <a:ext cx="2015688" cy="1451925"/>
            </a:xfrm>
            <a:prstGeom prst="rect">
              <a:avLst/>
            </a:prstGeom>
            <a:noFill/>
            <a:ln>
              <a:noFill/>
            </a:ln>
          </p:spPr>
        </p:pic>
        <p:pic>
          <p:nvPicPr>
            <p:cNvPr id="3589" name="Google Shape;3589;p155"/>
            <p:cNvPicPr preferRelativeResize="0"/>
            <p:nvPr/>
          </p:nvPicPr>
          <p:blipFill rotWithShape="1">
            <a:blip r:embed="rId4">
              <a:alphaModFix/>
            </a:blip>
            <a:srcRect b="0" l="0" r="0" t="0"/>
            <a:stretch/>
          </p:blipFill>
          <p:spPr>
            <a:xfrm>
              <a:off x="1602266" y="4877238"/>
              <a:ext cx="2770735" cy="803513"/>
            </a:xfrm>
            <a:prstGeom prst="rect">
              <a:avLst/>
            </a:prstGeom>
            <a:noFill/>
            <a:ln>
              <a:noFill/>
            </a:ln>
          </p:spPr>
        </p:pic>
        <p:sp>
          <p:nvSpPr>
            <p:cNvPr id="3590" name="Google Shape;3590;p155"/>
            <p:cNvSpPr/>
            <p:nvPr/>
          </p:nvSpPr>
          <p:spPr>
            <a:xfrm rot="-5400000">
              <a:off x="5039873" y="4838725"/>
              <a:ext cx="469749" cy="759104"/>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3591" name="Google Shape;3591;p155"/>
          <p:cNvGrpSpPr/>
          <p:nvPr/>
        </p:nvGrpSpPr>
        <p:grpSpPr>
          <a:xfrm>
            <a:off x="416128" y="444866"/>
            <a:ext cx="9051872" cy="282133"/>
            <a:chOff x="416128" y="444866"/>
            <a:chExt cx="9051872" cy="282133"/>
          </a:xfrm>
        </p:grpSpPr>
        <p:sp>
          <p:nvSpPr>
            <p:cNvPr id="3592" name="Google Shape;3592;p15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593" name="Google Shape;3593;p1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594" name="Google Shape;3594;p15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Chuẩn WLAN - IEEE 802.11</a:t>
            </a:r>
            <a:endParaRPr/>
          </a:p>
        </p:txBody>
      </p:sp>
      <p:grpSp>
        <p:nvGrpSpPr>
          <p:cNvPr id="3595" name="Google Shape;3595;p155"/>
          <p:cNvGrpSpPr/>
          <p:nvPr/>
        </p:nvGrpSpPr>
        <p:grpSpPr>
          <a:xfrm>
            <a:off x="559817" y="1916109"/>
            <a:ext cx="8783191" cy="859488"/>
            <a:chOff x="558800" y="1842597"/>
            <a:chExt cx="8785224" cy="859693"/>
          </a:xfrm>
        </p:grpSpPr>
        <p:grpSp>
          <p:nvGrpSpPr>
            <p:cNvPr id="3596" name="Google Shape;3596;p155"/>
            <p:cNvGrpSpPr/>
            <p:nvPr/>
          </p:nvGrpSpPr>
          <p:grpSpPr>
            <a:xfrm>
              <a:off x="558800" y="1842597"/>
              <a:ext cx="8785224" cy="215495"/>
              <a:chOff x="1027113" y="2045624"/>
              <a:chExt cx="8785224" cy="215495"/>
            </a:xfrm>
          </p:grpSpPr>
          <p:sp>
            <p:nvSpPr>
              <p:cNvPr id="3597" name="Google Shape;3597;p1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98" name="Google Shape;3598;p155"/>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IEEE 802.11</a:t>
                </a:r>
                <a:endParaRPr/>
              </a:p>
            </p:txBody>
          </p:sp>
        </p:grpSp>
        <p:sp>
          <p:nvSpPr>
            <p:cNvPr id="3599" name="Google Shape;3599;p155"/>
            <p:cNvSpPr/>
            <p:nvPr/>
          </p:nvSpPr>
          <p:spPr>
            <a:xfrm>
              <a:off x="711199" y="2054061"/>
              <a:ext cx="8632825" cy="648229"/>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Giao thức và tiêu chuẩn truyền dẫn cho mạng cục bộ không dây</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nghệ tiêu chuẩn được phát triển bởi Nhóm công tác thứ 11 của Ban tiêu chuẩn IEEE 802</a:t>
              </a:r>
              <a:endParaRPr/>
            </a:p>
          </p:txBody>
        </p:sp>
      </p:grpSp>
      <p:grpSp>
        <p:nvGrpSpPr>
          <p:cNvPr id="3600" name="Google Shape;3600;p155"/>
          <p:cNvGrpSpPr/>
          <p:nvPr/>
        </p:nvGrpSpPr>
        <p:grpSpPr>
          <a:xfrm>
            <a:off x="559817" y="2781725"/>
            <a:ext cx="8783191" cy="870405"/>
            <a:chOff x="558800" y="1842597"/>
            <a:chExt cx="8785224" cy="870612"/>
          </a:xfrm>
        </p:grpSpPr>
        <p:grpSp>
          <p:nvGrpSpPr>
            <p:cNvPr id="3601" name="Google Shape;3601;p155"/>
            <p:cNvGrpSpPr/>
            <p:nvPr/>
          </p:nvGrpSpPr>
          <p:grpSpPr>
            <a:xfrm>
              <a:off x="558800" y="1842597"/>
              <a:ext cx="8785224" cy="215495"/>
              <a:chOff x="1027113" y="2045624"/>
              <a:chExt cx="8785224" cy="215495"/>
            </a:xfrm>
          </p:grpSpPr>
          <p:sp>
            <p:nvSpPr>
              <p:cNvPr id="3602" name="Google Shape;3602;p1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03" name="Google Shape;3603;p155"/>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Mạng không dây, WiFi</a:t>
                </a:r>
                <a:endParaRPr/>
              </a:p>
            </p:txBody>
          </p:sp>
        </p:grpSp>
        <p:sp>
          <p:nvSpPr>
            <p:cNvPr id="3604" name="Google Shape;3604;p155"/>
            <p:cNvSpPr/>
            <p:nvPr/>
          </p:nvSpPr>
          <p:spPr>
            <a:xfrm>
              <a:off x="711199" y="2064980"/>
              <a:ext cx="8632825" cy="648229"/>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Tiêu chuẩn IEEE 802.11</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cục bộ không dây được chứng nhận bởi WiFi Alliance</a:t>
              </a:r>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9" name="Shape 3609"/>
        <p:cNvGrpSpPr/>
        <p:nvPr/>
      </p:nvGrpSpPr>
      <p:grpSpPr>
        <a:xfrm>
          <a:off x="0" y="0"/>
          <a:ext cx="0" cy="0"/>
          <a:chOff x="0" y="0"/>
          <a:chExt cx="0" cy="0"/>
        </a:xfrm>
      </p:grpSpPr>
      <p:pic>
        <p:nvPicPr>
          <p:cNvPr descr="http://www.vallesabbianews.it/files/magazine/img/wifi.png" id="3610" name="Google Shape;3610;p156"/>
          <p:cNvPicPr preferRelativeResize="0"/>
          <p:nvPr/>
        </p:nvPicPr>
        <p:blipFill rotWithShape="1">
          <a:blip r:embed="rId3">
            <a:alphaModFix/>
          </a:blip>
          <a:srcRect b="0" l="0" r="0" t="0"/>
          <a:stretch/>
        </p:blipFill>
        <p:spPr>
          <a:xfrm>
            <a:off x="3950003" y="3657196"/>
            <a:ext cx="2151960" cy="824991"/>
          </a:xfrm>
          <a:prstGeom prst="rect">
            <a:avLst/>
          </a:prstGeom>
          <a:noFill/>
          <a:ln>
            <a:noFill/>
          </a:ln>
        </p:spPr>
      </p:pic>
      <p:grpSp>
        <p:nvGrpSpPr>
          <p:cNvPr id="3611" name="Google Shape;3611;p156"/>
          <p:cNvGrpSpPr/>
          <p:nvPr/>
        </p:nvGrpSpPr>
        <p:grpSpPr>
          <a:xfrm>
            <a:off x="416128" y="444866"/>
            <a:ext cx="9051872" cy="282133"/>
            <a:chOff x="416128" y="444866"/>
            <a:chExt cx="9051872" cy="282133"/>
          </a:xfrm>
        </p:grpSpPr>
        <p:sp>
          <p:nvSpPr>
            <p:cNvPr id="3612" name="Google Shape;3612;p15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613" name="Google Shape;3613;p1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614" name="Google Shape;3614;p1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WiFi</a:t>
            </a:r>
            <a:endParaRPr/>
          </a:p>
        </p:txBody>
      </p:sp>
      <p:grpSp>
        <p:nvGrpSpPr>
          <p:cNvPr id="3615" name="Google Shape;3615;p156"/>
          <p:cNvGrpSpPr/>
          <p:nvPr/>
        </p:nvGrpSpPr>
        <p:grpSpPr>
          <a:xfrm>
            <a:off x="559817" y="1916112"/>
            <a:ext cx="8783191" cy="430887"/>
            <a:chOff x="1027113" y="2045624"/>
            <a:chExt cx="8785224" cy="430989"/>
          </a:xfrm>
        </p:grpSpPr>
        <p:sp>
          <p:nvSpPr>
            <p:cNvPr id="3616" name="Google Shape;3616;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17" name="Google Shape;3617;p156"/>
            <p:cNvSpPr/>
            <p:nvPr/>
          </p:nvSpPr>
          <p:spPr>
            <a:xfrm>
              <a:off x="1179513" y="2045624"/>
              <a:ext cx="8632824" cy="43098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WiFi là công nghệ cho phép các thiết bị tại một số khu vực nhất định, như văn phòng, tạo ra một mạng truyền thông không dây chất lượng cao. Kết nối với Internet thông qua một điểm truy cập hoặc điểm phát sóng.</a:t>
              </a:r>
              <a:endParaRPr/>
            </a:p>
          </p:txBody>
        </p:sp>
      </p:grpSp>
      <p:grpSp>
        <p:nvGrpSpPr>
          <p:cNvPr id="3618" name="Google Shape;3618;p156"/>
          <p:cNvGrpSpPr/>
          <p:nvPr/>
        </p:nvGrpSpPr>
        <p:grpSpPr>
          <a:xfrm>
            <a:off x="559817" y="2439547"/>
            <a:ext cx="8783191" cy="646331"/>
            <a:chOff x="1027113" y="2045624"/>
            <a:chExt cx="8785224" cy="646484"/>
          </a:xfrm>
        </p:grpSpPr>
        <p:sp>
          <p:nvSpPr>
            <p:cNvPr id="3619" name="Google Shape;3619;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20" name="Google Shape;3620;p156"/>
            <p:cNvSpPr/>
            <p:nvPr/>
          </p:nvSpPr>
          <p:spPr>
            <a:xfrm>
              <a:off x="1179513" y="2045624"/>
              <a:ext cx="8632824" cy="64648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WiFi được sử dụng rộng rãi cho giao tiếp IoT vì cung cấp tốc độ giao tiếp nhanh hơn so với các công nghệ truyền thông không dây tầm ngắn khác và có nhiều chuẩn WiFi khác để cung cấp các môi trường giao tiếp khác nhau.</a:t>
              </a:r>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5" name="Shape 3625"/>
        <p:cNvGrpSpPr/>
        <p:nvPr/>
      </p:nvGrpSpPr>
      <p:grpSpPr>
        <a:xfrm>
          <a:off x="0" y="0"/>
          <a:ext cx="0" cy="0"/>
          <a:chOff x="0" y="0"/>
          <a:chExt cx="0" cy="0"/>
        </a:xfrm>
      </p:grpSpPr>
      <p:grpSp>
        <p:nvGrpSpPr>
          <p:cNvPr id="3626" name="Google Shape;3626;p157"/>
          <p:cNvGrpSpPr/>
          <p:nvPr/>
        </p:nvGrpSpPr>
        <p:grpSpPr>
          <a:xfrm>
            <a:off x="416128" y="444866"/>
            <a:ext cx="9051872" cy="282133"/>
            <a:chOff x="416128" y="444866"/>
            <a:chExt cx="9051872" cy="282133"/>
          </a:xfrm>
        </p:grpSpPr>
        <p:sp>
          <p:nvSpPr>
            <p:cNvPr id="3627" name="Google Shape;3627;p15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628" name="Google Shape;3628;p1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629" name="Google Shape;3629;p1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Tính năng của IEEE 802.11</a:t>
            </a:r>
            <a:endParaRPr/>
          </a:p>
        </p:txBody>
      </p:sp>
      <p:grpSp>
        <p:nvGrpSpPr>
          <p:cNvPr id="3630" name="Google Shape;3630;p157"/>
          <p:cNvGrpSpPr/>
          <p:nvPr/>
        </p:nvGrpSpPr>
        <p:grpSpPr>
          <a:xfrm>
            <a:off x="559817" y="1917716"/>
            <a:ext cx="8783191" cy="215444"/>
            <a:chOff x="1027113" y="2045629"/>
            <a:chExt cx="8785224" cy="215494"/>
          </a:xfrm>
        </p:grpSpPr>
        <p:sp>
          <p:nvSpPr>
            <p:cNvPr id="3631" name="Google Shape;3631;p1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32" name="Google Shape;3632;p157"/>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Vận hành công suất thấp</a:t>
              </a:r>
              <a:endParaRPr/>
            </a:p>
          </p:txBody>
        </p:sp>
      </p:grpSp>
      <p:grpSp>
        <p:nvGrpSpPr>
          <p:cNvPr id="3633" name="Google Shape;3633;p157"/>
          <p:cNvGrpSpPr/>
          <p:nvPr/>
        </p:nvGrpSpPr>
        <p:grpSpPr>
          <a:xfrm>
            <a:off x="559817" y="2257026"/>
            <a:ext cx="8783191" cy="215444"/>
            <a:chOff x="1027113" y="2045629"/>
            <a:chExt cx="8785224" cy="215494"/>
          </a:xfrm>
        </p:grpSpPr>
        <p:sp>
          <p:nvSpPr>
            <p:cNvPr id="3634" name="Google Shape;3634;p1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35" name="Google Shape;3635;p157"/>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Sử dụng các băng tần dùng cho các thiết bị phổ không li-xăng (băng tần ISM) trên toàn thế giới</a:t>
              </a:r>
              <a:endParaRPr/>
            </a:p>
          </p:txBody>
        </p:sp>
      </p:grpSp>
      <p:grpSp>
        <p:nvGrpSpPr>
          <p:cNvPr id="3636" name="Google Shape;3636;p157"/>
          <p:cNvGrpSpPr/>
          <p:nvPr/>
        </p:nvGrpSpPr>
        <p:grpSpPr>
          <a:xfrm>
            <a:off x="559817" y="2596336"/>
            <a:ext cx="8783191" cy="215444"/>
            <a:chOff x="1027113" y="2045629"/>
            <a:chExt cx="8785224" cy="215494"/>
          </a:xfrm>
        </p:grpSpPr>
        <p:sp>
          <p:nvSpPr>
            <p:cNvPr id="3637" name="Google Shape;3637;p1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38" name="Google Shape;3638;p157"/>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tiêu chuẩn về tầng vật lý và tầng liên kết dữ liệu của công nghệ WLAN</a:t>
              </a:r>
              <a:endParaRPr/>
            </a:p>
          </p:txBody>
        </p:sp>
      </p:grpSp>
      <p:grpSp>
        <p:nvGrpSpPr>
          <p:cNvPr id="3639" name="Google Shape;3639;p157"/>
          <p:cNvGrpSpPr/>
          <p:nvPr/>
        </p:nvGrpSpPr>
        <p:grpSpPr>
          <a:xfrm>
            <a:off x="559817" y="2935646"/>
            <a:ext cx="8783191" cy="215444"/>
            <a:chOff x="1027113" y="2045629"/>
            <a:chExt cx="8785224" cy="215494"/>
          </a:xfrm>
        </p:grpSpPr>
        <p:sp>
          <p:nvSpPr>
            <p:cNvPr id="3640" name="Google Shape;3640;p1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41" name="Google Shape;3641;p157"/>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Sử dụng công nghệ trải phổ</a:t>
              </a:r>
              <a:endParaRPr/>
            </a:p>
          </p:txBody>
        </p:sp>
      </p:grpSp>
      <p:grpSp>
        <p:nvGrpSpPr>
          <p:cNvPr id="3642" name="Google Shape;3642;p157"/>
          <p:cNvGrpSpPr/>
          <p:nvPr/>
        </p:nvGrpSpPr>
        <p:grpSpPr>
          <a:xfrm>
            <a:off x="559817" y="3274956"/>
            <a:ext cx="8783191" cy="215444"/>
            <a:chOff x="1027113" y="2045629"/>
            <a:chExt cx="8785224" cy="215494"/>
          </a:xfrm>
        </p:grpSpPr>
        <p:sp>
          <p:nvSpPr>
            <p:cNvPr id="3643" name="Google Shape;3643;p1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44" name="Google Shape;3644;p157"/>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Phạm vi phủ sóng có thể mở rộng theo số lượng điểm truy cập</a:t>
              </a:r>
              <a:endParaRPr/>
            </a:p>
          </p:txBody>
        </p:sp>
      </p:grpSp>
      <p:grpSp>
        <p:nvGrpSpPr>
          <p:cNvPr id="3645" name="Google Shape;3645;p157"/>
          <p:cNvGrpSpPr/>
          <p:nvPr/>
        </p:nvGrpSpPr>
        <p:grpSpPr>
          <a:xfrm>
            <a:off x="559817" y="3614266"/>
            <a:ext cx="8783191" cy="215444"/>
            <a:chOff x="1027113" y="2045629"/>
            <a:chExt cx="8785224" cy="215494"/>
          </a:xfrm>
        </p:grpSpPr>
        <p:sp>
          <p:nvSpPr>
            <p:cNvPr id="3646" name="Google Shape;3646;p1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47" name="Google Shape;3647;p157"/>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Tính linh hoạt thông qua giao tiếp không giới hạn trong bán kính vô tuyến</a:t>
              </a:r>
              <a:endParaRPr/>
            </a:p>
          </p:txBody>
        </p:sp>
      </p:grpSp>
      <p:grpSp>
        <p:nvGrpSpPr>
          <p:cNvPr id="3648" name="Google Shape;3648;p157"/>
          <p:cNvGrpSpPr/>
          <p:nvPr/>
        </p:nvGrpSpPr>
        <p:grpSpPr>
          <a:xfrm>
            <a:off x="559817" y="3953577"/>
            <a:ext cx="8783191" cy="215444"/>
            <a:chOff x="1027113" y="2045629"/>
            <a:chExt cx="8785224" cy="215494"/>
          </a:xfrm>
        </p:grpSpPr>
        <p:sp>
          <p:nvSpPr>
            <p:cNvPr id="3649" name="Google Shape;3649;p1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50" name="Google Shape;3650;p157"/>
            <p:cNvSpPr/>
            <p:nvPr/>
          </p:nvSpPr>
          <p:spPr>
            <a:xfrm>
              <a:off x="1179513" y="2045629"/>
              <a:ext cx="8632824"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Tiết kiệm chi phí lắp đặt mạng có dây</a:t>
              </a:r>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sp>
        <p:nvSpPr>
          <p:cNvPr id="3656" name="Google Shape;3656;p158"/>
          <p:cNvSpPr/>
          <p:nvPr/>
        </p:nvSpPr>
        <p:spPr>
          <a:xfrm>
            <a:off x="704850" y="2781300"/>
            <a:ext cx="8553450" cy="225742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EMB000015081f49" id="3657" name="Google Shape;3657;p158"/>
          <p:cNvPicPr preferRelativeResize="0"/>
          <p:nvPr/>
        </p:nvPicPr>
        <p:blipFill rotWithShape="1">
          <a:blip r:embed="rId3">
            <a:alphaModFix/>
          </a:blip>
          <a:srcRect b="53271" l="8531" r="1212" t="9294"/>
          <a:stretch/>
        </p:blipFill>
        <p:spPr>
          <a:xfrm>
            <a:off x="1952849" y="2863191"/>
            <a:ext cx="6274998" cy="1784632"/>
          </a:xfrm>
          <a:prstGeom prst="rect">
            <a:avLst/>
          </a:prstGeom>
          <a:noFill/>
          <a:ln>
            <a:noFill/>
          </a:ln>
        </p:spPr>
      </p:pic>
      <p:sp>
        <p:nvSpPr>
          <p:cNvPr id="3658" name="Google Shape;3658;p158"/>
          <p:cNvSpPr txBox="1"/>
          <p:nvPr/>
        </p:nvSpPr>
        <p:spPr>
          <a:xfrm>
            <a:off x="3811518" y="4658246"/>
            <a:ext cx="2589281" cy="184666"/>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200">
                <a:solidFill>
                  <a:srgbClr val="595959"/>
                </a:solidFill>
                <a:latin typeface="Arial"/>
                <a:ea typeface="Arial"/>
                <a:cs typeface="Arial"/>
                <a:sym typeface="Arial"/>
              </a:rPr>
              <a:t>Các kênh của băng tần 2,4GHz ISM</a:t>
            </a:r>
            <a:endParaRPr/>
          </a:p>
        </p:txBody>
      </p:sp>
      <p:grpSp>
        <p:nvGrpSpPr>
          <p:cNvPr id="3659" name="Google Shape;3659;p158"/>
          <p:cNvGrpSpPr/>
          <p:nvPr/>
        </p:nvGrpSpPr>
        <p:grpSpPr>
          <a:xfrm>
            <a:off x="416128" y="444866"/>
            <a:ext cx="9051872" cy="282133"/>
            <a:chOff x="416128" y="444866"/>
            <a:chExt cx="9051872" cy="282133"/>
          </a:xfrm>
        </p:grpSpPr>
        <p:sp>
          <p:nvSpPr>
            <p:cNvPr id="3660" name="Google Shape;3660;p15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661" name="Google Shape;3661;p1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662" name="Google Shape;3662;p1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Kết nối WiFi</a:t>
            </a:r>
            <a:endParaRPr/>
          </a:p>
        </p:txBody>
      </p:sp>
      <p:grpSp>
        <p:nvGrpSpPr>
          <p:cNvPr id="3663" name="Google Shape;3663;p158"/>
          <p:cNvGrpSpPr/>
          <p:nvPr/>
        </p:nvGrpSpPr>
        <p:grpSpPr>
          <a:xfrm>
            <a:off x="559817" y="1916108"/>
            <a:ext cx="8783191" cy="754301"/>
            <a:chOff x="558800" y="1842597"/>
            <a:chExt cx="8785224" cy="754481"/>
          </a:xfrm>
        </p:grpSpPr>
        <p:grpSp>
          <p:nvGrpSpPr>
            <p:cNvPr id="3664" name="Google Shape;3664;p158"/>
            <p:cNvGrpSpPr/>
            <p:nvPr/>
          </p:nvGrpSpPr>
          <p:grpSpPr>
            <a:xfrm>
              <a:off x="558800" y="1842597"/>
              <a:ext cx="8785224" cy="430989"/>
              <a:chOff x="1027113" y="2045624"/>
              <a:chExt cx="8785224" cy="430989"/>
            </a:xfrm>
          </p:grpSpPr>
          <p:sp>
            <p:nvSpPr>
              <p:cNvPr id="3665" name="Google Shape;3665;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66" name="Google Shape;3666;p158"/>
              <p:cNvSpPr/>
              <p:nvPr/>
            </p:nvSpPr>
            <p:spPr>
              <a:xfrm>
                <a:off x="1179513" y="2045624"/>
                <a:ext cx="8632824" cy="43098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hạ tầng</a:t>
                </a:r>
                <a:br>
                  <a:rPr lang="en-US" sz="1400">
                    <a:solidFill>
                      <a:srgbClr val="262626"/>
                    </a:solidFill>
                    <a:latin typeface="Arial"/>
                    <a:ea typeface="Arial"/>
                    <a:cs typeface="Arial"/>
                    <a:sym typeface="Arial"/>
                  </a:rPr>
                </a:br>
                <a:endParaRPr sz="1400">
                  <a:solidFill>
                    <a:srgbClr val="262626"/>
                  </a:solidFill>
                  <a:latin typeface="Arial"/>
                  <a:ea typeface="Arial"/>
                  <a:cs typeface="Arial"/>
                  <a:sym typeface="Arial"/>
                </a:endParaRPr>
              </a:p>
            </p:txBody>
          </p:sp>
        </p:grpSp>
        <p:sp>
          <p:nvSpPr>
            <p:cNvPr id="3667" name="Google Shape;3667;p158"/>
            <p:cNvSpPr/>
            <p:nvPr/>
          </p:nvSpPr>
          <p:spPr>
            <a:xfrm>
              <a:off x="709586" y="2051467"/>
              <a:ext cx="8632825" cy="545611"/>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Băng tần 2.4 SM ISM từ 2.400 đến 2.483, cho phép phân bổ các kênh có độ rộng 20 hoặc 22 MHz với khoảng cách 5 MHz trong các băng tần 83 MHz (sử dụng 13 kênh).</a:t>
              </a:r>
              <a:endParaRPr/>
            </a:p>
          </p:txBody>
        </p:sp>
      </p:grpSp>
      <p:grpSp>
        <p:nvGrpSpPr>
          <p:cNvPr id="3668" name="Google Shape;3668;p158"/>
          <p:cNvGrpSpPr/>
          <p:nvPr/>
        </p:nvGrpSpPr>
        <p:grpSpPr>
          <a:xfrm>
            <a:off x="595809" y="5233815"/>
            <a:ext cx="8845945" cy="566996"/>
            <a:chOff x="558800" y="1842597"/>
            <a:chExt cx="8847993" cy="567131"/>
          </a:xfrm>
        </p:grpSpPr>
        <p:grpSp>
          <p:nvGrpSpPr>
            <p:cNvPr id="3669" name="Google Shape;3669;p158"/>
            <p:cNvGrpSpPr/>
            <p:nvPr/>
          </p:nvGrpSpPr>
          <p:grpSpPr>
            <a:xfrm>
              <a:off x="558800" y="1842597"/>
              <a:ext cx="8785224" cy="215495"/>
              <a:chOff x="1027113" y="2045624"/>
              <a:chExt cx="8785224" cy="215495"/>
            </a:xfrm>
          </p:grpSpPr>
          <p:sp>
            <p:nvSpPr>
              <p:cNvPr id="3670" name="Google Shape;3670;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71" name="Google Shape;3671;p158"/>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tùy biến</a:t>
                </a:r>
                <a:endParaRPr/>
              </a:p>
            </p:txBody>
          </p:sp>
        </p:grpSp>
        <p:sp>
          <p:nvSpPr>
            <p:cNvPr id="3672" name="Google Shape;3672;p158"/>
            <p:cNvSpPr/>
            <p:nvPr/>
          </p:nvSpPr>
          <p:spPr>
            <a:xfrm>
              <a:off x="773968" y="2064219"/>
              <a:ext cx="8632825" cy="345509"/>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thiết bị của bạn kết nối trực tiếp mà không có điểm truy cập WiFi</a:t>
              </a:r>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grpSp>
        <p:nvGrpSpPr>
          <p:cNvPr id="3678" name="Google Shape;3678;p159"/>
          <p:cNvGrpSpPr/>
          <p:nvPr/>
        </p:nvGrpSpPr>
        <p:grpSpPr>
          <a:xfrm>
            <a:off x="416128" y="444866"/>
            <a:ext cx="9051872" cy="282133"/>
            <a:chOff x="416128" y="444866"/>
            <a:chExt cx="9051872" cy="282133"/>
          </a:xfrm>
        </p:grpSpPr>
        <p:sp>
          <p:nvSpPr>
            <p:cNvPr id="3679" name="Google Shape;3679;p15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680" name="Google Shape;3680;p1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681" name="Google Shape;3681;p159"/>
          <p:cNvSpPr/>
          <p:nvPr/>
        </p:nvSpPr>
        <p:spPr>
          <a:xfrm>
            <a:off x="526198" y="1375101"/>
            <a:ext cx="90051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Chuẩn WLAN - IEEE 802.11</a:t>
            </a:r>
            <a:endParaRPr/>
          </a:p>
        </p:txBody>
      </p:sp>
      <p:graphicFrame>
        <p:nvGraphicFramePr>
          <p:cNvPr id="3682" name="Google Shape;3682;p159"/>
          <p:cNvGraphicFramePr/>
          <p:nvPr/>
        </p:nvGraphicFramePr>
        <p:xfrm>
          <a:off x="704624" y="2241933"/>
          <a:ext cx="3000000" cy="3000000"/>
        </p:xfrm>
        <a:graphic>
          <a:graphicData uri="http://schemas.openxmlformats.org/drawingml/2006/table">
            <a:tbl>
              <a:tblPr bandRow="1" firstRow="1">
                <a:noFill/>
                <a:tableStyleId>{A9672A58-3C3F-4094-A55C-8326C1CC86CD}</a:tableStyleId>
              </a:tblPr>
              <a:tblGrid>
                <a:gridCol w="1237850"/>
                <a:gridCol w="1097275"/>
                <a:gridCol w="1097275"/>
                <a:gridCol w="1097275"/>
                <a:gridCol w="4103550"/>
              </a:tblGrid>
              <a:tr h="597250">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Tiêu chuẩn</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Tốc độ [Mbps]</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Khoảng cách [m]</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Băng tần [GHz]</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Đặc điểm</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89207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IEEE 802.11a</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54</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33</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5</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Ít nhiễu do cung cấp một kênh không chồng chéo.</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Băng tần 5GHz được sử dụng bằng điều biến OFDM.</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Không có khả năng tương tác do các băng tần khác nhau.</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100450">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IEEE 802.11b</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11</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100</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2,4</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Được sử dụng trong hầu hết các hệ thống mạng LAN không dây.</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Khoảng cách truyền lên đến 100m.</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Chỉ có sẵn tối đa ba kênh không chồng chéo thực tế.</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Tốc độ truyền chậm.</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1687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IEEE 802.11g</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54</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80</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2,4</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Công nghệ tiêu chuẩn được hoàn thành năm 2003</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Tương thích với IEEE 802.11b</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Nhiễu từ các thiết bị 2,4GHz</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08500">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IEEE 802.11n</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300</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70</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2,4/5</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Cải thiện hiệu suất với công nghệ đa ăng-ten</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Nhiễu từ các thiết bị 2,4GHz</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7" name="Shape 3687"/>
        <p:cNvGrpSpPr/>
        <p:nvPr/>
      </p:nvGrpSpPr>
      <p:grpSpPr>
        <a:xfrm>
          <a:off x="0" y="0"/>
          <a:ext cx="0" cy="0"/>
          <a:chOff x="0" y="0"/>
          <a:chExt cx="0" cy="0"/>
        </a:xfrm>
      </p:grpSpPr>
      <p:grpSp>
        <p:nvGrpSpPr>
          <p:cNvPr id="3688" name="Google Shape;3688;p160"/>
          <p:cNvGrpSpPr/>
          <p:nvPr/>
        </p:nvGrpSpPr>
        <p:grpSpPr>
          <a:xfrm>
            <a:off x="416128" y="444866"/>
            <a:ext cx="9051872" cy="282133"/>
            <a:chOff x="416128" y="444866"/>
            <a:chExt cx="9051872" cy="282133"/>
          </a:xfrm>
        </p:grpSpPr>
        <p:sp>
          <p:nvSpPr>
            <p:cNvPr id="3689" name="Google Shape;3689;p16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690" name="Google Shape;3690;p1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691" name="Google Shape;3691;p1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Chuẩn WLAN - IEEE 802.11</a:t>
            </a:r>
            <a:endParaRPr/>
          </a:p>
        </p:txBody>
      </p:sp>
      <p:graphicFrame>
        <p:nvGraphicFramePr>
          <p:cNvPr id="3692" name="Google Shape;3692;p160"/>
          <p:cNvGraphicFramePr/>
          <p:nvPr/>
        </p:nvGraphicFramePr>
        <p:xfrm>
          <a:off x="704624" y="2241932"/>
          <a:ext cx="3000000" cy="3000000"/>
        </p:xfrm>
        <a:graphic>
          <a:graphicData uri="http://schemas.openxmlformats.org/drawingml/2006/table">
            <a:tbl>
              <a:tblPr bandRow="1" firstRow="1">
                <a:noFill/>
                <a:tableStyleId>{A9672A58-3C3F-4094-A55C-8326C1CC86CD}</a:tableStyleId>
              </a:tblPr>
              <a:tblGrid>
                <a:gridCol w="1237850"/>
                <a:gridCol w="7395375"/>
              </a:tblGrid>
              <a:tr h="39312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Loại</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Nội dung</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96507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IEEE 802.11ac</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Chuẩn 802.11 - bản sửa đổi của 802.11n.</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Sử dụng các kênh rộng hơn 802.11n với kênh 40 MHz và hoạt động ở băng tần 5 GHz.</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Sử dụng tối đa tám luồng dữ liệu không gian và kỹ thuật điều biến bậc cao hơn lên đến 256-QAM.</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Hỗ trợ tốc độ truyền tối đa là 6,93Gbps.</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45692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IEEE 802.11ad</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Tiêu chuẩn xác định tầng vật lý mới cho các chuẩn 802.11.</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Còn được gọi là WiGig (Liên minh Gigabit không dây).</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Sử dụng băng tần 60 GHz và có tốc độ truyền tối đa là 7 Gbps.</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Định nghĩa IoT</a:t>
            </a:r>
            <a:endParaRPr/>
          </a:p>
        </p:txBody>
      </p:sp>
      <p:sp>
        <p:nvSpPr>
          <p:cNvPr id="421" name="Google Shape;421;p16"/>
          <p:cNvSpPr/>
          <p:nvPr/>
        </p:nvSpPr>
        <p:spPr>
          <a:xfrm>
            <a:off x="8203475" y="480778"/>
            <a:ext cx="1264526" cy="49244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a:p>
            <a:pPr indent="0" lvl="0" marL="0" marR="0" rtl="0" algn="r">
              <a:spcBef>
                <a:spcPts val="0"/>
              </a:spcBef>
              <a:spcAft>
                <a:spcPts val="0"/>
              </a:spcAft>
              <a:buNone/>
            </a:pPr>
            <a:r>
              <a:t/>
            </a:r>
            <a:endParaRPr b="1" sz="1600">
              <a:solidFill>
                <a:srgbClr val="D8D8D8"/>
              </a:solidFill>
              <a:latin typeface="Arial"/>
              <a:ea typeface="Arial"/>
              <a:cs typeface="Arial"/>
              <a:sym typeface="Arial"/>
            </a:endParaRPr>
          </a:p>
        </p:txBody>
      </p:sp>
      <p:sp>
        <p:nvSpPr>
          <p:cNvPr id="422" name="Google Shape;422;p16"/>
          <p:cNvSpPr/>
          <p:nvPr/>
        </p:nvSpPr>
        <p:spPr>
          <a:xfrm>
            <a:off x="580388" y="1403843"/>
            <a:ext cx="8887612"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193EB0"/>
              </a:buClr>
              <a:buSzPts val="1680"/>
              <a:buFont typeface="Arial"/>
              <a:buChar char="•"/>
            </a:pPr>
            <a:r>
              <a:rPr lang="en-US" sz="1400">
                <a:solidFill>
                  <a:schemeClr val="dk1"/>
                </a:solidFill>
                <a:latin typeface="Arial"/>
                <a:ea typeface="Arial"/>
                <a:cs typeface="Arial"/>
                <a:sym typeface="Arial"/>
              </a:rPr>
              <a:t>IoT là một hệ thống hạ tầng toàn cầu cung cấp dịch vụ tiên tiến thông qua kết nối giữa nhiều đối tượng ảo và thực, sử dụng công nghệ thông tin và truyền thông hiện có hoặc sẽ xuất hiện và có thể tương tác (Y.2060 từ ITU-T)</a:t>
            </a:r>
            <a:endParaRPr/>
          </a:p>
        </p:txBody>
      </p:sp>
      <p:pic>
        <p:nvPicPr>
          <p:cNvPr descr="EMB00001d183c78" id="423" name="Google Shape;423;p16"/>
          <p:cNvPicPr preferRelativeResize="0"/>
          <p:nvPr/>
        </p:nvPicPr>
        <p:blipFill rotWithShape="1">
          <a:blip r:embed="rId3">
            <a:alphaModFix/>
          </a:blip>
          <a:srcRect b="0" l="0" r="0" t="0"/>
          <a:stretch/>
        </p:blipFill>
        <p:spPr>
          <a:xfrm>
            <a:off x="860309" y="3007878"/>
            <a:ext cx="3822062" cy="2632011"/>
          </a:xfrm>
          <a:prstGeom prst="rect">
            <a:avLst/>
          </a:prstGeom>
          <a:noFill/>
          <a:ln>
            <a:noFill/>
          </a:ln>
        </p:spPr>
      </p:pic>
      <p:grpSp>
        <p:nvGrpSpPr>
          <p:cNvPr id="424" name="Google Shape;424;p16"/>
          <p:cNvGrpSpPr/>
          <p:nvPr/>
        </p:nvGrpSpPr>
        <p:grpSpPr>
          <a:xfrm>
            <a:off x="5758411" y="2998353"/>
            <a:ext cx="3033474" cy="2632012"/>
            <a:chOff x="5601657" y="3425889"/>
            <a:chExt cx="3033474" cy="2632012"/>
          </a:xfrm>
        </p:grpSpPr>
        <p:sp>
          <p:nvSpPr>
            <p:cNvPr id="425" name="Google Shape;425;p16"/>
            <p:cNvSpPr/>
            <p:nvPr/>
          </p:nvSpPr>
          <p:spPr>
            <a:xfrm>
              <a:off x="6171255" y="3931468"/>
              <a:ext cx="1882723" cy="1623037"/>
            </a:xfrm>
            <a:prstGeom prst="triangle">
              <a:avLst>
                <a:gd fmla="val 50000" name="adj"/>
              </a:avLst>
            </a:prstGeom>
            <a:noFill/>
            <a:ln cap="flat" cmpd="sng" w="19050">
              <a:solidFill>
                <a:srgbClr val="0033CC"/>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6" name="Google Shape;426;p16"/>
            <p:cNvSpPr/>
            <p:nvPr/>
          </p:nvSpPr>
          <p:spPr>
            <a:xfrm>
              <a:off x="6612815" y="3425889"/>
              <a:ext cx="1011158" cy="1011158"/>
            </a:xfrm>
            <a:prstGeom prst="ellipse">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rgbClr val="0033CC"/>
                  </a:solidFill>
                  <a:latin typeface="Arial"/>
                  <a:ea typeface="Arial"/>
                  <a:cs typeface="Arial"/>
                  <a:sym typeface="Arial"/>
                </a:rPr>
                <a:t>Dịch vụ</a:t>
              </a:r>
              <a:endParaRPr/>
            </a:p>
          </p:txBody>
        </p:sp>
        <p:sp>
          <p:nvSpPr>
            <p:cNvPr id="427" name="Google Shape;427;p16"/>
            <p:cNvSpPr/>
            <p:nvPr/>
          </p:nvSpPr>
          <p:spPr>
            <a:xfrm>
              <a:off x="5601657" y="5046743"/>
              <a:ext cx="1011158" cy="1011158"/>
            </a:xfrm>
            <a:prstGeom prst="ellipse">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0033CC"/>
                  </a:solidFill>
                  <a:latin typeface="Arial"/>
                  <a:ea typeface="Arial"/>
                  <a:cs typeface="Arial"/>
                  <a:sym typeface="Arial"/>
                </a:rPr>
                <a:t>Con người</a:t>
              </a:r>
              <a:endParaRPr/>
            </a:p>
          </p:txBody>
        </p:sp>
        <p:sp>
          <p:nvSpPr>
            <p:cNvPr id="428" name="Google Shape;428;p16"/>
            <p:cNvSpPr/>
            <p:nvPr/>
          </p:nvSpPr>
          <p:spPr>
            <a:xfrm>
              <a:off x="7623973" y="5046743"/>
              <a:ext cx="1011158" cy="1011158"/>
            </a:xfrm>
            <a:prstGeom prst="ellipse">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rgbClr val="0033CC"/>
                  </a:solidFill>
                  <a:latin typeface="Arial"/>
                  <a:ea typeface="Arial"/>
                  <a:cs typeface="Arial"/>
                  <a:sym typeface="Arial"/>
                </a:rPr>
                <a:t>Sự vật</a:t>
              </a:r>
              <a:endParaRPr/>
            </a:p>
          </p:txBody>
        </p:sp>
        <p:sp>
          <p:nvSpPr>
            <p:cNvPr id="429" name="Google Shape;429;p16"/>
            <p:cNvSpPr/>
            <p:nvPr/>
          </p:nvSpPr>
          <p:spPr>
            <a:xfrm>
              <a:off x="6629273" y="4697699"/>
              <a:ext cx="966686" cy="64633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Internet</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vạn vật</a:t>
              </a:r>
              <a:endParaRPr/>
            </a:p>
            <a:p>
              <a:pPr indent="0" lvl="0" marL="0" marR="0" rtl="0" algn="ctr">
                <a:spcBef>
                  <a:spcPts val="0"/>
                </a:spcBef>
                <a:spcAft>
                  <a:spcPts val="0"/>
                </a:spcAft>
                <a:buNone/>
              </a:pPr>
              <a:r>
                <a:t/>
              </a:r>
              <a:endParaRPr sz="1400">
                <a:solidFill>
                  <a:srgbClr val="262626"/>
                </a:solidFill>
                <a:latin typeface="Arial"/>
                <a:ea typeface="Arial"/>
                <a:cs typeface="Arial"/>
                <a:sym typeface="Arial"/>
              </a:endParaRPr>
            </a:p>
          </p:txBody>
        </p:sp>
      </p:grpSp>
      <p:sp>
        <p:nvSpPr>
          <p:cNvPr id="430" name="Google Shape;430;p16"/>
          <p:cNvSpPr/>
          <p:nvPr/>
        </p:nvSpPr>
        <p:spPr>
          <a:xfrm>
            <a:off x="1401354" y="3503932"/>
            <a:ext cx="1028700" cy="273124"/>
          </a:xfrm>
          <a:prstGeom prst="rect">
            <a:avLst/>
          </a:prstGeom>
          <a:solidFill>
            <a:schemeClr val="lt1"/>
          </a:solidFill>
          <a:ln>
            <a:noFill/>
          </a:ln>
        </p:spPr>
        <p:txBody>
          <a:bodyPr anchorCtr="0" anchor="ctr" bIns="0" lIns="0" spcFirstLastPara="1" rIns="0" wrap="square" tIns="0">
            <a:noAutofit/>
          </a:bodyPr>
          <a:lstStyle/>
          <a:p>
            <a:pPr indent="0" lvl="0" marL="0" marR="0" rtl="0" algn="just">
              <a:spcBef>
                <a:spcPts val="0"/>
              </a:spcBef>
              <a:spcAft>
                <a:spcPts val="0"/>
              </a:spcAft>
              <a:buNone/>
            </a:pPr>
            <a:r>
              <a:rPr lang="en-US" sz="600">
                <a:solidFill>
                  <a:schemeClr val="dk1"/>
                </a:solidFill>
                <a:latin typeface="Malgun Gothic"/>
                <a:ea typeface="Malgun Gothic"/>
                <a:cs typeface="Malgun Gothic"/>
                <a:sym typeface="Malgun Gothic"/>
              </a:rPr>
              <a:t>LĨNH VỰC TIÊU CHUẨN HÓA VIỄN THÔNG CỦA ITU</a:t>
            </a:r>
            <a:endParaRPr/>
          </a:p>
        </p:txBody>
      </p:sp>
      <p:sp>
        <p:nvSpPr>
          <p:cNvPr id="431" name="Google Shape;431;p16"/>
          <p:cNvSpPr/>
          <p:nvPr/>
        </p:nvSpPr>
        <p:spPr>
          <a:xfrm>
            <a:off x="1401354" y="4160338"/>
            <a:ext cx="3067050" cy="756155"/>
          </a:xfrm>
          <a:prstGeom prst="rect">
            <a:avLst/>
          </a:prstGeom>
          <a:solidFill>
            <a:schemeClr val="lt1"/>
          </a:solidFill>
          <a:ln>
            <a:noFill/>
          </a:ln>
        </p:spPr>
        <p:txBody>
          <a:bodyPr anchorCtr="0" anchor="ctr" bIns="0" lIns="0" spcFirstLastPara="1" rIns="0" wrap="square" tIns="0">
            <a:noAutofit/>
          </a:bodyPr>
          <a:lstStyle/>
          <a:p>
            <a:pPr indent="0" lvl="0" marL="0" marR="0" rtl="0" algn="just">
              <a:spcBef>
                <a:spcPts val="0"/>
              </a:spcBef>
              <a:spcAft>
                <a:spcPts val="0"/>
              </a:spcAft>
              <a:buNone/>
            </a:pPr>
            <a:r>
              <a:rPr lang="en-US" sz="800">
                <a:solidFill>
                  <a:schemeClr val="dk1"/>
                </a:solidFill>
                <a:latin typeface="Malgun Gothic"/>
                <a:ea typeface="Malgun Gothic"/>
                <a:cs typeface="Malgun Gothic"/>
                <a:sym typeface="Malgun Gothic"/>
              </a:rPr>
              <a:t>SÊ-RI Y: CƠ SỞ HẠ TẦNG THÔNG TIN TOÀN CẦU, KHÍA CẠNH GIAO THỨC INTERNET VÀ MẠNG THẾ HỆ TIẾP THEO</a:t>
            </a:r>
            <a:endParaRPr/>
          </a:p>
          <a:p>
            <a:pPr indent="0" lvl="0" marL="0" marR="0" rtl="0" algn="just">
              <a:spcBef>
                <a:spcPts val="0"/>
              </a:spcBef>
              <a:spcAft>
                <a:spcPts val="0"/>
              </a:spcAft>
              <a:buNone/>
            </a:pPr>
            <a:r>
              <a:t/>
            </a:r>
            <a:endParaRPr sz="800">
              <a:solidFill>
                <a:schemeClr val="dk1"/>
              </a:solidFill>
              <a:latin typeface="Malgun Gothic"/>
              <a:ea typeface="Malgun Gothic"/>
              <a:cs typeface="Malgun Gothic"/>
              <a:sym typeface="Malgun Gothic"/>
            </a:endParaRPr>
          </a:p>
          <a:p>
            <a:pPr indent="0" lvl="0" marL="0" marR="0" rtl="0" algn="just">
              <a:spcBef>
                <a:spcPts val="0"/>
              </a:spcBef>
              <a:spcAft>
                <a:spcPts val="0"/>
              </a:spcAft>
              <a:buNone/>
            </a:pPr>
            <a:r>
              <a:rPr lang="en-US" sz="800">
                <a:solidFill>
                  <a:schemeClr val="dk1"/>
                </a:solidFill>
                <a:latin typeface="Malgun Gothic"/>
                <a:ea typeface="Malgun Gothic"/>
                <a:cs typeface="Malgun Gothic"/>
                <a:sym typeface="Malgun Gothic"/>
              </a:rPr>
              <a:t>Mạng thế hệ tiếp theo – Khung và mô hình kiến trúc chức năng</a:t>
            </a:r>
            <a:endParaRPr/>
          </a:p>
        </p:txBody>
      </p:sp>
      <p:sp>
        <p:nvSpPr>
          <p:cNvPr id="432" name="Google Shape;432;p16"/>
          <p:cNvSpPr/>
          <p:nvPr/>
        </p:nvSpPr>
        <p:spPr>
          <a:xfrm>
            <a:off x="1356904" y="5115788"/>
            <a:ext cx="2527300" cy="232001"/>
          </a:xfrm>
          <a:prstGeom prst="rect">
            <a:avLst/>
          </a:prstGeom>
          <a:solidFill>
            <a:schemeClr val="lt1"/>
          </a:solidFill>
          <a:ln>
            <a:noFill/>
          </a:ln>
        </p:spPr>
        <p:txBody>
          <a:bodyPr anchorCtr="0" anchor="ctr" bIns="0" lIns="0" spcFirstLastPara="1" rIns="0" wrap="square" tIns="0">
            <a:noAutofit/>
          </a:bodyPr>
          <a:lstStyle/>
          <a:p>
            <a:pPr indent="0" lvl="0" marL="0" marR="0" rtl="0" algn="just">
              <a:spcBef>
                <a:spcPts val="0"/>
              </a:spcBef>
              <a:spcAft>
                <a:spcPts val="0"/>
              </a:spcAft>
              <a:buNone/>
            </a:pPr>
            <a:r>
              <a:rPr b="1" lang="en-US" sz="1050">
                <a:solidFill>
                  <a:schemeClr val="dk1"/>
                </a:solidFill>
                <a:latin typeface="Malgun Gothic"/>
                <a:ea typeface="Malgun Gothic"/>
                <a:cs typeface="Malgun Gothic"/>
                <a:sym typeface="Malgun Gothic"/>
              </a:rPr>
              <a:t>Tổng quan về Internet Vạn Vật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grpSp>
        <p:nvGrpSpPr>
          <p:cNvPr id="3698" name="Google Shape;3698;p161"/>
          <p:cNvGrpSpPr/>
          <p:nvPr/>
        </p:nvGrpSpPr>
        <p:grpSpPr>
          <a:xfrm>
            <a:off x="416128" y="444866"/>
            <a:ext cx="9051872" cy="282133"/>
            <a:chOff x="416128" y="444866"/>
            <a:chExt cx="9051872" cy="282133"/>
          </a:xfrm>
        </p:grpSpPr>
        <p:sp>
          <p:nvSpPr>
            <p:cNvPr id="3699" name="Google Shape;3699;p16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700" name="Google Shape;3700;p1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701" name="Google Shape;3701;p1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Tầng giao thức IEEE 802.11</a:t>
            </a:r>
            <a:endParaRPr/>
          </a:p>
        </p:txBody>
      </p:sp>
      <p:grpSp>
        <p:nvGrpSpPr>
          <p:cNvPr id="3702" name="Google Shape;3702;p161"/>
          <p:cNvGrpSpPr/>
          <p:nvPr/>
        </p:nvGrpSpPr>
        <p:grpSpPr>
          <a:xfrm>
            <a:off x="5314811" y="1893239"/>
            <a:ext cx="4109626" cy="1098129"/>
            <a:chOff x="558800" y="1842597"/>
            <a:chExt cx="4110577" cy="1098393"/>
          </a:xfrm>
        </p:grpSpPr>
        <p:grpSp>
          <p:nvGrpSpPr>
            <p:cNvPr id="3703" name="Google Shape;3703;p161"/>
            <p:cNvGrpSpPr/>
            <p:nvPr/>
          </p:nvGrpSpPr>
          <p:grpSpPr>
            <a:xfrm>
              <a:off x="558800" y="1842597"/>
              <a:ext cx="4110577" cy="430989"/>
              <a:chOff x="1027113" y="2045624"/>
              <a:chExt cx="4110577" cy="430989"/>
            </a:xfrm>
          </p:grpSpPr>
          <p:sp>
            <p:nvSpPr>
              <p:cNvPr id="3704" name="Google Shape;3704;p1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05" name="Google Shape;3705;p161"/>
              <p:cNvSpPr/>
              <p:nvPr/>
            </p:nvSpPr>
            <p:spPr>
              <a:xfrm>
                <a:off x="1179513" y="2045624"/>
                <a:ext cx="3958177" cy="43098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 sánh mô hình 7 tầng OSI với mô hình tham chiếu IEEE 802</a:t>
                </a:r>
                <a:endParaRPr/>
              </a:p>
            </p:txBody>
          </p:sp>
        </p:grpSp>
        <p:sp>
          <p:nvSpPr>
            <p:cNvPr id="3706" name="Google Shape;3706;p161"/>
            <p:cNvSpPr/>
            <p:nvPr/>
          </p:nvSpPr>
          <p:spPr>
            <a:xfrm>
              <a:off x="711200" y="2292760"/>
              <a:ext cx="3895410" cy="648230"/>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liên kết dữ liệu</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vật lý</a:t>
              </a:r>
              <a:endParaRPr/>
            </a:p>
          </p:txBody>
        </p:sp>
      </p:grpSp>
      <p:grpSp>
        <p:nvGrpSpPr>
          <p:cNvPr id="3707" name="Google Shape;3707;p161"/>
          <p:cNvGrpSpPr/>
          <p:nvPr/>
        </p:nvGrpSpPr>
        <p:grpSpPr>
          <a:xfrm>
            <a:off x="5314811" y="3065246"/>
            <a:ext cx="4109626" cy="884995"/>
            <a:chOff x="558800" y="1842597"/>
            <a:chExt cx="4110577" cy="885204"/>
          </a:xfrm>
        </p:grpSpPr>
        <p:grpSp>
          <p:nvGrpSpPr>
            <p:cNvPr id="3708" name="Google Shape;3708;p161"/>
            <p:cNvGrpSpPr/>
            <p:nvPr/>
          </p:nvGrpSpPr>
          <p:grpSpPr>
            <a:xfrm>
              <a:off x="558800" y="1842597"/>
              <a:ext cx="4110577" cy="215496"/>
              <a:chOff x="1027113" y="2045624"/>
              <a:chExt cx="4110577" cy="215496"/>
            </a:xfrm>
          </p:grpSpPr>
          <p:sp>
            <p:nvSpPr>
              <p:cNvPr id="3709" name="Google Shape;3709;p1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10" name="Google Shape;3710;p161"/>
              <p:cNvSpPr/>
              <p:nvPr/>
            </p:nvSpPr>
            <p:spPr>
              <a:xfrm>
                <a:off x="1179513" y="2045624"/>
                <a:ext cx="3958177"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Tầng liên kết dữ liệu</a:t>
                </a:r>
                <a:endParaRPr/>
              </a:p>
            </p:txBody>
          </p:sp>
        </p:grpSp>
        <p:sp>
          <p:nvSpPr>
            <p:cNvPr id="3711" name="Google Shape;3711;p161"/>
            <p:cNvSpPr/>
            <p:nvPr/>
          </p:nvSpPr>
          <p:spPr>
            <a:xfrm>
              <a:off x="711199" y="2079571"/>
              <a:ext cx="3895410" cy="648230"/>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điều khiển liên kết logic</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điều khiển truy cập đường truyền</a:t>
              </a:r>
              <a:endParaRPr/>
            </a:p>
          </p:txBody>
        </p:sp>
      </p:grpSp>
      <p:grpSp>
        <p:nvGrpSpPr>
          <p:cNvPr id="3712" name="Google Shape;3712;p161"/>
          <p:cNvGrpSpPr/>
          <p:nvPr/>
        </p:nvGrpSpPr>
        <p:grpSpPr>
          <a:xfrm>
            <a:off x="5314811" y="4021813"/>
            <a:ext cx="4235246" cy="863519"/>
            <a:chOff x="558800" y="1842597"/>
            <a:chExt cx="4236226" cy="863723"/>
          </a:xfrm>
        </p:grpSpPr>
        <p:grpSp>
          <p:nvGrpSpPr>
            <p:cNvPr id="3713" name="Google Shape;3713;p161"/>
            <p:cNvGrpSpPr/>
            <p:nvPr/>
          </p:nvGrpSpPr>
          <p:grpSpPr>
            <a:xfrm>
              <a:off x="558800" y="1842597"/>
              <a:ext cx="4110577" cy="215496"/>
              <a:chOff x="1027113" y="2045624"/>
              <a:chExt cx="4110577" cy="215496"/>
            </a:xfrm>
          </p:grpSpPr>
          <p:sp>
            <p:nvSpPr>
              <p:cNvPr id="3714" name="Google Shape;3714;p1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15" name="Google Shape;3715;p161"/>
              <p:cNvSpPr/>
              <p:nvPr/>
            </p:nvSpPr>
            <p:spPr>
              <a:xfrm>
                <a:off x="1179513" y="2045624"/>
                <a:ext cx="3958177"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Tầng vật lý</a:t>
                </a:r>
                <a:endParaRPr/>
              </a:p>
            </p:txBody>
          </p:sp>
        </p:grpSp>
        <p:sp>
          <p:nvSpPr>
            <p:cNvPr id="3716" name="Google Shape;3716;p161"/>
            <p:cNvSpPr/>
            <p:nvPr/>
          </p:nvSpPr>
          <p:spPr>
            <a:xfrm>
              <a:off x="711199" y="2058093"/>
              <a:ext cx="4083827" cy="6482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PLCP (Thủ tục hội tụ tầng vật lý)</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PMD (Phụ thuộc môi trường vật lý)</a:t>
              </a:r>
              <a:endParaRPr/>
            </a:p>
          </p:txBody>
        </p:sp>
      </p:grpSp>
      <p:grpSp>
        <p:nvGrpSpPr>
          <p:cNvPr id="3717" name="Google Shape;3717;p161"/>
          <p:cNvGrpSpPr/>
          <p:nvPr/>
        </p:nvGrpSpPr>
        <p:grpSpPr>
          <a:xfrm>
            <a:off x="449998" y="1852022"/>
            <a:ext cx="4674589" cy="4319615"/>
            <a:chOff x="449998" y="1852022"/>
            <a:chExt cx="4674589" cy="4319615"/>
          </a:xfrm>
        </p:grpSpPr>
        <p:sp>
          <p:nvSpPr>
            <p:cNvPr id="3718" name="Google Shape;3718;p161"/>
            <p:cNvSpPr/>
            <p:nvPr/>
          </p:nvSpPr>
          <p:spPr>
            <a:xfrm>
              <a:off x="449998" y="1852022"/>
              <a:ext cx="4674589" cy="43196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719" name="Google Shape;3719;p161"/>
            <p:cNvGrpSpPr/>
            <p:nvPr/>
          </p:nvGrpSpPr>
          <p:grpSpPr>
            <a:xfrm>
              <a:off x="583659" y="1955243"/>
              <a:ext cx="4421973" cy="4193584"/>
              <a:chOff x="583659" y="1998019"/>
              <a:chExt cx="4421973" cy="4193584"/>
            </a:xfrm>
          </p:grpSpPr>
          <p:pic>
            <p:nvPicPr>
              <p:cNvPr id="3720" name="Google Shape;3720;p161"/>
              <p:cNvPicPr preferRelativeResize="0"/>
              <p:nvPr/>
            </p:nvPicPr>
            <p:blipFill rotWithShape="1">
              <a:blip r:embed="rId3">
                <a:alphaModFix/>
              </a:blip>
              <a:srcRect b="0" l="3040" r="0" t="0"/>
              <a:stretch/>
            </p:blipFill>
            <p:spPr>
              <a:xfrm>
                <a:off x="583659" y="1998019"/>
                <a:ext cx="4421973" cy="4193584"/>
              </a:xfrm>
              <a:prstGeom prst="rect">
                <a:avLst/>
              </a:prstGeom>
              <a:noFill/>
              <a:ln>
                <a:noFill/>
              </a:ln>
            </p:spPr>
          </p:pic>
          <p:sp>
            <p:nvSpPr>
              <p:cNvPr id="3721" name="Google Shape;3721;p161"/>
              <p:cNvSpPr txBox="1"/>
              <p:nvPr/>
            </p:nvSpPr>
            <p:spPr>
              <a:xfrm>
                <a:off x="1049108" y="2061165"/>
                <a:ext cx="1336266" cy="44112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Mô hình tham chiếu OSI</a:t>
                </a:r>
                <a:endParaRPr/>
              </a:p>
            </p:txBody>
          </p:sp>
          <p:sp>
            <p:nvSpPr>
              <p:cNvPr id="3722" name="Google Shape;3722;p161"/>
              <p:cNvSpPr txBox="1"/>
              <p:nvPr/>
            </p:nvSpPr>
            <p:spPr>
              <a:xfrm>
                <a:off x="3110102" y="2862828"/>
                <a:ext cx="1605145" cy="57610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Mô hình tham chiếu IEEE 902</a:t>
                </a:r>
                <a:endParaRPr/>
              </a:p>
            </p:txBody>
          </p:sp>
          <p:sp>
            <p:nvSpPr>
              <p:cNvPr id="3723" name="Google Shape;3723;p161"/>
              <p:cNvSpPr txBox="1"/>
              <p:nvPr/>
            </p:nvSpPr>
            <p:spPr>
              <a:xfrm>
                <a:off x="1119415" y="2654984"/>
                <a:ext cx="1143018" cy="32602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Ứng dụng</a:t>
                </a:r>
                <a:endParaRPr b="1" sz="1400">
                  <a:solidFill>
                    <a:srgbClr val="262626"/>
                  </a:solidFill>
                  <a:latin typeface="Arial"/>
                  <a:ea typeface="Arial"/>
                  <a:cs typeface="Arial"/>
                  <a:sym typeface="Arial"/>
                </a:endParaRPr>
              </a:p>
            </p:txBody>
          </p:sp>
          <p:sp>
            <p:nvSpPr>
              <p:cNvPr id="3724" name="Google Shape;3724;p161"/>
              <p:cNvSpPr txBox="1"/>
              <p:nvPr/>
            </p:nvSpPr>
            <p:spPr>
              <a:xfrm>
                <a:off x="1133556" y="3986263"/>
                <a:ext cx="1081743" cy="32602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Liên kết dữ liệu</a:t>
                </a:r>
                <a:endParaRPr b="1" sz="1400">
                  <a:solidFill>
                    <a:srgbClr val="262626"/>
                  </a:solidFill>
                  <a:latin typeface="Arial"/>
                  <a:ea typeface="Arial"/>
                  <a:cs typeface="Arial"/>
                  <a:sym typeface="Arial"/>
                </a:endParaRPr>
              </a:p>
            </p:txBody>
          </p:sp>
          <p:sp>
            <p:nvSpPr>
              <p:cNvPr id="3725" name="Google Shape;3725;p161"/>
              <p:cNvSpPr txBox="1"/>
              <p:nvPr/>
            </p:nvSpPr>
            <p:spPr>
              <a:xfrm>
                <a:off x="3388299" y="3619330"/>
                <a:ext cx="1048749" cy="47612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Giao thức tầng cao hơn</a:t>
                </a:r>
                <a:endParaRPr/>
              </a:p>
            </p:txBody>
          </p:sp>
          <p:sp>
            <p:nvSpPr>
              <p:cNvPr id="3726" name="Google Shape;3726;p161"/>
              <p:cNvSpPr txBox="1"/>
              <p:nvPr/>
            </p:nvSpPr>
            <p:spPr>
              <a:xfrm>
                <a:off x="1142983" y="4594103"/>
                <a:ext cx="1062889" cy="318664"/>
              </a:xfrm>
              <a:prstGeom prst="rect">
                <a:avLst/>
              </a:prstGeom>
              <a:solidFill>
                <a:srgbClr val="D9D9D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Liên kết dữ liệu</a:t>
                </a:r>
                <a:endParaRPr b="1" sz="1400">
                  <a:solidFill>
                    <a:srgbClr val="262626"/>
                  </a:solidFill>
                  <a:latin typeface="Arial"/>
                  <a:ea typeface="Arial"/>
                  <a:cs typeface="Arial"/>
                  <a:sym typeface="Arial"/>
                </a:endParaRPr>
              </a:p>
            </p:txBody>
          </p:sp>
          <p:sp>
            <p:nvSpPr>
              <p:cNvPr id="3727" name="Google Shape;3727;p161"/>
              <p:cNvSpPr txBox="1"/>
              <p:nvPr/>
            </p:nvSpPr>
            <p:spPr>
              <a:xfrm>
                <a:off x="1142983" y="5252793"/>
                <a:ext cx="1062889" cy="318664"/>
              </a:xfrm>
              <a:prstGeom prst="rect">
                <a:avLst/>
              </a:prstGeom>
              <a:solidFill>
                <a:srgbClr val="D9D9D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Vật lý</a:t>
                </a:r>
                <a:endParaRPr b="1" sz="1400">
                  <a:solidFill>
                    <a:srgbClr val="262626"/>
                  </a:solidFill>
                  <a:latin typeface="Arial"/>
                  <a:ea typeface="Arial"/>
                  <a:cs typeface="Arial"/>
                  <a:sym typeface="Arial"/>
                </a:endParaRPr>
              </a:p>
            </p:txBody>
          </p:sp>
          <p:sp>
            <p:nvSpPr>
              <p:cNvPr id="3728" name="Google Shape;3728;p161"/>
              <p:cNvSpPr txBox="1"/>
              <p:nvPr/>
            </p:nvSpPr>
            <p:spPr>
              <a:xfrm>
                <a:off x="3365883" y="4481212"/>
                <a:ext cx="1130703" cy="207391"/>
              </a:xfrm>
              <a:prstGeom prst="rect">
                <a:avLst/>
              </a:prstGeom>
              <a:solidFill>
                <a:srgbClr val="D9D9D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chemeClr val="dk1"/>
                    </a:solidFill>
                    <a:latin typeface="Malgun Gothic"/>
                    <a:ea typeface="Malgun Gothic"/>
                    <a:cs typeface="Malgun Gothic"/>
                    <a:sym typeface="Malgun Gothic"/>
                  </a:rPr>
                  <a:t>Tầng điều khiển liên kết logic</a:t>
                </a:r>
                <a:endParaRPr/>
              </a:p>
            </p:txBody>
          </p:sp>
          <p:sp>
            <p:nvSpPr>
              <p:cNvPr id="3729" name="Google Shape;3729;p161"/>
              <p:cNvSpPr txBox="1"/>
              <p:nvPr/>
            </p:nvSpPr>
            <p:spPr>
              <a:xfrm>
                <a:off x="3365883" y="4736285"/>
                <a:ext cx="1130703" cy="309728"/>
              </a:xfrm>
              <a:prstGeom prst="rect">
                <a:avLst/>
              </a:prstGeom>
              <a:solidFill>
                <a:srgbClr val="D9D9D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chemeClr val="dk1"/>
                    </a:solidFill>
                    <a:latin typeface="Malgun Gothic"/>
                    <a:ea typeface="Malgun Gothic"/>
                    <a:cs typeface="Malgun Gothic"/>
                    <a:sym typeface="Malgun Gothic"/>
                  </a:rPr>
                  <a:t>Tầng điều khiển truy cập đường truyền</a:t>
                </a:r>
                <a:endParaRPr b="1" sz="800">
                  <a:solidFill>
                    <a:schemeClr val="dk1"/>
                  </a:solidFill>
                  <a:latin typeface="Malgun Gothic"/>
                  <a:ea typeface="Malgun Gothic"/>
                  <a:cs typeface="Malgun Gothic"/>
                  <a:sym typeface="Malgun Gothic"/>
                </a:endParaRPr>
              </a:p>
            </p:txBody>
          </p:sp>
          <p:sp>
            <p:nvSpPr>
              <p:cNvPr id="3730" name="Google Shape;3730;p161"/>
              <p:cNvSpPr txBox="1"/>
              <p:nvPr/>
            </p:nvSpPr>
            <p:spPr>
              <a:xfrm>
                <a:off x="3176834" y="5080387"/>
                <a:ext cx="1471682" cy="298415"/>
              </a:xfrm>
              <a:prstGeom prst="rect">
                <a:avLst/>
              </a:prstGeom>
              <a:solidFill>
                <a:srgbClr val="D9D9D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chemeClr val="dk1"/>
                    </a:solidFill>
                    <a:latin typeface="Malgun Gothic"/>
                    <a:ea typeface="Malgun Gothic"/>
                    <a:cs typeface="Malgun Gothic"/>
                    <a:sym typeface="Malgun Gothic"/>
                  </a:rPr>
                  <a:t>Thủ tục hội tụ tầng vật lý</a:t>
                </a:r>
                <a:endParaRPr b="1" sz="800">
                  <a:solidFill>
                    <a:schemeClr val="dk1"/>
                  </a:solidFill>
                  <a:latin typeface="Malgun Gothic"/>
                  <a:ea typeface="Malgun Gothic"/>
                  <a:cs typeface="Malgun Gothic"/>
                  <a:sym typeface="Malgun Gothic"/>
                </a:endParaRPr>
              </a:p>
            </p:txBody>
          </p:sp>
          <p:sp>
            <p:nvSpPr>
              <p:cNvPr id="3731" name="Google Shape;3731;p161"/>
              <p:cNvSpPr txBox="1"/>
              <p:nvPr/>
            </p:nvSpPr>
            <p:spPr>
              <a:xfrm>
                <a:off x="3221866" y="5404300"/>
                <a:ext cx="1426650" cy="282575"/>
              </a:xfrm>
              <a:prstGeom prst="rect">
                <a:avLst/>
              </a:prstGeom>
              <a:solidFill>
                <a:srgbClr val="D9D9D9"/>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chemeClr val="dk1"/>
                    </a:solidFill>
                    <a:latin typeface="Malgun Gothic"/>
                    <a:ea typeface="Malgun Gothic"/>
                    <a:cs typeface="Malgun Gothic"/>
                    <a:sym typeface="Malgun Gothic"/>
                  </a:rPr>
                  <a:t>Phụ thuộc môi trường vật lý</a:t>
                </a:r>
                <a:endParaRPr b="1" sz="800">
                  <a:solidFill>
                    <a:schemeClr val="dk1"/>
                  </a:solidFill>
                  <a:latin typeface="Malgun Gothic"/>
                  <a:ea typeface="Malgun Gothic"/>
                  <a:cs typeface="Malgun Gothic"/>
                  <a:sym typeface="Malgun Gothic"/>
                </a:endParaRPr>
              </a:p>
            </p:txBody>
          </p:sp>
          <p:sp>
            <p:nvSpPr>
              <p:cNvPr id="3732" name="Google Shape;3732;p161"/>
              <p:cNvSpPr txBox="1"/>
              <p:nvPr/>
            </p:nvSpPr>
            <p:spPr>
              <a:xfrm>
                <a:off x="1104590" y="5785203"/>
                <a:ext cx="1088582" cy="253706"/>
              </a:xfrm>
              <a:prstGeom prst="rect">
                <a:avLst/>
              </a:prstGeom>
              <a:solidFill>
                <a:srgbClr val="404040"/>
              </a:solid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lang="en-US" sz="1600">
                    <a:solidFill>
                      <a:schemeClr val="lt1"/>
                    </a:solidFill>
                    <a:latin typeface="Arial"/>
                    <a:ea typeface="Arial"/>
                    <a:cs typeface="Arial"/>
                    <a:sym typeface="Arial"/>
                  </a:rPr>
                  <a:t>Đường truyền</a:t>
                </a:r>
                <a:endParaRPr/>
              </a:p>
            </p:txBody>
          </p:sp>
          <p:sp>
            <p:nvSpPr>
              <p:cNvPr id="3733" name="Google Shape;3733;p161"/>
              <p:cNvSpPr txBox="1"/>
              <p:nvPr/>
            </p:nvSpPr>
            <p:spPr>
              <a:xfrm>
                <a:off x="3407646" y="5777576"/>
                <a:ext cx="1088582" cy="253706"/>
              </a:xfrm>
              <a:prstGeom prst="rect">
                <a:avLst/>
              </a:prstGeom>
              <a:solidFill>
                <a:srgbClr val="404040"/>
              </a:solid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lang="en-US" sz="1600">
                    <a:solidFill>
                      <a:schemeClr val="lt1"/>
                    </a:solidFill>
                    <a:latin typeface="Arial"/>
                    <a:ea typeface="Arial"/>
                    <a:cs typeface="Arial"/>
                    <a:sym typeface="Arial"/>
                  </a:rPr>
                  <a:t>Đường truyền</a:t>
                </a:r>
                <a:endParaRPr/>
              </a:p>
            </p:txBody>
          </p:sp>
        </p:gr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8" name="Shape 3738"/>
        <p:cNvGrpSpPr/>
        <p:nvPr/>
      </p:nvGrpSpPr>
      <p:grpSpPr>
        <a:xfrm>
          <a:off x="0" y="0"/>
          <a:ext cx="0" cy="0"/>
          <a:chOff x="0" y="0"/>
          <a:chExt cx="0" cy="0"/>
        </a:xfrm>
      </p:grpSpPr>
      <p:grpSp>
        <p:nvGrpSpPr>
          <p:cNvPr id="3739" name="Google Shape;3739;p154"/>
          <p:cNvGrpSpPr/>
          <p:nvPr/>
        </p:nvGrpSpPr>
        <p:grpSpPr>
          <a:xfrm>
            <a:off x="416128" y="444866"/>
            <a:ext cx="9051872" cy="282133"/>
            <a:chOff x="416128" y="444866"/>
            <a:chExt cx="9051872" cy="282133"/>
          </a:xfrm>
        </p:grpSpPr>
        <p:sp>
          <p:nvSpPr>
            <p:cNvPr id="3740" name="Google Shape;3740;p1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741" name="Google Shape;3741;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742" name="Google Shape;3742;p1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Sự xuất hiện của IEEE 802.11</a:t>
            </a:r>
            <a:endParaRPr/>
          </a:p>
        </p:txBody>
      </p:sp>
      <p:grpSp>
        <p:nvGrpSpPr>
          <p:cNvPr id="3743" name="Google Shape;3743;p154"/>
          <p:cNvGrpSpPr/>
          <p:nvPr/>
        </p:nvGrpSpPr>
        <p:grpSpPr>
          <a:xfrm>
            <a:off x="559817" y="1916112"/>
            <a:ext cx="8783191" cy="215444"/>
            <a:chOff x="1027113" y="2045624"/>
            <a:chExt cx="8785224" cy="215495"/>
          </a:xfrm>
        </p:grpSpPr>
        <p:sp>
          <p:nvSpPr>
            <p:cNvPr id="3744" name="Google Shape;3744;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45" name="Google Shape;3745;p154"/>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WLAN</a:t>
              </a:r>
              <a:endParaRPr/>
            </a:p>
          </p:txBody>
        </p:sp>
      </p:grpSp>
      <p:grpSp>
        <p:nvGrpSpPr>
          <p:cNvPr id="3746" name="Google Shape;3746;p154"/>
          <p:cNvGrpSpPr/>
          <p:nvPr/>
        </p:nvGrpSpPr>
        <p:grpSpPr>
          <a:xfrm>
            <a:off x="555881" y="2711736"/>
            <a:ext cx="8783191" cy="2068976"/>
            <a:chOff x="558800" y="1842597"/>
            <a:chExt cx="8785224" cy="2069470"/>
          </a:xfrm>
        </p:grpSpPr>
        <p:grpSp>
          <p:nvGrpSpPr>
            <p:cNvPr id="3747" name="Google Shape;3747;p154"/>
            <p:cNvGrpSpPr/>
            <p:nvPr/>
          </p:nvGrpSpPr>
          <p:grpSpPr>
            <a:xfrm>
              <a:off x="558800" y="1842597"/>
              <a:ext cx="8785224" cy="215495"/>
              <a:chOff x="1027113" y="2045624"/>
              <a:chExt cx="8785224" cy="215495"/>
            </a:xfrm>
          </p:grpSpPr>
          <p:sp>
            <p:nvSpPr>
              <p:cNvPr id="3748" name="Google Shape;3748;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49" name="Google Shape;3749;p154"/>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Thay đổi trong công nghệ WLAN</a:t>
                </a:r>
                <a:endParaRPr/>
              </a:p>
            </p:txBody>
          </p:sp>
        </p:grpSp>
        <p:sp>
          <p:nvSpPr>
            <p:cNvPr id="3750" name="Google Shape;3750;p154"/>
            <p:cNvSpPr/>
            <p:nvPr/>
          </p:nvSpPr>
          <p:spPr>
            <a:xfrm>
              <a:off x="711199" y="2058092"/>
              <a:ext cx="8632825" cy="1853975"/>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Vào đầu những năm 1990, Ủy ban Truyền thông Liên bang (FCC) của Hoa Kỳ đã cho phép sử dụng các băng tần dùng cho các thiết bị phổ không li-xăng cho Công nghiệp, Nghiên cứu Khoa học và Y tế (ISM).</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Tháng 6 năm 1997, Viện Kỹ thuật Điện và Điện tử (IEEE) đã tích hợp nhiều công nghệ mạng LAN không dây khác nhau và chuẩn hóa thành 802.11.</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Tháng 9 năm 1999, IEEE đã phê duyệt chuẩn Ethernet không dây IEEE 802.11b.</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Kể từ đó, việc ứng dụng công nghệ mạng LAN không dây đã được mở rộng, giúp cải thiện các vấn đề về tốc độ dữ liệu thấp và nhiễu - các chuẩn 802.11g, 802.11n đã được phê duyệt.</a:t>
              </a:r>
              <a:endParaRPr/>
            </a:p>
          </p:txBody>
        </p:sp>
      </p:grpSp>
      <p:sp>
        <p:nvSpPr>
          <p:cNvPr id="3751" name="Google Shape;3751;p154"/>
          <p:cNvSpPr/>
          <p:nvPr/>
        </p:nvSpPr>
        <p:spPr>
          <a:xfrm>
            <a:off x="712181" y="2131177"/>
            <a:ext cx="8630827" cy="848128"/>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công nghệ sử dụng sóng vô tuyến trong các khu vực hạn hẹp như tòa nhà và khuôn viên trường đại học để cung cấp thông tin liên lạc từ điểm truy cập đến từng thiết bị đầu cuối.</a:t>
            </a:r>
            <a:endParaRPr/>
          </a:p>
          <a:p>
            <a:pPr indent="-99975" lvl="0" marL="182526"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6" name="Shape 3756"/>
        <p:cNvGrpSpPr/>
        <p:nvPr/>
      </p:nvGrpSpPr>
      <p:grpSpPr>
        <a:xfrm>
          <a:off x="0" y="0"/>
          <a:ext cx="0" cy="0"/>
          <a:chOff x="0" y="0"/>
          <a:chExt cx="0" cy="0"/>
        </a:xfrm>
      </p:grpSpPr>
      <p:grpSp>
        <p:nvGrpSpPr>
          <p:cNvPr id="3757" name="Google Shape;3757;p162"/>
          <p:cNvGrpSpPr/>
          <p:nvPr/>
        </p:nvGrpSpPr>
        <p:grpSpPr>
          <a:xfrm>
            <a:off x="416128" y="444866"/>
            <a:ext cx="9051872" cy="282133"/>
            <a:chOff x="416128" y="444866"/>
            <a:chExt cx="9051872" cy="282133"/>
          </a:xfrm>
        </p:grpSpPr>
        <p:sp>
          <p:nvSpPr>
            <p:cNvPr id="3758" name="Google Shape;3758;p16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759" name="Google Shape;3759;p1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aphicFrame>
        <p:nvGraphicFramePr>
          <p:cNvPr id="3760" name="Google Shape;3760;p162"/>
          <p:cNvGraphicFramePr/>
          <p:nvPr/>
        </p:nvGraphicFramePr>
        <p:xfrm>
          <a:off x="4991485" y="3184183"/>
          <a:ext cx="3000000" cy="3000000"/>
        </p:xfrm>
        <a:graphic>
          <a:graphicData uri="http://schemas.openxmlformats.org/drawingml/2006/table">
            <a:tbl>
              <a:tblPr bandRow="1" firstRow="1">
                <a:noFill/>
                <a:tableStyleId>{A9672A58-3C3F-4094-A55C-8326C1CC86CD}</a:tableStyleId>
              </a:tblPr>
              <a:tblGrid>
                <a:gridCol w="973625"/>
                <a:gridCol w="973625"/>
                <a:gridCol w="973625"/>
                <a:gridCol w="973625"/>
              </a:tblGrid>
              <a:tr h="216700">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DSAP</a:t>
                      </a:r>
                      <a:endParaRPr b="0" sz="1200" u="none" cap="none" strike="noStrike">
                        <a:solidFill>
                          <a:srgbClr val="262626"/>
                        </a:solidFill>
                        <a:latin typeface="Arial"/>
                        <a:ea typeface="Arial"/>
                        <a:cs typeface="Arial"/>
                        <a:sym typeface="Arial"/>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SSAP</a:t>
                      </a:r>
                      <a:endParaRPr b="0" sz="1200" u="none" cap="none" strike="noStrike">
                        <a:solidFill>
                          <a:srgbClr val="262626"/>
                        </a:solidFill>
                        <a:latin typeface="Arial"/>
                        <a:ea typeface="Arial"/>
                        <a:cs typeface="Arial"/>
                        <a:sym typeface="Arial"/>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Control</a:t>
                      </a:r>
                      <a:endParaRPr b="0" sz="1200" u="none" cap="none" strike="noStrike">
                        <a:solidFill>
                          <a:srgbClr val="262626"/>
                        </a:solidFill>
                        <a:latin typeface="Arial"/>
                        <a:ea typeface="Arial"/>
                        <a:cs typeface="Arial"/>
                        <a:sym typeface="Arial"/>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Data</a:t>
                      </a:r>
                      <a:endParaRPr b="0" sz="1200" u="none" cap="none" strike="noStrike">
                        <a:solidFill>
                          <a:srgbClr val="262626"/>
                        </a:solidFill>
                        <a:latin typeface="Arial"/>
                        <a:ea typeface="Arial"/>
                        <a:cs typeface="Arial"/>
                        <a:sym typeface="Arial"/>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3761" name="Google Shape;3761;p1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cấp giao thức IEEE 802.11</a:t>
            </a:r>
            <a:endParaRPr/>
          </a:p>
        </p:txBody>
      </p:sp>
      <p:sp>
        <p:nvSpPr>
          <p:cNvPr id="3762" name="Google Shape;3762;p162"/>
          <p:cNvSpPr/>
          <p:nvPr/>
        </p:nvSpPr>
        <p:spPr>
          <a:xfrm>
            <a:off x="4839129" y="1967283"/>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63" name="Google Shape;3763;p162"/>
          <p:cNvSpPr/>
          <p:nvPr/>
        </p:nvSpPr>
        <p:spPr>
          <a:xfrm>
            <a:off x="4991494" y="1955915"/>
            <a:ext cx="3957261" cy="2154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Tầng điều khiển liên kết logic</a:t>
            </a:r>
            <a:endParaRPr/>
          </a:p>
        </p:txBody>
      </p:sp>
      <p:sp>
        <p:nvSpPr>
          <p:cNvPr id="3764" name="Google Shape;3764;p162"/>
          <p:cNvSpPr/>
          <p:nvPr/>
        </p:nvSpPr>
        <p:spPr>
          <a:xfrm>
            <a:off x="4996002" y="2066921"/>
            <a:ext cx="4456825" cy="848128"/>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phép sử dụng cùng một mạng từ các giao thức khác nhau</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kiểm soát luồng và kiểm soát lỗi giữa các nút</a:t>
            </a:r>
            <a:endParaRPr/>
          </a:p>
        </p:txBody>
      </p:sp>
      <p:sp>
        <p:nvSpPr>
          <p:cNvPr id="3765" name="Google Shape;3765;p162"/>
          <p:cNvSpPr/>
          <p:nvPr/>
        </p:nvSpPr>
        <p:spPr>
          <a:xfrm>
            <a:off x="4991492" y="2905678"/>
            <a:ext cx="3957261" cy="2154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tiêu đề tầng con LLC</a:t>
            </a:r>
            <a:endParaRPr/>
          </a:p>
        </p:txBody>
      </p:sp>
      <p:grpSp>
        <p:nvGrpSpPr>
          <p:cNvPr id="3766" name="Google Shape;3766;p162"/>
          <p:cNvGrpSpPr/>
          <p:nvPr/>
        </p:nvGrpSpPr>
        <p:grpSpPr>
          <a:xfrm>
            <a:off x="4839122" y="3631083"/>
            <a:ext cx="4109626" cy="536496"/>
            <a:chOff x="4839122" y="3946845"/>
            <a:chExt cx="4109626" cy="536496"/>
          </a:xfrm>
        </p:grpSpPr>
        <p:sp>
          <p:nvSpPr>
            <p:cNvPr id="3767" name="Google Shape;3767;p162"/>
            <p:cNvSpPr/>
            <p:nvPr/>
          </p:nvSpPr>
          <p:spPr>
            <a:xfrm>
              <a:off x="4839122" y="3958213"/>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68" name="Google Shape;3768;p162"/>
            <p:cNvSpPr/>
            <p:nvPr/>
          </p:nvSpPr>
          <p:spPr>
            <a:xfrm>
              <a:off x="4991487" y="3946845"/>
              <a:ext cx="3957261" cy="2154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Điểm truy cập dịch vụ đích (DSAP)</a:t>
              </a:r>
              <a:endParaRPr/>
            </a:p>
          </p:txBody>
        </p:sp>
        <p:sp>
          <p:nvSpPr>
            <p:cNvPr id="3769" name="Google Shape;3769;p162"/>
            <p:cNvSpPr/>
            <p:nvPr/>
          </p:nvSpPr>
          <p:spPr>
            <a:xfrm>
              <a:off x="4996002" y="4137914"/>
              <a:ext cx="3894509"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đích</a:t>
              </a:r>
              <a:endParaRPr/>
            </a:p>
          </p:txBody>
        </p:sp>
      </p:grpSp>
      <p:grpSp>
        <p:nvGrpSpPr>
          <p:cNvPr id="3770" name="Google Shape;3770;p162"/>
          <p:cNvGrpSpPr/>
          <p:nvPr/>
        </p:nvGrpSpPr>
        <p:grpSpPr>
          <a:xfrm>
            <a:off x="4839122" y="4242096"/>
            <a:ext cx="4109626" cy="531745"/>
            <a:chOff x="4839122" y="4557858"/>
            <a:chExt cx="4109626" cy="531745"/>
          </a:xfrm>
        </p:grpSpPr>
        <p:sp>
          <p:nvSpPr>
            <p:cNvPr id="3771" name="Google Shape;3771;p162"/>
            <p:cNvSpPr/>
            <p:nvPr/>
          </p:nvSpPr>
          <p:spPr>
            <a:xfrm>
              <a:off x="4839122" y="4569226"/>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72" name="Google Shape;3772;p162"/>
            <p:cNvSpPr/>
            <p:nvPr/>
          </p:nvSpPr>
          <p:spPr>
            <a:xfrm>
              <a:off x="4991487" y="4557858"/>
              <a:ext cx="3957261" cy="2154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Điểm truy cập dịch vụ nguồn (SSAP)</a:t>
              </a:r>
              <a:endParaRPr/>
            </a:p>
          </p:txBody>
        </p:sp>
        <p:sp>
          <p:nvSpPr>
            <p:cNvPr id="3773" name="Google Shape;3773;p162"/>
            <p:cNvSpPr/>
            <p:nvPr/>
          </p:nvSpPr>
          <p:spPr>
            <a:xfrm>
              <a:off x="4991485" y="4759565"/>
              <a:ext cx="3894509" cy="330038"/>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Điểm truy cập dịch vụ nguồn (SSAP)</a:t>
              </a:r>
              <a:endParaRPr/>
            </a:p>
          </p:txBody>
        </p:sp>
      </p:grpSp>
      <p:grpSp>
        <p:nvGrpSpPr>
          <p:cNvPr id="3774" name="Google Shape;3774;p162"/>
          <p:cNvGrpSpPr/>
          <p:nvPr/>
        </p:nvGrpSpPr>
        <p:grpSpPr>
          <a:xfrm>
            <a:off x="4839120" y="4862633"/>
            <a:ext cx="4109626" cy="537610"/>
            <a:chOff x="4839120" y="5178395"/>
            <a:chExt cx="4109626" cy="537610"/>
          </a:xfrm>
        </p:grpSpPr>
        <p:sp>
          <p:nvSpPr>
            <p:cNvPr id="3775" name="Google Shape;3775;p162"/>
            <p:cNvSpPr/>
            <p:nvPr/>
          </p:nvSpPr>
          <p:spPr>
            <a:xfrm>
              <a:off x="4839120" y="5189763"/>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76" name="Google Shape;3776;p162"/>
            <p:cNvSpPr/>
            <p:nvPr/>
          </p:nvSpPr>
          <p:spPr>
            <a:xfrm>
              <a:off x="4991485" y="5178395"/>
              <a:ext cx="3957261" cy="2154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Control</a:t>
              </a:r>
              <a:endParaRPr/>
            </a:p>
          </p:txBody>
        </p:sp>
        <p:sp>
          <p:nvSpPr>
            <p:cNvPr id="3777" name="Google Shape;3777;p162"/>
            <p:cNvSpPr/>
            <p:nvPr/>
          </p:nvSpPr>
          <p:spPr>
            <a:xfrm>
              <a:off x="4996741" y="5370578"/>
              <a:ext cx="3894509" cy="345427"/>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Number of frame or ACK</a:t>
              </a:r>
              <a:endParaRPr/>
            </a:p>
          </p:txBody>
        </p:sp>
      </p:grpSp>
      <p:sp>
        <p:nvSpPr>
          <p:cNvPr id="3778" name="Google Shape;3778;p162"/>
          <p:cNvSpPr/>
          <p:nvPr/>
        </p:nvSpPr>
        <p:spPr>
          <a:xfrm>
            <a:off x="4839127" y="2917046"/>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pic>
        <p:nvPicPr>
          <p:cNvPr id="3779" name="Google Shape;3779;p162"/>
          <p:cNvPicPr preferRelativeResize="0"/>
          <p:nvPr/>
        </p:nvPicPr>
        <p:blipFill rotWithShape="1">
          <a:blip r:embed="rId3">
            <a:alphaModFix/>
          </a:blip>
          <a:srcRect b="0" l="0" r="0" t="0"/>
          <a:stretch/>
        </p:blipFill>
        <p:spPr>
          <a:xfrm>
            <a:off x="146152" y="2033510"/>
            <a:ext cx="4578585" cy="362603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4" name="Shape 3784"/>
        <p:cNvGrpSpPr/>
        <p:nvPr/>
      </p:nvGrpSpPr>
      <p:grpSpPr>
        <a:xfrm>
          <a:off x="0" y="0"/>
          <a:ext cx="0" cy="0"/>
          <a:chOff x="0" y="0"/>
          <a:chExt cx="0" cy="0"/>
        </a:xfrm>
      </p:grpSpPr>
      <p:grpSp>
        <p:nvGrpSpPr>
          <p:cNvPr id="3785" name="Google Shape;3785;p163"/>
          <p:cNvGrpSpPr/>
          <p:nvPr/>
        </p:nvGrpSpPr>
        <p:grpSpPr>
          <a:xfrm>
            <a:off x="416128" y="444866"/>
            <a:ext cx="9051872" cy="282133"/>
            <a:chOff x="416128" y="444866"/>
            <a:chExt cx="9051872" cy="282133"/>
          </a:xfrm>
        </p:grpSpPr>
        <p:sp>
          <p:nvSpPr>
            <p:cNvPr id="3786" name="Google Shape;3786;p16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787" name="Google Shape;3787;p1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788" name="Google Shape;3788;p16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Cấu trúc tiêu đề tầng IEEE 802.11</a:t>
            </a:r>
            <a:endParaRPr/>
          </a:p>
        </p:txBody>
      </p:sp>
      <p:grpSp>
        <p:nvGrpSpPr>
          <p:cNvPr id="3789" name="Google Shape;3789;p163"/>
          <p:cNvGrpSpPr/>
          <p:nvPr/>
        </p:nvGrpSpPr>
        <p:grpSpPr>
          <a:xfrm>
            <a:off x="559817" y="1916110"/>
            <a:ext cx="8783191" cy="566948"/>
            <a:chOff x="558800" y="1842597"/>
            <a:chExt cx="8785224" cy="567083"/>
          </a:xfrm>
        </p:grpSpPr>
        <p:grpSp>
          <p:nvGrpSpPr>
            <p:cNvPr id="3790" name="Google Shape;3790;p163"/>
            <p:cNvGrpSpPr/>
            <p:nvPr/>
          </p:nvGrpSpPr>
          <p:grpSpPr>
            <a:xfrm>
              <a:off x="558800" y="1842597"/>
              <a:ext cx="8785224" cy="215495"/>
              <a:chOff x="1027113" y="2045624"/>
              <a:chExt cx="8785224" cy="215495"/>
            </a:xfrm>
          </p:grpSpPr>
          <p:sp>
            <p:nvSpPr>
              <p:cNvPr id="3791" name="Google Shape;3791;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92" name="Google Shape;3792;p163"/>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Tầng điều khiển truy cập đường truyền</a:t>
                </a:r>
                <a:endParaRPr/>
              </a:p>
            </p:txBody>
          </p:sp>
        </p:grpSp>
        <p:sp>
          <p:nvSpPr>
            <p:cNvPr id="3793" name="Google Shape;3793;p163"/>
            <p:cNvSpPr/>
            <p:nvPr/>
          </p:nvSpPr>
          <p:spPr>
            <a:xfrm>
              <a:off x="706273" y="2064171"/>
              <a:ext cx="8632825" cy="345509"/>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Mang đến cách kiểm soát truy cập để truyền dữ liệu hiệu quả và có trật tự giữa các thiết bị đầu cuối trong mạng LAN</a:t>
              </a:r>
              <a:endParaRPr/>
            </a:p>
          </p:txBody>
        </p:sp>
      </p:grpSp>
      <p:grpSp>
        <p:nvGrpSpPr>
          <p:cNvPr id="3794" name="Google Shape;3794;p163"/>
          <p:cNvGrpSpPr/>
          <p:nvPr/>
        </p:nvGrpSpPr>
        <p:grpSpPr>
          <a:xfrm>
            <a:off x="577813" y="2770597"/>
            <a:ext cx="8783191" cy="215444"/>
            <a:chOff x="1027113" y="2045624"/>
            <a:chExt cx="8785224" cy="215495"/>
          </a:xfrm>
        </p:grpSpPr>
        <p:sp>
          <p:nvSpPr>
            <p:cNvPr id="3795" name="Google Shape;3795;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96" name="Google Shape;3796;p163"/>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tiêu đề MAC</a:t>
              </a:r>
              <a:endParaRPr/>
            </a:p>
          </p:txBody>
        </p:sp>
      </p:grpSp>
      <p:graphicFrame>
        <p:nvGraphicFramePr>
          <p:cNvPr id="3797" name="Google Shape;3797;p163"/>
          <p:cNvGraphicFramePr/>
          <p:nvPr/>
        </p:nvGraphicFramePr>
        <p:xfrm>
          <a:off x="719341" y="3533319"/>
          <a:ext cx="3000000" cy="3000000"/>
        </p:xfrm>
        <a:graphic>
          <a:graphicData uri="http://schemas.openxmlformats.org/drawingml/2006/table">
            <a:tbl>
              <a:tblPr bandRow="1" firstRow="1">
                <a:noFill/>
                <a:tableStyleId>{A9672A58-3C3F-4094-A55C-8326C1CC86CD}</a:tableStyleId>
              </a:tblPr>
              <a:tblGrid>
                <a:gridCol w="754000"/>
                <a:gridCol w="1297800"/>
                <a:gridCol w="1149000"/>
                <a:gridCol w="1149000"/>
                <a:gridCol w="1231075"/>
                <a:gridCol w="1149000"/>
                <a:gridCol w="1231075"/>
              </a:tblGrid>
              <a:tr h="6673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Khung</a:t>
                      </a:r>
                      <a:endParaRPr/>
                    </a:p>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Điều khiển</a:t>
                      </a:r>
                      <a:endParaRPr/>
                    </a:p>
                  </a:txBody>
                  <a:tcPr marT="60525" marB="60525" marR="121075" marL="121075" anchor="ctr">
                    <a:lnL cap="flat" cmpd="sng" w="12700">
                      <a:solidFill>
                        <a:srgbClr val="262626"/>
                      </a:solidFill>
                      <a:prstDash val="solid"/>
                      <a:round/>
                      <a:headEnd len="sm" w="sm" type="none"/>
                      <a:tailEnd len="sm" w="sm" type="none"/>
                    </a:lnL>
                    <a:lnR cap="flat" cmpd="sng" w="12700">
                      <a:solidFill>
                        <a:srgbClr val="262626"/>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Thời gian/ID</a:t>
                      </a:r>
                      <a:endParaRPr/>
                    </a:p>
                  </a:txBody>
                  <a:tcPr marT="60525" marB="60525" marR="121075" marL="121075" anchor="ctr">
                    <a:lnL cap="flat" cmpd="sng" w="12700">
                      <a:solidFill>
                        <a:srgbClr val="262626"/>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Địa chỉ 1</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Địa chỉ 2</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Địa chỉ 3</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Điều khiển nối tiếp</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Địa chỉ 4</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3798" name="Google Shape;3798;p163"/>
          <p:cNvSpPr/>
          <p:nvPr/>
        </p:nvSpPr>
        <p:spPr>
          <a:xfrm>
            <a:off x="719341" y="4161827"/>
            <a:ext cx="8625902" cy="752114"/>
          </a:xfrm>
          <a:custGeom>
            <a:rect b="b" l="l" r="r" t="t"/>
            <a:pathLst>
              <a:path extrusionOk="0" h="752355" w="8628668">
                <a:moveTo>
                  <a:pt x="0" y="1857"/>
                </a:moveTo>
                <a:lnTo>
                  <a:pt x="983268" y="0"/>
                </a:lnTo>
                <a:lnTo>
                  <a:pt x="8628668" y="752355"/>
                </a:lnTo>
                <a:lnTo>
                  <a:pt x="0" y="752355"/>
                </a:lnTo>
                <a:lnTo>
                  <a:pt x="0" y="1857"/>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aphicFrame>
        <p:nvGraphicFramePr>
          <p:cNvPr id="3799" name="Google Shape;3799;p163"/>
          <p:cNvGraphicFramePr/>
          <p:nvPr/>
        </p:nvGraphicFramePr>
        <p:xfrm>
          <a:off x="719341" y="4913941"/>
          <a:ext cx="3000000" cy="3000000"/>
        </p:xfrm>
        <a:graphic>
          <a:graphicData uri="http://schemas.openxmlformats.org/drawingml/2006/table">
            <a:tbl>
              <a:tblPr bandRow="1" firstRow="1">
                <a:noFill/>
                <a:tableStyleId>{A9672A58-3C3F-4094-A55C-8326C1CC86CD}</a:tableStyleId>
              </a:tblPr>
              <a:tblGrid>
                <a:gridCol w="1077325"/>
                <a:gridCol w="685575"/>
                <a:gridCol w="685575"/>
                <a:gridCol w="587625"/>
                <a:gridCol w="783500"/>
                <a:gridCol w="783500"/>
                <a:gridCol w="783500"/>
                <a:gridCol w="685575"/>
                <a:gridCol w="783500"/>
                <a:gridCol w="881450"/>
                <a:gridCol w="881450"/>
              </a:tblGrid>
              <a:tr h="76272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Giao thức</a:t>
                      </a:r>
                      <a:endParaRPr/>
                    </a:p>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Phiên bản</a:t>
                      </a:r>
                      <a:endParaRPr/>
                    </a:p>
                  </a:txBody>
                  <a:tcPr marT="60525" marB="60525" marR="121075" marL="121075" anchor="ctr">
                    <a:lnL cap="flat" cmpd="sng" w="12700">
                      <a:solidFill>
                        <a:srgbClr val="262626"/>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Kiểu</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Kiểu con</a:t>
                      </a:r>
                      <a:endParaRPr/>
                    </a:p>
                    <a:p>
                      <a:pPr indent="0" lvl="0" marL="0" marR="0" rtl="0" algn="ctr">
                        <a:lnSpc>
                          <a:spcPct val="100000"/>
                        </a:lnSpc>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Tới DS</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Từ DS</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Nhiều phân mảnh hơn</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Thử lại</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PMGT</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Nhiều</a:t>
                      </a:r>
                      <a:endParaRPr/>
                    </a:p>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dữ liệu hơn</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được bảo vệ</a:t>
                      </a:r>
                      <a:endParaRPr/>
                    </a:p>
                  </a:txBody>
                  <a:tcPr marT="60525" marB="60525" marR="121075" marL="1210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Thứ tự</a:t>
                      </a:r>
                      <a:endParaRPr/>
                    </a:p>
                  </a:txBody>
                  <a:tcPr marT="60525" marB="60525" marR="121075" marL="121075" anchor="ctr">
                    <a:lnL cap="flat" cmpd="sng" w="9525">
                      <a:solidFill>
                        <a:srgbClr val="BFBFBF"/>
                      </a:solidFill>
                      <a:prstDash val="solid"/>
                      <a:round/>
                      <a:headEnd len="sm" w="sm" type="none"/>
                      <a:tailEnd len="sm" w="sm" type="none"/>
                    </a:lnL>
                    <a:lnR cap="flat" cmpd="sng" w="12700">
                      <a:solidFill>
                        <a:srgbClr val="262626"/>
                      </a:solidFill>
                      <a:prstDash val="solid"/>
                      <a:round/>
                      <a:headEnd len="sm" w="sm" type="none"/>
                      <a:tailEnd len="sm" w="sm" type="none"/>
                    </a:lnR>
                    <a:lnT cap="flat" cmpd="sng" w="12700">
                      <a:solidFill>
                        <a:srgbClr val="262626"/>
                      </a:solidFill>
                      <a:prstDash val="solid"/>
                      <a:round/>
                      <a:headEnd len="sm" w="sm" type="none"/>
                      <a:tailEnd len="sm" w="sm" type="none"/>
                    </a:lnT>
                    <a:lnB cap="flat" cmpd="sng" w="12700">
                      <a:solidFill>
                        <a:srgbClr val="262626"/>
                      </a:solidFill>
                      <a:prstDash val="solid"/>
                      <a:round/>
                      <a:headEnd len="sm" w="sm" type="none"/>
                      <a:tailEnd len="sm" w="sm" type="none"/>
                    </a:lnB>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4" name="Shape 3804"/>
        <p:cNvGrpSpPr/>
        <p:nvPr/>
      </p:nvGrpSpPr>
      <p:grpSpPr>
        <a:xfrm>
          <a:off x="0" y="0"/>
          <a:ext cx="0" cy="0"/>
          <a:chOff x="0" y="0"/>
          <a:chExt cx="0" cy="0"/>
        </a:xfrm>
      </p:grpSpPr>
      <p:grpSp>
        <p:nvGrpSpPr>
          <p:cNvPr id="3805" name="Google Shape;3805;p164"/>
          <p:cNvGrpSpPr/>
          <p:nvPr/>
        </p:nvGrpSpPr>
        <p:grpSpPr>
          <a:xfrm>
            <a:off x="416128" y="444866"/>
            <a:ext cx="9051872" cy="282133"/>
            <a:chOff x="416128" y="444866"/>
            <a:chExt cx="9051872" cy="282133"/>
          </a:xfrm>
        </p:grpSpPr>
        <p:sp>
          <p:nvSpPr>
            <p:cNvPr id="3806" name="Google Shape;3806;p16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807" name="Google Shape;3807;p1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808" name="Google Shape;3808;p164"/>
          <p:cNvGrpSpPr/>
          <p:nvPr/>
        </p:nvGrpSpPr>
        <p:grpSpPr>
          <a:xfrm>
            <a:off x="559817" y="1904186"/>
            <a:ext cx="8783192" cy="215394"/>
            <a:chOff x="1027113" y="2045625"/>
            <a:chExt cx="8785225" cy="215444"/>
          </a:xfrm>
        </p:grpSpPr>
        <p:sp>
          <p:nvSpPr>
            <p:cNvPr id="3809" name="Google Shape;3809;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10" name="Google Shape;3810;p1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tiêu đề MAC</a:t>
              </a:r>
              <a:endParaRPr/>
            </a:p>
          </p:txBody>
        </p:sp>
      </p:grpSp>
      <p:grpSp>
        <p:nvGrpSpPr>
          <p:cNvPr id="3811" name="Google Shape;3811;p164"/>
          <p:cNvGrpSpPr/>
          <p:nvPr/>
        </p:nvGrpSpPr>
        <p:grpSpPr>
          <a:xfrm>
            <a:off x="712182" y="2188576"/>
            <a:ext cx="8068653" cy="2954819"/>
            <a:chOff x="712182" y="1575636"/>
            <a:chExt cx="8068653" cy="2954819"/>
          </a:xfrm>
        </p:grpSpPr>
        <p:sp>
          <p:nvSpPr>
            <p:cNvPr id="3812" name="Google Shape;3812;p164"/>
            <p:cNvSpPr/>
            <p:nvPr/>
          </p:nvSpPr>
          <p:spPr>
            <a:xfrm>
              <a:off x="712182" y="1599705"/>
              <a:ext cx="3038308" cy="2930750"/>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khiển khung</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Kiểu</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Kiểu con</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Tới DS và Từ DS</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Nhiều phân mảnh hơn</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Thử lại</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Quản lý năng lượng</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Nhiều dữ liệu hơn</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Được bảo vệ</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Thứ tự</a:t>
              </a:r>
              <a:endParaRPr/>
            </a:p>
          </p:txBody>
        </p:sp>
        <p:sp>
          <p:nvSpPr>
            <p:cNvPr id="3813" name="Google Shape;3813;p164"/>
            <p:cNvSpPr/>
            <p:nvPr/>
          </p:nvSpPr>
          <p:spPr>
            <a:xfrm>
              <a:off x="3589473" y="1575636"/>
              <a:ext cx="3038308" cy="950721"/>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Thời gian/ID</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Thời gian</a:t>
              </a:r>
              <a:endParaRPr/>
            </a:p>
            <a:p>
              <a:pPr indent="-179333" lvl="1" marL="355493"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AID</a:t>
              </a:r>
              <a:endParaRPr/>
            </a:p>
          </p:txBody>
        </p:sp>
        <p:sp>
          <p:nvSpPr>
            <p:cNvPr id="3814" name="Google Shape;3814;p164"/>
            <p:cNvSpPr/>
            <p:nvPr/>
          </p:nvSpPr>
          <p:spPr>
            <a:xfrm>
              <a:off x="5742527" y="1575636"/>
              <a:ext cx="3038308" cy="648074"/>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1, 2, 3, 4 (A1, A2, A3, A4)</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khiển nối tiếp</a:t>
              </a:r>
              <a:endParaRPr/>
            </a:p>
          </p:txBody>
        </p:sp>
      </p:grpSp>
      <p:sp>
        <p:nvSpPr>
          <p:cNvPr id="3815" name="Google Shape;3815;p1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Cấu trúc tiêu đề tầng IEEE 802.11</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grpSp>
        <p:nvGrpSpPr>
          <p:cNvPr id="3821" name="Google Shape;3821;p165"/>
          <p:cNvGrpSpPr/>
          <p:nvPr/>
        </p:nvGrpSpPr>
        <p:grpSpPr>
          <a:xfrm>
            <a:off x="416128" y="444866"/>
            <a:ext cx="9051872" cy="282133"/>
            <a:chOff x="416128" y="444866"/>
            <a:chExt cx="9051872" cy="282133"/>
          </a:xfrm>
        </p:grpSpPr>
        <p:sp>
          <p:nvSpPr>
            <p:cNvPr id="3822" name="Google Shape;3822;p16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823" name="Google Shape;3823;p1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824" name="Google Shape;3824;p165"/>
          <p:cNvGrpSpPr/>
          <p:nvPr/>
        </p:nvGrpSpPr>
        <p:grpSpPr>
          <a:xfrm>
            <a:off x="4831982" y="1903627"/>
            <a:ext cx="4109639" cy="3558504"/>
            <a:chOff x="5033664" y="1450756"/>
            <a:chExt cx="4109639" cy="3558504"/>
          </a:xfrm>
        </p:grpSpPr>
        <p:grpSp>
          <p:nvGrpSpPr>
            <p:cNvPr id="3825" name="Google Shape;3825;p165"/>
            <p:cNvGrpSpPr/>
            <p:nvPr/>
          </p:nvGrpSpPr>
          <p:grpSpPr>
            <a:xfrm>
              <a:off x="5033677" y="1450756"/>
              <a:ext cx="4109626" cy="430887"/>
              <a:chOff x="1027113" y="2045624"/>
              <a:chExt cx="4110577" cy="430989"/>
            </a:xfrm>
          </p:grpSpPr>
          <p:sp>
            <p:nvSpPr>
              <p:cNvPr id="3826" name="Google Shape;3826;p1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27" name="Google Shape;3827;p165"/>
              <p:cNvSpPr/>
              <p:nvPr/>
            </p:nvSpPr>
            <p:spPr>
              <a:xfrm>
                <a:off x="1179513" y="2045624"/>
                <a:ext cx="3958177" cy="43098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Tầng vật lý xác định các khung khác nhau tùy theo công nghệ</a:t>
                </a:r>
                <a:endParaRPr/>
              </a:p>
            </p:txBody>
          </p:sp>
        </p:grpSp>
        <p:grpSp>
          <p:nvGrpSpPr>
            <p:cNvPr id="3828" name="Google Shape;3828;p165"/>
            <p:cNvGrpSpPr/>
            <p:nvPr/>
          </p:nvGrpSpPr>
          <p:grpSpPr>
            <a:xfrm>
              <a:off x="5033675" y="2000658"/>
              <a:ext cx="4109626" cy="215445"/>
              <a:chOff x="1027113" y="2045624"/>
              <a:chExt cx="4110577" cy="215496"/>
            </a:xfrm>
          </p:grpSpPr>
          <p:sp>
            <p:nvSpPr>
              <p:cNvPr id="3829" name="Google Shape;3829;p1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30" name="Google Shape;3830;p165"/>
              <p:cNvSpPr/>
              <p:nvPr/>
            </p:nvSpPr>
            <p:spPr>
              <a:xfrm>
                <a:off x="1179513" y="2045624"/>
                <a:ext cx="3958177"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PLCP PDU của DSSS trong tầng vật lý</a:t>
                </a:r>
                <a:endParaRPr/>
              </a:p>
            </p:txBody>
          </p:sp>
        </p:grpSp>
        <p:grpSp>
          <p:nvGrpSpPr>
            <p:cNvPr id="3831" name="Google Shape;3831;p165"/>
            <p:cNvGrpSpPr/>
            <p:nvPr/>
          </p:nvGrpSpPr>
          <p:grpSpPr>
            <a:xfrm>
              <a:off x="5033666" y="2726335"/>
              <a:ext cx="4109628" cy="830732"/>
              <a:chOff x="558800" y="1842597"/>
              <a:chExt cx="4110579" cy="830927"/>
            </a:xfrm>
          </p:grpSpPr>
          <p:grpSp>
            <p:nvGrpSpPr>
              <p:cNvPr id="3832" name="Google Shape;3832;p165"/>
              <p:cNvGrpSpPr/>
              <p:nvPr/>
            </p:nvGrpSpPr>
            <p:grpSpPr>
              <a:xfrm>
                <a:off x="558800" y="1842597"/>
                <a:ext cx="4110577" cy="215496"/>
                <a:chOff x="1027113" y="2045624"/>
                <a:chExt cx="4110577" cy="215496"/>
              </a:xfrm>
            </p:grpSpPr>
            <p:sp>
              <p:nvSpPr>
                <p:cNvPr id="3833" name="Google Shape;3833;p1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34" name="Google Shape;3834;p165"/>
                <p:cNvSpPr/>
                <p:nvPr/>
              </p:nvSpPr>
              <p:spPr>
                <a:xfrm>
                  <a:off x="1179513" y="2045624"/>
                  <a:ext cx="3958177"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Phần mở đầu</a:t>
                  </a:r>
                  <a:endParaRPr sz="1400">
                    <a:solidFill>
                      <a:srgbClr val="262626"/>
                    </a:solidFill>
                    <a:latin typeface="Arial"/>
                    <a:ea typeface="Arial"/>
                    <a:cs typeface="Arial"/>
                    <a:sym typeface="Arial"/>
                  </a:endParaRPr>
                </a:p>
              </p:txBody>
            </p:sp>
          </p:grpSp>
          <p:sp>
            <p:nvSpPr>
              <p:cNvPr id="3835" name="Google Shape;3835;p165"/>
              <p:cNvSpPr/>
              <p:nvPr/>
            </p:nvSpPr>
            <p:spPr>
              <a:xfrm>
                <a:off x="773969" y="2025298"/>
                <a:ext cx="3895410" cy="648226"/>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Đồng bộ hóa</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SFD</a:t>
                </a:r>
                <a:endParaRPr/>
              </a:p>
            </p:txBody>
          </p:sp>
        </p:grpSp>
        <p:grpSp>
          <p:nvGrpSpPr>
            <p:cNvPr id="3836" name="Google Shape;3836;p165"/>
            <p:cNvGrpSpPr/>
            <p:nvPr/>
          </p:nvGrpSpPr>
          <p:grpSpPr>
            <a:xfrm>
              <a:off x="5033664" y="3573234"/>
              <a:ext cx="4109628" cy="1436026"/>
              <a:chOff x="558800" y="1842597"/>
              <a:chExt cx="4110579" cy="1436363"/>
            </a:xfrm>
          </p:grpSpPr>
          <p:grpSp>
            <p:nvGrpSpPr>
              <p:cNvPr id="3837" name="Google Shape;3837;p165"/>
              <p:cNvGrpSpPr/>
              <p:nvPr/>
            </p:nvGrpSpPr>
            <p:grpSpPr>
              <a:xfrm>
                <a:off x="558800" y="1842597"/>
                <a:ext cx="4110577" cy="215496"/>
                <a:chOff x="1027113" y="2045624"/>
                <a:chExt cx="4110577" cy="215496"/>
              </a:xfrm>
            </p:grpSpPr>
            <p:sp>
              <p:nvSpPr>
                <p:cNvPr id="3838" name="Google Shape;3838;p1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39" name="Google Shape;3839;p165"/>
                <p:cNvSpPr/>
                <p:nvPr/>
              </p:nvSpPr>
              <p:spPr>
                <a:xfrm>
                  <a:off x="1179513" y="2045624"/>
                  <a:ext cx="3958177"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tiêu đề PLCP</a:t>
                  </a:r>
                  <a:endParaRPr/>
                </a:p>
              </p:txBody>
            </p:sp>
          </p:grpSp>
          <p:sp>
            <p:nvSpPr>
              <p:cNvPr id="3840" name="Google Shape;3840;p165"/>
              <p:cNvSpPr/>
              <p:nvPr/>
            </p:nvSpPr>
            <p:spPr>
              <a:xfrm>
                <a:off x="773969" y="2025298"/>
                <a:ext cx="3895410" cy="1253662"/>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Tín hiệu</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Dịch vụ</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Độ dài</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CRC</a:t>
                </a:r>
                <a:endParaRPr/>
              </a:p>
            </p:txBody>
          </p:sp>
        </p:grpSp>
      </p:grpSp>
      <p:sp>
        <p:nvSpPr>
          <p:cNvPr id="3841" name="Google Shape;3841;p16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Cấu trúc tiêu đề tầng IEEE 802.11</a:t>
            </a:r>
            <a:endParaRPr/>
          </a:p>
        </p:txBody>
      </p:sp>
      <p:graphicFrame>
        <p:nvGraphicFramePr>
          <p:cNvPr id="3842" name="Google Shape;3842;p165"/>
          <p:cNvGraphicFramePr/>
          <p:nvPr/>
        </p:nvGraphicFramePr>
        <p:xfrm>
          <a:off x="4951412" y="2685141"/>
          <a:ext cx="3000000" cy="3000000"/>
        </p:xfrm>
        <a:graphic>
          <a:graphicData uri="http://schemas.openxmlformats.org/drawingml/2006/table">
            <a:tbl>
              <a:tblPr bandRow="1" firstRow="1">
                <a:noFill/>
                <a:tableStyleId>{A9672A58-3C3F-4094-A55C-8326C1CC86CD}</a:tableStyleId>
              </a:tblPr>
              <a:tblGrid>
                <a:gridCol w="1297175"/>
                <a:gridCol w="457050"/>
                <a:gridCol w="647500"/>
                <a:gridCol w="704625"/>
                <a:gridCol w="647500"/>
                <a:gridCol w="485625"/>
              </a:tblGrid>
              <a:tr h="3135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đồng bộ hóa</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SFD</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Tín hiệu</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Dịch vụ</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độ dài</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CRC</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pic>
        <p:nvPicPr>
          <p:cNvPr id="3843" name="Google Shape;3843;p165"/>
          <p:cNvPicPr preferRelativeResize="0"/>
          <p:nvPr/>
        </p:nvPicPr>
        <p:blipFill rotWithShape="1">
          <a:blip r:embed="rId3">
            <a:alphaModFix/>
          </a:blip>
          <a:srcRect b="0" l="0" r="0" t="0"/>
          <a:stretch/>
        </p:blipFill>
        <p:spPr>
          <a:xfrm>
            <a:off x="146152" y="2033510"/>
            <a:ext cx="4578585" cy="362603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8" name="Shape 3848"/>
        <p:cNvGrpSpPr/>
        <p:nvPr/>
      </p:nvGrpSpPr>
      <p:grpSpPr>
        <a:xfrm>
          <a:off x="0" y="0"/>
          <a:ext cx="0" cy="0"/>
          <a:chOff x="0" y="0"/>
          <a:chExt cx="0" cy="0"/>
        </a:xfrm>
      </p:grpSpPr>
      <p:pic>
        <p:nvPicPr>
          <p:cNvPr id="3849" name="Google Shape;3849;p166"/>
          <p:cNvPicPr preferRelativeResize="0"/>
          <p:nvPr/>
        </p:nvPicPr>
        <p:blipFill rotWithShape="1">
          <a:blip r:embed="rId3">
            <a:alphaModFix/>
          </a:blip>
          <a:srcRect b="0" l="0" r="0" t="0"/>
          <a:stretch/>
        </p:blipFill>
        <p:spPr>
          <a:xfrm>
            <a:off x="755608" y="2347618"/>
            <a:ext cx="3967026" cy="3197908"/>
          </a:xfrm>
          <a:prstGeom prst="rect">
            <a:avLst/>
          </a:prstGeom>
          <a:noFill/>
          <a:ln>
            <a:noFill/>
          </a:ln>
        </p:spPr>
      </p:pic>
      <p:sp>
        <p:nvSpPr>
          <p:cNvPr id="3850" name="Google Shape;3850;p166"/>
          <p:cNvSpPr/>
          <p:nvPr/>
        </p:nvSpPr>
        <p:spPr>
          <a:xfrm>
            <a:off x="449999" y="1883714"/>
            <a:ext cx="4579202" cy="399239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851" name="Google Shape;3851;p166"/>
          <p:cNvGrpSpPr/>
          <p:nvPr/>
        </p:nvGrpSpPr>
        <p:grpSpPr>
          <a:xfrm>
            <a:off x="416128" y="444866"/>
            <a:ext cx="9051872" cy="282133"/>
            <a:chOff x="416128" y="444866"/>
            <a:chExt cx="9051872" cy="282133"/>
          </a:xfrm>
        </p:grpSpPr>
        <p:sp>
          <p:nvSpPr>
            <p:cNvPr id="3852" name="Google Shape;3852;p16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853" name="Google Shape;3853;p1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854" name="Google Shape;3854;p1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kết nối của tầng MAC</a:t>
            </a:r>
            <a:endParaRPr/>
          </a:p>
        </p:txBody>
      </p:sp>
      <p:grpSp>
        <p:nvGrpSpPr>
          <p:cNvPr id="3855" name="Google Shape;3855;p166"/>
          <p:cNvGrpSpPr/>
          <p:nvPr/>
        </p:nvGrpSpPr>
        <p:grpSpPr>
          <a:xfrm>
            <a:off x="739486" y="2100660"/>
            <a:ext cx="4101098" cy="3485941"/>
            <a:chOff x="2495706" y="1964396"/>
            <a:chExt cx="4464834" cy="3768860"/>
          </a:xfrm>
        </p:grpSpPr>
        <p:cxnSp>
          <p:nvCxnSpPr>
            <p:cNvPr id="3856" name="Google Shape;3856;p166"/>
            <p:cNvCxnSpPr/>
            <p:nvPr/>
          </p:nvCxnSpPr>
          <p:spPr>
            <a:xfrm flipH="1">
              <a:off x="2706093" y="2746730"/>
              <a:ext cx="4025651" cy="250848"/>
            </a:xfrm>
            <a:prstGeom prst="straightConnector1">
              <a:avLst/>
            </a:prstGeom>
            <a:noFill/>
            <a:ln cap="flat" cmpd="sng" w="12700">
              <a:solidFill>
                <a:srgbClr val="0033CC"/>
              </a:solidFill>
              <a:prstDash val="solid"/>
              <a:miter lim="800000"/>
              <a:headEnd len="med" w="med" type="none"/>
              <a:tailEnd len="med" w="med" type="triangle"/>
            </a:ln>
          </p:spPr>
        </p:cxnSp>
        <p:cxnSp>
          <p:nvCxnSpPr>
            <p:cNvPr id="3857" name="Google Shape;3857;p166"/>
            <p:cNvCxnSpPr/>
            <p:nvPr/>
          </p:nvCxnSpPr>
          <p:spPr>
            <a:xfrm>
              <a:off x="2695727" y="3203436"/>
              <a:ext cx="4015281" cy="139862"/>
            </a:xfrm>
            <a:prstGeom prst="straightConnector1">
              <a:avLst/>
            </a:prstGeom>
            <a:noFill/>
            <a:ln cap="flat" cmpd="sng" w="12700">
              <a:solidFill>
                <a:srgbClr val="0033CC"/>
              </a:solidFill>
              <a:prstDash val="solid"/>
              <a:miter lim="800000"/>
              <a:headEnd len="med" w="med" type="none"/>
              <a:tailEnd len="med" w="med" type="triangle"/>
            </a:ln>
          </p:spPr>
        </p:cxnSp>
        <p:cxnSp>
          <p:nvCxnSpPr>
            <p:cNvPr id="3858" name="Google Shape;3858;p166"/>
            <p:cNvCxnSpPr/>
            <p:nvPr/>
          </p:nvCxnSpPr>
          <p:spPr>
            <a:xfrm flipH="1">
              <a:off x="2706093" y="3530643"/>
              <a:ext cx="4009315" cy="387935"/>
            </a:xfrm>
            <a:prstGeom prst="straightConnector1">
              <a:avLst/>
            </a:prstGeom>
            <a:noFill/>
            <a:ln cap="flat" cmpd="sng" w="12700">
              <a:solidFill>
                <a:srgbClr val="0033CC"/>
              </a:solidFill>
              <a:prstDash val="solid"/>
              <a:miter lim="800000"/>
              <a:headEnd len="med" w="med" type="none"/>
              <a:tailEnd len="med" w="med" type="triangle"/>
            </a:ln>
          </p:spPr>
        </p:cxnSp>
        <p:sp>
          <p:nvSpPr>
            <p:cNvPr id="3859" name="Google Shape;3859;p166"/>
            <p:cNvSpPr txBox="1"/>
            <p:nvPr/>
          </p:nvSpPr>
          <p:spPr>
            <a:xfrm>
              <a:off x="2982410" y="2564904"/>
              <a:ext cx="1587460" cy="1996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1. Tín hiệu đèn hiệu</a:t>
              </a:r>
              <a:endParaRPr/>
            </a:p>
          </p:txBody>
        </p:sp>
        <p:sp>
          <p:nvSpPr>
            <p:cNvPr id="3860" name="Google Shape;3860;p166"/>
            <p:cNvSpPr txBox="1"/>
            <p:nvPr/>
          </p:nvSpPr>
          <p:spPr>
            <a:xfrm>
              <a:off x="4580285" y="2997577"/>
              <a:ext cx="1680066" cy="1996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200">
                  <a:solidFill>
                    <a:srgbClr val="000000"/>
                  </a:solidFill>
                  <a:latin typeface="Arial"/>
                  <a:ea typeface="Arial"/>
                  <a:cs typeface="Arial"/>
                  <a:sym typeface="Arial"/>
                </a:rPr>
                <a:t>2. Yêu cầu thăm dò</a:t>
              </a:r>
              <a:endParaRPr/>
            </a:p>
          </p:txBody>
        </p:sp>
        <p:sp>
          <p:nvSpPr>
            <p:cNvPr id="3861" name="Google Shape;3861;p166"/>
            <p:cNvSpPr txBox="1"/>
            <p:nvPr/>
          </p:nvSpPr>
          <p:spPr>
            <a:xfrm>
              <a:off x="2982410" y="3392029"/>
              <a:ext cx="1864776" cy="1996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200">
                  <a:solidFill>
                    <a:srgbClr val="000000"/>
                  </a:solidFill>
                  <a:latin typeface="Arial"/>
                  <a:ea typeface="Arial"/>
                  <a:cs typeface="Arial"/>
                  <a:sym typeface="Arial"/>
                </a:rPr>
                <a:t>3. Phản hồi thăm dò</a:t>
              </a:r>
              <a:endParaRPr/>
            </a:p>
          </p:txBody>
        </p:sp>
        <p:cxnSp>
          <p:nvCxnSpPr>
            <p:cNvPr id="3862" name="Google Shape;3862;p166"/>
            <p:cNvCxnSpPr/>
            <p:nvPr/>
          </p:nvCxnSpPr>
          <p:spPr>
            <a:xfrm>
              <a:off x="2700910" y="4147416"/>
              <a:ext cx="4014499" cy="211637"/>
            </a:xfrm>
            <a:prstGeom prst="straightConnector1">
              <a:avLst/>
            </a:prstGeom>
            <a:noFill/>
            <a:ln cap="flat" cmpd="sng" w="12700">
              <a:solidFill>
                <a:srgbClr val="0033CC"/>
              </a:solidFill>
              <a:prstDash val="solid"/>
              <a:miter lim="800000"/>
              <a:headEnd len="med" w="med" type="none"/>
              <a:tailEnd len="med" w="med" type="triangle"/>
            </a:ln>
          </p:spPr>
        </p:cxnSp>
        <p:sp>
          <p:nvSpPr>
            <p:cNvPr id="3863" name="Google Shape;3863;p166"/>
            <p:cNvSpPr txBox="1"/>
            <p:nvPr/>
          </p:nvSpPr>
          <p:spPr>
            <a:xfrm>
              <a:off x="4580285" y="3968429"/>
              <a:ext cx="1941760" cy="19959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200">
                  <a:solidFill>
                    <a:srgbClr val="000000"/>
                  </a:solidFill>
                  <a:latin typeface="Arial"/>
                  <a:ea typeface="Arial"/>
                  <a:cs typeface="Arial"/>
                  <a:sym typeface="Arial"/>
                </a:rPr>
                <a:t>4. Yêu cầu xác thực</a:t>
              </a:r>
              <a:endParaRPr/>
            </a:p>
          </p:txBody>
        </p:sp>
        <p:cxnSp>
          <p:nvCxnSpPr>
            <p:cNvPr id="3864" name="Google Shape;3864;p166"/>
            <p:cNvCxnSpPr/>
            <p:nvPr/>
          </p:nvCxnSpPr>
          <p:spPr>
            <a:xfrm flipH="1">
              <a:off x="2706093" y="4526260"/>
              <a:ext cx="4009315" cy="185484"/>
            </a:xfrm>
            <a:prstGeom prst="straightConnector1">
              <a:avLst/>
            </a:prstGeom>
            <a:noFill/>
            <a:ln cap="flat" cmpd="sng" w="12700">
              <a:solidFill>
                <a:srgbClr val="0033CC"/>
              </a:solidFill>
              <a:prstDash val="solid"/>
              <a:miter lim="800000"/>
              <a:headEnd len="med" w="med" type="none"/>
              <a:tailEnd len="med" w="med" type="triangle"/>
            </a:ln>
          </p:spPr>
        </p:cxnSp>
        <p:sp>
          <p:nvSpPr>
            <p:cNvPr id="3865" name="Google Shape;3865;p166"/>
            <p:cNvSpPr txBox="1"/>
            <p:nvPr/>
          </p:nvSpPr>
          <p:spPr>
            <a:xfrm>
              <a:off x="2982410" y="4365104"/>
              <a:ext cx="2042948" cy="19959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200">
                  <a:solidFill>
                    <a:srgbClr val="000000"/>
                  </a:solidFill>
                  <a:latin typeface="Arial"/>
                  <a:ea typeface="Arial"/>
                  <a:cs typeface="Arial"/>
                  <a:sym typeface="Arial"/>
                </a:rPr>
                <a:t>5. Phản hồi xác thực</a:t>
              </a:r>
              <a:endParaRPr/>
            </a:p>
          </p:txBody>
        </p:sp>
        <p:cxnSp>
          <p:nvCxnSpPr>
            <p:cNvPr id="3866" name="Google Shape;3866;p166"/>
            <p:cNvCxnSpPr/>
            <p:nvPr/>
          </p:nvCxnSpPr>
          <p:spPr>
            <a:xfrm>
              <a:off x="2697591" y="5014102"/>
              <a:ext cx="4023783" cy="143090"/>
            </a:xfrm>
            <a:prstGeom prst="straightConnector1">
              <a:avLst/>
            </a:prstGeom>
            <a:noFill/>
            <a:ln cap="flat" cmpd="sng" w="12700">
              <a:solidFill>
                <a:srgbClr val="0033CC"/>
              </a:solidFill>
              <a:prstDash val="solid"/>
              <a:miter lim="800000"/>
              <a:headEnd len="med" w="med" type="none"/>
              <a:tailEnd len="med" w="med" type="triangle"/>
            </a:ln>
          </p:spPr>
        </p:cxnSp>
        <p:sp>
          <p:nvSpPr>
            <p:cNvPr id="3867" name="Google Shape;3867;p166"/>
            <p:cNvSpPr txBox="1"/>
            <p:nvPr/>
          </p:nvSpPr>
          <p:spPr>
            <a:xfrm>
              <a:off x="4580285" y="4818988"/>
              <a:ext cx="1680066" cy="19959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0" lang="en-US" sz="1200">
                  <a:solidFill>
                    <a:srgbClr val="000000"/>
                  </a:solidFill>
                  <a:latin typeface="Arial"/>
                  <a:ea typeface="Arial"/>
                  <a:cs typeface="Arial"/>
                  <a:sym typeface="Arial"/>
                </a:rPr>
                <a:t>6. Yêu cầu kết hợp</a:t>
              </a:r>
              <a:endParaRPr/>
            </a:p>
          </p:txBody>
        </p:sp>
        <p:cxnSp>
          <p:nvCxnSpPr>
            <p:cNvPr id="3868" name="Google Shape;3868;p166"/>
            <p:cNvCxnSpPr/>
            <p:nvPr/>
          </p:nvCxnSpPr>
          <p:spPr>
            <a:xfrm flipH="1">
              <a:off x="2711276" y="5360448"/>
              <a:ext cx="4004135" cy="174791"/>
            </a:xfrm>
            <a:prstGeom prst="straightConnector1">
              <a:avLst/>
            </a:prstGeom>
            <a:noFill/>
            <a:ln cap="flat" cmpd="sng" w="12700">
              <a:solidFill>
                <a:srgbClr val="0033CC"/>
              </a:solidFill>
              <a:prstDash val="solid"/>
              <a:miter lim="800000"/>
              <a:headEnd len="med" w="med" type="none"/>
              <a:tailEnd len="med" w="med" type="triangle"/>
            </a:ln>
          </p:spPr>
        </p:cxnSp>
        <p:sp>
          <p:nvSpPr>
            <p:cNvPr id="3869" name="Google Shape;3869;p166"/>
            <p:cNvSpPr txBox="1"/>
            <p:nvPr/>
          </p:nvSpPr>
          <p:spPr>
            <a:xfrm>
              <a:off x="2982410" y="5185373"/>
              <a:ext cx="1776021" cy="39930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200">
                  <a:solidFill>
                    <a:srgbClr val="000000"/>
                  </a:solidFill>
                  <a:latin typeface="Arial"/>
                  <a:ea typeface="Arial"/>
                  <a:cs typeface="Arial"/>
                  <a:sym typeface="Arial"/>
                </a:rPr>
                <a:t>7. Phản hồi kết hợp</a:t>
              </a:r>
              <a:endParaRPr/>
            </a:p>
            <a:p>
              <a:pPr indent="0" lvl="0" marL="0" marR="0" rtl="0" algn="l">
                <a:spcBef>
                  <a:spcPts val="0"/>
                </a:spcBef>
                <a:spcAft>
                  <a:spcPts val="0"/>
                </a:spcAft>
                <a:buNone/>
              </a:pPr>
              <a:r>
                <a:t/>
              </a:r>
              <a:endParaRPr b="0" sz="1200">
                <a:solidFill>
                  <a:srgbClr val="000000"/>
                </a:solidFill>
                <a:latin typeface="Arial"/>
                <a:ea typeface="Arial"/>
                <a:cs typeface="Arial"/>
                <a:sym typeface="Arial"/>
              </a:endParaRPr>
            </a:p>
          </p:txBody>
        </p:sp>
        <p:cxnSp>
          <p:nvCxnSpPr>
            <p:cNvPr id="3870" name="Google Shape;3870;p166"/>
            <p:cNvCxnSpPr/>
            <p:nvPr/>
          </p:nvCxnSpPr>
          <p:spPr>
            <a:xfrm>
              <a:off x="2685312" y="2661421"/>
              <a:ext cx="0" cy="3071835"/>
            </a:xfrm>
            <a:prstGeom prst="straightConnector1">
              <a:avLst/>
            </a:prstGeom>
            <a:noFill/>
            <a:ln cap="flat" cmpd="sng" w="31750">
              <a:solidFill>
                <a:schemeClr val="dk1"/>
              </a:solidFill>
              <a:prstDash val="solid"/>
              <a:miter lim="800000"/>
              <a:headEnd len="sm" w="sm" type="none"/>
              <a:tailEnd len="sm" w="sm" type="none"/>
            </a:ln>
          </p:spPr>
        </p:cxnSp>
        <p:cxnSp>
          <p:nvCxnSpPr>
            <p:cNvPr id="3871" name="Google Shape;3871;p166"/>
            <p:cNvCxnSpPr/>
            <p:nvPr/>
          </p:nvCxnSpPr>
          <p:spPr>
            <a:xfrm>
              <a:off x="6731745" y="2564904"/>
              <a:ext cx="0" cy="3168352"/>
            </a:xfrm>
            <a:prstGeom prst="straightConnector1">
              <a:avLst/>
            </a:prstGeom>
            <a:noFill/>
            <a:ln cap="flat" cmpd="sng" w="31750">
              <a:solidFill>
                <a:schemeClr val="dk1"/>
              </a:solidFill>
              <a:prstDash val="solid"/>
              <a:miter lim="800000"/>
              <a:headEnd len="sm" w="sm" type="none"/>
              <a:tailEnd len="sm" w="sm" type="none"/>
            </a:ln>
          </p:spPr>
        </p:cxnSp>
        <p:sp>
          <p:nvSpPr>
            <p:cNvPr id="3872" name="Google Shape;3872;p166"/>
            <p:cNvSpPr txBox="1"/>
            <p:nvPr/>
          </p:nvSpPr>
          <p:spPr>
            <a:xfrm>
              <a:off x="2495706" y="1964396"/>
              <a:ext cx="439300" cy="19959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429A0"/>
                  </a:solidFill>
                  <a:latin typeface="Arial"/>
                  <a:ea typeface="Arial"/>
                  <a:cs typeface="Arial"/>
                  <a:sym typeface="Arial"/>
                </a:rPr>
                <a:t>STA</a:t>
              </a:r>
              <a:endParaRPr sz="1200">
                <a:solidFill>
                  <a:srgbClr val="1429A0"/>
                </a:solidFill>
                <a:latin typeface="Arial"/>
                <a:ea typeface="Arial"/>
                <a:cs typeface="Arial"/>
                <a:sym typeface="Arial"/>
              </a:endParaRPr>
            </a:p>
          </p:txBody>
        </p:sp>
        <p:sp>
          <p:nvSpPr>
            <p:cNvPr id="3873" name="Google Shape;3873;p166"/>
            <p:cNvSpPr txBox="1"/>
            <p:nvPr/>
          </p:nvSpPr>
          <p:spPr>
            <a:xfrm>
              <a:off x="6521240" y="1964396"/>
              <a:ext cx="439300" cy="19959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429A0"/>
                  </a:solidFill>
                  <a:latin typeface="Arial"/>
                  <a:ea typeface="Arial"/>
                  <a:cs typeface="Arial"/>
                  <a:sym typeface="Arial"/>
                </a:rPr>
                <a:t>AP</a:t>
              </a:r>
              <a:endParaRPr sz="1200">
                <a:solidFill>
                  <a:srgbClr val="1429A0"/>
                </a:solidFill>
                <a:latin typeface="Arial"/>
                <a:ea typeface="Arial"/>
                <a:cs typeface="Arial"/>
                <a:sym typeface="Arial"/>
              </a:endParaRPr>
            </a:p>
          </p:txBody>
        </p:sp>
      </p:grpSp>
      <p:grpSp>
        <p:nvGrpSpPr>
          <p:cNvPr id="3874" name="Google Shape;3874;p166"/>
          <p:cNvGrpSpPr/>
          <p:nvPr/>
        </p:nvGrpSpPr>
        <p:grpSpPr>
          <a:xfrm>
            <a:off x="5210622" y="1949545"/>
            <a:ext cx="4109626" cy="1691655"/>
            <a:chOff x="5258247" y="1949545"/>
            <a:chExt cx="4109626" cy="1691655"/>
          </a:xfrm>
        </p:grpSpPr>
        <p:grpSp>
          <p:nvGrpSpPr>
            <p:cNvPr id="3875" name="Google Shape;3875;p166"/>
            <p:cNvGrpSpPr/>
            <p:nvPr/>
          </p:nvGrpSpPr>
          <p:grpSpPr>
            <a:xfrm>
              <a:off x="5258247" y="1949545"/>
              <a:ext cx="4109626" cy="430887"/>
              <a:chOff x="1027113" y="2045624"/>
              <a:chExt cx="4110577" cy="430989"/>
            </a:xfrm>
          </p:grpSpPr>
          <p:sp>
            <p:nvSpPr>
              <p:cNvPr id="3876" name="Google Shape;3876;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77" name="Google Shape;3877;p166"/>
              <p:cNvSpPr/>
              <p:nvPr/>
            </p:nvSpPr>
            <p:spPr>
              <a:xfrm>
                <a:off x="1179513" y="2045624"/>
                <a:ext cx="3958177" cy="43098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bị đầu cuối thực hiện quy trình kết nối bằng chức năng quản lý MAC</a:t>
                </a:r>
                <a:endParaRPr/>
              </a:p>
            </p:txBody>
          </p:sp>
        </p:grpSp>
        <p:grpSp>
          <p:nvGrpSpPr>
            <p:cNvPr id="3878" name="Google Shape;3878;p166"/>
            <p:cNvGrpSpPr/>
            <p:nvPr/>
          </p:nvGrpSpPr>
          <p:grpSpPr>
            <a:xfrm>
              <a:off x="5258247" y="2499447"/>
              <a:ext cx="4109626" cy="215445"/>
              <a:chOff x="1027113" y="2045624"/>
              <a:chExt cx="4110577" cy="215496"/>
            </a:xfrm>
          </p:grpSpPr>
          <p:sp>
            <p:nvSpPr>
              <p:cNvPr id="3879" name="Google Shape;3879;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80" name="Google Shape;3880;p166"/>
              <p:cNvSpPr/>
              <p:nvPr/>
            </p:nvSpPr>
            <p:spPr>
              <a:xfrm>
                <a:off x="1179513" y="2045624"/>
                <a:ext cx="3958177"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bước chính</a:t>
                </a:r>
                <a:endParaRPr/>
              </a:p>
            </p:txBody>
          </p:sp>
        </p:grpSp>
        <p:grpSp>
          <p:nvGrpSpPr>
            <p:cNvPr id="3881" name="Google Shape;3881;p166"/>
            <p:cNvGrpSpPr/>
            <p:nvPr/>
          </p:nvGrpSpPr>
          <p:grpSpPr>
            <a:xfrm>
              <a:off x="5258247" y="2809869"/>
              <a:ext cx="4109626" cy="215445"/>
              <a:chOff x="1027113" y="2045624"/>
              <a:chExt cx="4110577" cy="215496"/>
            </a:xfrm>
          </p:grpSpPr>
          <p:sp>
            <p:nvSpPr>
              <p:cNvPr id="3882" name="Google Shape;3882;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83" name="Google Shape;3883;p166"/>
              <p:cNvSpPr/>
              <p:nvPr/>
            </p:nvSpPr>
            <p:spPr>
              <a:xfrm>
                <a:off x="1179513" y="2045624"/>
                <a:ext cx="3958177"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Giai đoạn Khám phá và Tiến hành</a:t>
                </a:r>
                <a:endParaRPr/>
              </a:p>
            </p:txBody>
          </p:sp>
        </p:grpSp>
        <p:grpSp>
          <p:nvGrpSpPr>
            <p:cNvPr id="3884" name="Google Shape;3884;p166"/>
            <p:cNvGrpSpPr/>
            <p:nvPr/>
          </p:nvGrpSpPr>
          <p:grpSpPr>
            <a:xfrm>
              <a:off x="5258247" y="3119168"/>
              <a:ext cx="4109626" cy="215445"/>
              <a:chOff x="1027113" y="2045624"/>
              <a:chExt cx="4110577" cy="215496"/>
            </a:xfrm>
          </p:grpSpPr>
          <p:sp>
            <p:nvSpPr>
              <p:cNvPr id="3885" name="Google Shape;3885;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86" name="Google Shape;3886;p166"/>
              <p:cNvSpPr/>
              <p:nvPr/>
            </p:nvSpPr>
            <p:spPr>
              <a:xfrm>
                <a:off x="1179513" y="2045624"/>
                <a:ext cx="3958177"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Giai đoạn chứng thực</a:t>
                </a:r>
                <a:endParaRPr/>
              </a:p>
            </p:txBody>
          </p:sp>
        </p:grpSp>
        <p:grpSp>
          <p:nvGrpSpPr>
            <p:cNvPr id="3887" name="Google Shape;3887;p166"/>
            <p:cNvGrpSpPr/>
            <p:nvPr/>
          </p:nvGrpSpPr>
          <p:grpSpPr>
            <a:xfrm>
              <a:off x="5258247" y="3425755"/>
              <a:ext cx="4109626" cy="215445"/>
              <a:chOff x="1027113" y="2045624"/>
              <a:chExt cx="4110577" cy="215496"/>
            </a:xfrm>
          </p:grpSpPr>
          <p:sp>
            <p:nvSpPr>
              <p:cNvPr id="3888" name="Google Shape;3888;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89" name="Google Shape;3889;p166"/>
              <p:cNvSpPr/>
              <p:nvPr/>
            </p:nvSpPr>
            <p:spPr>
              <a:xfrm>
                <a:off x="1179513" y="2045624"/>
                <a:ext cx="3958177"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Giai đoạn chứng thực</a:t>
                </a:r>
                <a:endParaRPr/>
              </a:p>
            </p:txBody>
          </p:sp>
        </p:grpSp>
      </p:grpSp>
      <p:pic>
        <p:nvPicPr>
          <p:cNvPr id="3890" name="Google Shape;3890;p166"/>
          <p:cNvPicPr preferRelativeResize="0"/>
          <p:nvPr/>
        </p:nvPicPr>
        <p:blipFill rotWithShape="1">
          <a:blip r:embed="rId4">
            <a:alphaModFix/>
          </a:blip>
          <a:srcRect b="0" l="0" r="0" t="0"/>
          <a:stretch/>
        </p:blipFill>
        <p:spPr>
          <a:xfrm>
            <a:off x="714997" y="2284413"/>
            <a:ext cx="428002" cy="428002"/>
          </a:xfrm>
          <a:prstGeom prst="rect">
            <a:avLst/>
          </a:prstGeom>
          <a:noFill/>
          <a:ln>
            <a:noFill/>
          </a:ln>
        </p:spPr>
      </p:pic>
      <p:pic>
        <p:nvPicPr>
          <p:cNvPr id="3891" name="Google Shape;3891;p166"/>
          <p:cNvPicPr preferRelativeResize="0"/>
          <p:nvPr/>
        </p:nvPicPr>
        <p:blipFill rotWithShape="1">
          <a:blip r:embed="rId5">
            <a:alphaModFix/>
          </a:blip>
          <a:srcRect b="0" l="0" r="0" t="0"/>
          <a:stretch/>
        </p:blipFill>
        <p:spPr>
          <a:xfrm>
            <a:off x="4437072" y="2290101"/>
            <a:ext cx="394335" cy="39433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6" name="Shape 3896"/>
        <p:cNvGrpSpPr/>
        <p:nvPr/>
      </p:nvGrpSpPr>
      <p:grpSpPr>
        <a:xfrm>
          <a:off x="0" y="0"/>
          <a:ext cx="0" cy="0"/>
          <a:chOff x="0" y="0"/>
          <a:chExt cx="0" cy="0"/>
        </a:xfrm>
      </p:grpSpPr>
      <p:grpSp>
        <p:nvGrpSpPr>
          <p:cNvPr id="3897" name="Google Shape;3897;p167"/>
          <p:cNvGrpSpPr/>
          <p:nvPr/>
        </p:nvGrpSpPr>
        <p:grpSpPr>
          <a:xfrm>
            <a:off x="416128" y="444866"/>
            <a:ext cx="9051872" cy="282133"/>
            <a:chOff x="416128" y="444866"/>
            <a:chExt cx="9051872" cy="282133"/>
          </a:xfrm>
        </p:grpSpPr>
        <p:sp>
          <p:nvSpPr>
            <p:cNvPr id="3898" name="Google Shape;3898;p16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899" name="Google Shape;3899;p1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900" name="Google Shape;3900;p16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Truyền khung dữ liệu ở tầng MAC</a:t>
            </a:r>
            <a:endParaRPr/>
          </a:p>
        </p:txBody>
      </p:sp>
      <p:grpSp>
        <p:nvGrpSpPr>
          <p:cNvPr id="3901" name="Google Shape;3901;p167"/>
          <p:cNvGrpSpPr/>
          <p:nvPr/>
        </p:nvGrpSpPr>
        <p:grpSpPr>
          <a:xfrm>
            <a:off x="559817" y="1916109"/>
            <a:ext cx="8783191" cy="757888"/>
            <a:chOff x="558800" y="1842597"/>
            <a:chExt cx="8785224" cy="758069"/>
          </a:xfrm>
        </p:grpSpPr>
        <p:grpSp>
          <p:nvGrpSpPr>
            <p:cNvPr id="3902" name="Google Shape;3902;p167"/>
            <p:cNvGrpSpPr/>
            <p:nvPr/>
          </p:nvGrpSpPr>
          <p:grpSpPr>
            <a:xfrm>
              <a:off x="558800" y="1842597"/>
              <a:ext cx="8785224" cy="215495"/>
              <a:chOff x="1027113" y="2045624"/>
              <a:chExt cx="8785224" cy="215495"/>
            </a:xfrm>
          </p:grpSpPr>
          <p:sp>
            <p:nvSpPr>
              <p:cNvPr id="3903" name="Google Shape;3903;p1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904" name="Google Shape;3904;p167"/>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Hoạt động truyền khung bằng quy trình Quay lui (Backoff)</a:t>
                </a:r>
                <a:endParaRPr/>
              </a:p>
            </p:txBody>
          </p:sp>
        </p:grpSp>
        <p:sp>
          <p:nvSpPr>
            <p:cNvPr id="3905" name="Google Shape;3905;p167"/>
            <p:cNvSpPr/>
            <p:nvPr/>
          </p:nvSpPr>
          <p:spPr>
            <a:xfrm>
              <a:off x="711199" y="2055055"/>
              <a:ext cx="8632825" cy="545611"/>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khung được truyền đi, sẽ cảm biến được sóng mang. Nếu kênh đang ở trạng thái nghỉ, quá trình truyền bị trễ trong thời gian DIFS. Nếu kênh vẫn đang ở trạng thái nghỉ, sóng mang sẽ được truyền ngay lập tức.</a:t>
              </a:r>
              <a:endParaRPr/>
            </a:p>
          </p:txBody>
        </p:sp>
      </p:grpSp>
      <p:grpSp>
        <p:nvGrpSpPr>
          <p:cNvPr id="3906" name="Google Shape;3906;p167"/>
          <p:cNvGrpSpPr/>
          <p:nvPr/>
        </p:nvGrpSpPr>
        <p:grpSpPr>
          <a:xfrm>
            <a:off x="712181" y="2867354"/>
            <a:ext cx="8542908" cy="3123379"/>
            <a:chOff x="712181" y="2867354"/>
            <a:chExt cx="8542908" cy="3123379"/>
          </a:xfrm>
        </p:grpSpPr>
        <p:grpSp>
          <p:nvGrpSpPr>
            <p:cNvPr id="3907" name="Google Shape;3907;p167"/>
            <p:cNvGrpSpPr/>
            <p:nvPr/>
          </p:nvGrpSpPr>
          <p:grpSpPr>
            <a:xfrm>
              <a:off x="712181" y="2867354"/>
              <a:ext cx="8542908" cy="3123379"/>
              <a:chOff x="800100" y="2914979"/>
              <a:chExt cx="8542908" cy="3123379"/>
            </a:xfrm>
          </p:grpSpPr>
          <p:sp>
            <p:nvSpPr>
              <p:cNvPr id="3908" name="Google Shape;3908;p167"/>
              <p:cNvSpPr/>
              <p:nvPr/>
            </p:nvSpPr>
            <p:spPr>
              <a:xfrm>
                <a:off x="800100" y="2914979"/>
                <a:ext cx="8542908" cy="312337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algun Gothic"/>
                  <a:ea typeface="Malgun Gothic"/>
                  <a:cs typeface="Malgun Gothic"/>
                  <a:sym typeface="Malgun Gothic"/>
                </a:endParaRPr>
              </a:p>
            </p:txBody>
          </p:sp>
          <p:grpSp>
            <p:nvGrpSpPr>
              <p:cNvPr id="3909" name="Google Shape;3909;p167"/>
              <p:cNvGrpSpPr/>
              <p:nvPr/>
            </p:nvGrpSpPr>
            <p:grpSpPr>
              <a:xfrm>
                <a:off x="1371568" y="3067594"/>
                <a:ext cx="7259122" cy="2837906"/>
                <a:chOff x="1901013" y="3353320"/>
                <a:chExt cx="6308518" cy="2653410"/>
              </a:xfrm>
            </p:grpSpPr>
            <p:cxnSp>
              <p:nvCxnSpPr>
                <p:cNvPr id="3910" name="Google Shape;3910;p167"/>
                <p:cNvCxnSpPr/>
                <p:nvPr/>
              </p:nvCxnSpPr>
              <p:spPr>
                <a:xfrm>
                  <a:off x="2258157" y="4663735"/>
                  <a:ext cx="5951373" cy="0"/>
                </a:xfrm>
                <a:prstGeom prst="straightConnector1">
                  <a:avLst/>
                </a:prstGeom>
                <a:noFill/>
                <a:ln cap="flat" cmpd="sng" w="34925">
                  <a:solidFill>
                    <a:srgbClr val="0033CC"/>
                  </a:solidFill>
                  <a:prstDash val="solid"/>
                  <a:miter lim="800000"/>
                  <a:headEnd len="sm" w="sm" type="none"/>
                  <a:tailEnd len="sm" w="sm" type="none"/>
                </a:ln>
              </p:spPr>
            </p:cxnSp>
            <p:cxnSp>
              <p:nvCxnSpPr>
                <p:cNvPr id="3911" name="Google Shape;3911;p167"/>
                <p:cNvCxnSpPr/>
                <p:nvPr/>
              </p:nvCxnSpPr>
              <p:spPr>
                <a:xfrm>
                  <a:off x="5420429" y="4346079"/>
                  <a:ext cx="0" cy="317620"/>
                </a:xfrm>
                <a:prstGeom prst="straightConnector1">
                  <a:avLst/>
                </a:prstGeom>
                <a:noFill/>
                <a:ln cap="flat" cmpd="sng" w="34925">
                  <a:solidFill>
                    <a:srgbClr val="0033CC"/>
                  </a:solidFill>
                  <a:prstDash val="solid"/>
                  <a:miter lim="800000"/>
                  <a:headEnd len="sm" w="sm" type="none"/>
                  <a:tailEnd len="sm" w="sm" type="none"/>
                </a:ln>
              </p:spPr>
            </p:cxnSp>
            <p:cxnSp>
              <p:nvCxnSpPr>
                <p:cNvPr id="3912" name="Google Shape;3912;p167"/>
                <p:cNvCxnSpPr/>
                <p:nvPr/>
              </p:nvCxnSpPr>
              <p:spPr>
                <a:xfrm>
                  <a:off x="4622764" y="4346079"/>
                  <a:ext cx="0" cy="317620"/>
                </a:xfrm>
                <a:prstGeom prst="straightConnector1">
                  <a:avLst/>
                </a:prstGeom>
                <a:noFill/>
                <a:ln cap="flat" cmpd="sng" w="34925">
                  <a:solidFill>
                    <a:srgbClr val="0033CC"/>
                  </a:solidFill>
                  <a:prstDash val="solid"/>
                  <a:miter lim="800000"/>
                  <a:headEnd len="sm" w="sm" type="none"/>
                  <a:tailEnd len="sm" w="sm" type="none"/>
                </a:ln>
              </p:spPr>
            </p:cxnSp>
            <p:cxnSp>
              <p:nvCxnSpPr>
                <p:cNvPr id="3913" name="Google Shape;3913;p167"/>
                <p:cNvCxnSpPr/>
                <p:nvPr/>
              </p:nvCxnSpPr>
              <p:spPr>
                <a:xfrm>
                  <a:off x="6769556" y="4346079"/>
                  <a:ext cx="0" cy="317620"/>
                </a:xfrm>
                <a:prstGeom prst="straightConnector1">
                  <a:avLst/>
                </a:prstGeom>
                <a:noFill/>
                <a:ln cap="flat" cmpd="sng" w="34925">
                  <a:solidFill>
                    <a:srgbClr val="0033CC"/>
                  </a:solidFill>
                  <a:prstDash val="solid"/>
                  <a:miter lim="800000"/>
                  <a:headEnd len="sm" w="sm" type="none"/>
                  <a:tailEnd len="sm" w="sm" type="none"/>
                </a:ln>
              </p:spPr>
            </p:cxnSp>
            <p:sp>
              <p:nvSpPr>
                <p:cNvPr id="3914" name="Google Shape;3914;p167"/>
                <p:cNvSpPr txBox="1"/>
                <p:nvPr/>
              </p:nvSpPr>
              <p:spPr>
                <a:xfrm>
                  <a:off x="1903937" y="4354873"/>
                  <a:ext cx="363014" cy="15388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STA1</a:t>
                  </a:r>
                  <a:endParaRPr sz="1200">
                    <a:solidFill>
                      <a:srgbClr val="000000"/>
                    </a:solidFill>
                    <a:latin typeface="Arial"/>
                    <a:ea typeface="Arial"/>
                    <a:cs typeface="Arial"/>
                    <a:sym typeface="Arial"/>
                  </a:endParaRPr>
                </a:p>
              </p:txBody>
            </p:sp>
            <p:cxnSp>
              <p:nvCxnSpPr>
                <p:cNvPr id="3915" name="Google Shape;3915;p167"/>
                <p:cNvCxnSpPr/>
                <p:nvPr/>
              </p:nvCxnSpPr>
              <p:spPr>
                <a:xfrm>
                  <a:off x="2258157" y="5647014"/>
                  <a:ext cx="5951373" cy="0"/>
                </a:xfrm>
                <a:prstGeom prst="straightConnector1">
                  <a:avLst/>
                </a:prstGeom>
                <a:noFill/>
                <a:ln cap="flat" cmpd="sng" w="34925">
                  <a:solidFill>
                    <a:srgbClr val="0033CC"/>
                  </a:solidFill>
                  <a:prstDash val="solid"/>
                  <a:miter lim="800000"/>
                  <a:headEnd len="sm" w="sm" type="none"/>
                  <a:tailEnd len="sm" w="sm" type="none"/>
                </a:ln>
              </p:spPr>
            </p:cxnSp>
            <p:sp>
              <p:nvSpPr>
                <p:cNvPr id="3916" name="Google Shape;3916;p167"/>
                <p:cNvSpPr txBox="1"/>
                <p:nvPr/>
              </p:nvSpPr>
              <p:spPr>
                <a:xfrm>
                  <a:off x="2504145" y="5868231"/>
                  <a:ext cx="612347" cy="1384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Nghỉ</a:t>
                  </a:r>
                  <a:endParaRPr/>
                </a:p>
              </p:txBody>
            </p:sp>
            <p:cxnSp>
              <p:nvCxnSpPr>
                <p:cNvPr id="3917" name="Google Shape;3917;p167"/>
                <p:cNvCxnSpPr/>
                <p:nvPr/>
              </p:nvCxnSpPr>
              <p:spPr>
                <a:xfrm>
                  <a:off x="3481187" y="5329359"/>
                  <a:ext cx="0" cy="317620"/>
                </a:xfrm>
                <a:prstGeom prst="straightConnector1">
                  <a:avLst/>
                </a:prstGeom>
                <a:noFill/>
                <a:ln cap="flat" cmpd="sng" w="34925">
                  <a:solidFill>
                    <a:srgbClr val="0033CC"/>
                  </a:solidFill>
                  <a:prstDash val="solid"/>
                  <a:miter lim="800000"/>
                  <a:headEnd len="sm" w="sm" type="none"/>
                  <a:tailEnd len="sm" w="sm" type="none"/>
                </a:ln>
              </p:spPr>
            </p:cxnSp>
            <p:cxnSp>
              <p:nvCxnSpPr>
                <p:cNvPr id="3918" name="Google Shape;3918;p167"/>
                <p:cNvCxnSpPr/>
                <p:nvPr/>
              </p:nvCxnSpPr>
              <p:spPr>
                <a:xfrm>
                  <a:off x="2679700" y="5435244"/>
                  <a:ext cx="777875" cy="0"/>
                </a:xfrm>
                <a:prstGeom prst="straightConnector1">
                  <a:avLst/>
                </a:prstGeom>
                <a:solidFill>
                  <a:schemeClr val="lt1"/>
                </a:solidFill>
                <a:ln cap="flat" cmpd="sng" w="12700">
                  <a:solidFill>
                    <a:srgbClr val="0033CC"/>
                  </a:solidFill>
                  <a:prstDash val="solid"/>
                  <a:round/>
                  <a:headEnd len="med" w="med" type="triangle"/>
                  <a:tailEnd len="med" w="med" type="triangle"/>
                </a:ln>
              </p:spPr>
            </p:cxnSp>
            <p:sp>
              <p:nvSpPr>
                <p:cNvPr id="3919" name="Google Shape;3919;p167"/>
                <p:cNvSpPr txBox="1"/>
                <p:nvPr/>
              </p:nvSpPr>
              <p:spPr>
                <a:xfrm>
                  <a:off x="2953221" y="5281389"/>
                  <a:ext cx="230832" cy="1384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DIFS</a:t>
                  </a:r>
                  <a:endParaRPr sz="1100">
                    <a:solidFill>
                      <a:srgbClr val="000000"/>
                    </a:solidFill>
                    <a:latin typeface="Arial"/>
                    <a:ea typeface="Arial"/>
                    <a:cs typeface="Arial"/>
                    <a:sym typeface="Arial"/>
                  </a:endParaRPr>
                </a:p>
              </p:txBody>
            </p:sp>
            <p:grpSp>
              <p:nvGrpSpPr>
                <p:cNvPr id="3920" name="Google Shape;3920;p167"/>
                <p:cNvGrpSpPr/>
                <p:nvPr/>
              </p:nvGrpSpPr>
              <p:grpSpPr>
                <a:xfrm>
                  <a:off x="2272610" y="5031398"/>
                  <a:ext cx="782265" cy="596407"/>
                  <a:chOff x="2272610" y="5031398"/>
                  <a:chExt cx="782265" cy="596407"/>
                </a:xfrm>
              </p:grpSpPr>
              <p:sp>
                <p:nvSpPr>
                  <p:cNvPr id="3921" name="Google Shape;3921;p167"/>
                  <p:cNvSpPr txBox="1"/>
                  <p:nvPr/>
                </p:nvSpPr>
                <p:spPr>
                  <a:xfrm>
                    <a:off x="2272610" y="5031398"/>
                    <a:ext cx="782265" cy="1384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Cảm biến sóng mang</a:t>
                    </a:r>
                    <a:endParaRPr/>
                  </a:p>
                </p:txBody>
              </p:sp>
              <p:cxnSp>
                <p:nvCxnSpPr>
                  <p:cNvPr id="3922" name="Google Shape;3922;p167"/>
                  <p:cNvCxnSpPr/>
                  <p:nvPr/>
                </p:nvCxnSpPr>
                <p:spPr>
                  <a:xfrm>
                    <a:off x="2663742" y="5204312"/>
                    <a:ext cx="0" cy="423493"/>
                  </a:xfrm>
                  <a:prstGeom prst="straightConnector1">
                    <a:avLst/>
                  </a:prstGeom>
                  <a:noFill/>
                  <a:ln cap="flat" cmpd="sng" w="19050">
                    <a:solidFill>
                      <a:srgbClr val="FF0000"/>
                    </a:solidFill>
                    <a:prstDash val="solid"/>
                    <a:miter lim="800000"/>
                    <a:headEnd len="sm" w="sm" type="none"/>
                    <a:tailEnd len="med" w="med" type="triangle"/>
                  </a:ln>
                </p:spPr>
              </p:cxnSp>
            </p:grpSp>
            <p:sp>
              <p:nvSpPr>
                <p:cNvPr id="3923" name="Google Shape;3923;p167"/>
                <p:cNvSpPr txBox="1"/>
                <p:nvPr/>
              </p:nvSpPr>
              <p:spPr>
                <a:xfrm>
                  <a:off x="1901013" y="5356195"/>
                  <a:ext cx="375678" cy="15388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STA2</a:t>
                  </a:r>
                  <a:endParaRPr sz="1200">
                    <a:solidFill>
                      <a:srgbClr val="000000"/>
                    </a:solidFill>
                    <a:latin typeface="Arial"/>
                    <a:ea typeface="Arial"/>
                    <a:cs typeface="Arial"/>
                    <a:sym typeface="Arial"/>
                  </a:endParaRPr>
                </a:p>
              </p:txBody>
            </p:sp>
            <p:cxnSp>
              <p:nvCxnSpPr>
                <p:cNvPr id="3924" name="Google Shape;3924;p167"/>
                <p:cNvCxnSpPr/>
                <p:nvPr/>
              </p:nvCxnSpPr>
              <p:spPr>
                <a:xfrm>
                  <a:off x="2258157" y="3732970"/>
                  <a:ext cx="5951374" cy="0"/>
                </a:xfrm>
                <a:prstGeom prst="straightConnector1">
                  <a:avLst/>
                </a:prstGeom>
                <a:noFill/>
                <a:ln cap="flat" cmpd="sng" w="34925">
                  <a:solidFill>
                    <a:srgbClr val="0033CC"/>
                  </a:solidFill>
                  <a:prstDash val="solid"/>
                  <a:miter lim="800000"/>
                  <a:headEnd len="sm" w="sm" type="none"/>
                  <a:tailEnd len="sm" w="sm" type="none"/>
                </a:ln>
              </p:spPr>
            </p:cxnSp>
            <p:cxnSp>
              <p:nvCxnSpPr>
                <p:cNvPr id="3925" name="Google Shape;3925;p167"/>
                <p:cNvCxnSpPr/>
                <p:nvPr/>
              </p:nvCxnSpPr>
              <p:spPr>
                <a:xfrm>
                  <a:off x="5420429" y="3400767"/>
                  <a:ext cx="0" cy="317620"/>
                </a:xfrm>
                <a:prstGeom prst="straightConnector1">
                  <a:avLst/>
                </a:prstGeom>
                <a:noFill/>
                <a:ln cap="flat" cmpd="sng" w="34925">
                  <a:solidFill>
                    <a:srgbClr val="0033CC"/>
                  </a:solidFill>
                  <a:prstDash val="solid"/>
                  <a:miter lim="800000"/>
                  <a:headEnd len="sm" w="sm" type="none"/>
                  <a:tailEnd len="sm" w="sm" type="none"/>
                </a:ln>
              </p:spPr>
            </p:cxnSp>
            <p:grpSp>
              <p:nvGrpSpPr>
                <p:cNvPr id="3926" name="Google Shape;3926;p167"/>
                <p:cNvGrpSpPr/>
                <p:nvPr/>
              </p:nvGrpSpPr>
              <p:grpSpPr>
                <a:xfrm>
                  <a:off x="4643438" y="3354855"/>
                  <a:ext cx="754856" cy="151798"/>
                  <a:chOff x="4643438" y="3354855"/>
                  <a:chExt cx="754856" cy="151798"/>
                </a:xfrm>
              </p:grpSpPr>
              <p:cxnSp>
                <p:nvCxnSpPr>
                  <p:cNvPr id="3927" name="Google Shape;3927;p167"/>
                  <p:cNvCxnSpPr/>
                  <p:nvPr/>
                </p:nvCxnSpPr>
                <p:spPr>
                  <a:xfrm>
                    <a:off x="4643438" y="3506653"/>
                    <a:ext cx="754856" cy="0"/>
                  </a:xfrm>
                  <a:prstGeom prst="straightConnector1">
                    <a:avLst/>
                  </a:prstGeom>
                  <a:solidFill>
                    <a:schemeClr val="lt1"/>
                  </a:solidFill>
                  <a:ln cap="flat" cmpd="sng" w="12700">
                    <a:solidFill>
                      <a:srgbClr val="0033CC"/>
                    </a:solidFill>
                    <a:prstDash val="solid"/>
                    <a:round/>
                    <a:headEnd len="med" w="med" type="triangle"/>
                    <a:tailEnd len="med" w="med" type="triangle"/>
                  </a:ln>
                </p:spPr>
              </p:cxnSp>
              <p:sp>
                <p:nvSpPr>
                  <p:cNvPr id="3928" name="Google Shape;3928;p167"/>
                  <p:cNvSpPr txBox="1"/>
                  <p:nvPr/>
                </p:nvSpPr>
                <p:spPr>
                  <a:xfrm>
                    <a:off x="4905450" y="3354855"/>
                    <a:ext cx="230832"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DIFS</a:t>
                    </a:r>
                    <a:endParaRPr b="0" i="0" sz="1100" u="none" cap="none" strike="noStrike">
                      <a:solidFill>
                        <a:srgbClr val="000000"/>
                      </a:solidFill>
                      <a:latin typeface="Arial"/>
                      <a:ea typeface="Arial"/>
                      <a:cs typeface="Arial"/>
                      <a:sym typeface="Arial"/>
                    </a:endParaRPr>
                  </a:p>
                </p:txBody>
              </p:sp>
            </p:grpSp>
            <p:cxnSp>
              <p:nvCxnSpPr>
                <p:cNvPr id="3929" name="Google Shape;3929;p167"/>
                <p:cNvCxnSpPr/>
                <p:nvPr/>
              </p:nvCxnSpPr>
              <p:spPr>
                <a:xfrm>
                  <a:off x="4622764" y="3400767"/>
                  <a:ext cx="0" cy="317620"/>
                </a:xfrm>
                <a:prstGeom prst="straightConnector1">
                  <a:avLst/>
                </a:prstGeom>
                <a:noFill/>
                <a:ln cap="flat" cmpd="sng" w="34925">
                  <a:solidFill>
                    <a:srgbClr val="0033CC"/>
                  </a:solidFill>
                  <a:prstDash val="solid"/>
                  <a:miter lim="800000"/>
                  <a:headEnd len="sm" w="sm" type="none"/>
                  <a:tailEnd len="sm" w="sm" type="none"/>
                </a:ln>
              </p:spPr>
            </p:cxnSp>
            <p:cxnSp>
              <p:nvCxnSpPr>
                <p:cNvPr id="3930" name="Google Shape;3930;p167"/>
                <p:cNvCxnSpPr/>
                <p:nvPr/>
              </p:nvCxnSpPr>
              <p:spPr>
                <a:xfrm>
                  <a:off x="6769556" y="3400767"/>
                  <a:ext cx="0" cy="317620"/>
                </a:xfrm>
                <a:prstGeom prst="straightConnector1">
                  <a:avLst/>
                </a:prstGeom>
                <a:noFill/>
                <a:ln cap="flat" cmpd="sng" w="34925">
                  <a:solidFill>
                    <a:srgbClr val="0033CC"/>
                  </a:solidFill>
                  <a:prstDash val="solid"/>
                  <a:miter lim="800000"/>
                  <a:headEnd len="sm" w="sm" type="none"/>
                  <a:tailEnd len="sm" w="sm" type="none"/>
                </a:ln>
              </p:spPr>
            </p:cxnSp>
            <p:cxnSp>
              <p:nvCxnSpPr>
                <p:cNvPr id="3931" name="Google Shape;3931;p167"/>
                <p:cNvCxnSpPr/>
                <p:nvPr/>
              </p:nvCxnSpPr>
              <p:spPr>
                <a:xfrm>
                  <a:off x="5441950" y="3506653"/>
                  <a:ext cx="1308100" cy="0"/>
                </a:xfrm>
                <a:prstGeom prst="straightConnector1">
                  <a:avLst/>
                </a:prstGeom>
                <a:solidFill>
                  <a:schemeClr val="lt1"/>
                </a:solidFill>
                <a:ln cap="flat" cmpd="sng" w="12700">
                  <a:solidFill>
                    <a:srgbClr val="0033CC"/>
                  </a:solidFill>
                  <a:prstDash val="solid"/>
                  <a:round/>
                  <a:headEnd len="med" w="med" type="triangle"/>
                  <a:tailEnd len="med" w="med" type="triangle"/>
                </a:ln>
              </p:spPr>
            </p:cxnSp>
            <p:sp>
              <p:nvSpPr>
                <p:cNvPr id="3932" name="Google Shape;3932;p167"/>
                <p:cNvSpPr txBox="1"/>
                <p:nvPr/>
              </p:nvSpPr>
              <p:spPr>
                <a:xfrm>
                  <a:off x="5689527" y="3353320"/>
                  <a:ext cx="742191" cy="1384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Giai đoạn quay lui</a:t>
                  </a:r>
                  <a:endParaRPr/>
                </a:p>
              </p:txBody>
            </p:sp>
            <p:grpSp>
              <p:nvGrpSpPr>
                <p:cNvPr id="3933" name="Google Shape;3933;p167"/>
                <p:cNvGrpSpPr/>
                <p:nvPr/>
              </p:nvGrpSpPr>
              <p:grpSpPr>
                <a:xfrm>
                  <a:off x="5587515" y="3504578"/>
                  <a:ext cx="1110992" cy="213557"/>
                  <a:chOff x="5590690" y="3496854"/>
                  <a:chExt cx="1110992" cy="233804"/>
                </a:xfrm>
              </p:grpSpPr>
              <p:cxnSp>
                <p:nvCxnSpPr>
                  <p:cNvPr id="3934" name="Google Shape;3934;p167"/>
                  <p:cNvCxnSpPr/>
                  <p:nvPr/>
                </p:nvCxnSpPr>
                <p:spPr>
                  <a:xfrm>
                    <a:off x="5590690"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35" name="Google Shape;3935;p167"/>
                  <p:cNvCxnSpPr/>
                  <p:nvPr/>
                </p:nvCxnSpPr>
                <p:spPr>
                  <a:xfrm>
                    <a:off x="5749411"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36" name="Google Shape;3936;p167"/>
                  <p:cNvCxnSpPr/>
                  <p:nvPr/>
                </p:nvCxnSpPr>
                <p:spPr>
                  <a:xfrm>
                    <a:off x="5908132"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37" name="Google Shape;3937;p167"/>
                  <p:cNvCxnSpPr/>
                  <p:nvPr/>
                </p:nvCxnSpPr>
                <p:spPr>
                  <a:xfrm>
                    <a:off x="6066853"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38" name="Google Shape;3938;p167"/>
                  <p:cNvCxnSpPr/>
                  <p:nvPr/>
                </p:nvCxnSpPr>
                <p:spPr>
                  <a:xfrm>
                    <a:off x="6225519"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39" name="Google Shape;3939;p167"/>
                  <p:cNvCxnSpPr/>
                  <p:nvPr/>
                </p:nvCxnSpPr>
                <p:spPr>
                  <a:xfrm>
                    <a:off x="6384240"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40" name="Google Shape;3940;p167"/>
                  <p:cNvCxnSpPr/>
                  <p:nvPr/>
                </p:nvCxnSpPr>
                <p:spPr>
                  <a:xfrm>
                    <a:off x="6542961"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41" name="Google Shape;3941;p167"/>
                  <p:cNvCxnSpPr/>
                  <p:nvPr/>
                </p:nvCxnSpPr>
                <p:spPr>
                  <a:xfrm>
                    <a:off x="6701682"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grpSp>
            <p:sp>
              <p:nvSpPr>
                <p:cNvPr id="3942" name="Google Shape;3942;p167"/>
                <p:cNvSpPr txBox="1"/>
                <p:nvPr/>
              </p:nvSpPr>
              <p:spPr>
                <a:xfrm>
                  <a:off x="1903937" y="3404754"/>
                  <a:ext cx="363014" cy="153888"/>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Điểm truy cập</a:t>
                  </a:r>
                  <a:endParaRPr/>
                </a:p>
              </p:txBody>
            </p:sp>
            <p:sp>
              <p:nvSpPr>
                <p:cNvPr id="3943" name="Google Shape;3943;p167"/>
                <p:cNvSpPr txBox="1"/>
                <p:nvPr/>
              </p:nvSpPr>
              <p:spPr>
                <a:xfrm>
                  <a:off x="3483770" y="5419887"/>
                  <a:ext cx="1138994" cy="227090"/>
                </a:xfrm>
                <a:prstGeom prst="rect">
                  <a:avLst/>
                </a:prstGeom>
                <a:noFill/>
                <a:ln cap="flat" cmpd="sng" w="381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Truyền khung</a:t>
                  </a:r>
                  <a:endParaRPr/>
                </a:p>
              </p:txBody>
            </p:sp>
            <p:sp>
              <p:nvSpPr>
                <p:cNvPr id="3944" name="Google Shape;3944;p167"/>
                <p:cNvSpPr txBox="1"/>
                <p:nvPr/>
              </p:nvSpPr>
              <p:spPr>
                <a:xfrm>
                  <a:off x="3483770" y="3504579"/>
                  <a:ext cx="1138994" cy="227090"/>
                </a:xfrm>
                <a:prstGeom prst="rect">
                  <a:avLst/>
                </a:prstGeom>
                <a:noFill/>
                <a:ln cap="flat" cmpd="sng" w="381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Dữ liệu/ACK</a:t>
                  </a:r>
                  <a:endParaRPr/>
                </a:p>
              </p:txBody>
            </p:sp>
            <p:sp>
              <p:nvSpPr>
                <p:cNvPr id="3945" name="Google Shape;3945;p167"/>
                <p:cNvSpPr txBox="1"/>
                <p:nvPr/>
              </p:nvSpPr>
              <p:spPr>
                <a:xfrm>
                  <a:off x="6773534" y="3504579"/>
                  <a:ext cx="1138994" cy="227090"/>
                </a:xfrm>
                <a:prstGeom prst="rect">
                  <a:avLst/>
                </a:prstGeom>
                <a:noFill/>
                <a:ln cap="flat" cmpd="sng" w="381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Dữ liệu/ACK</a:t>
                  </a:r>
                  <a:endParaRPr/>
                </a:p>
              </p:txBody>
            </p:sp>
            <p:sp>
              <p:nvSpPr>
                <p:cNvPr id="3946" name="Google Shape;3946;p167"/>
                <p:cNvSpPr txBox="1"/>
                <p:nvPr/>
              </p:nvSpPr>
              <p:spPr>
                <a:xfrm>
                  <a:off x="6773534" y="4436627"/>
                  <a:ext cx="1138994" cy="227090"/>
                </a:xfrm>
                <a:prstGeom prst="rect">
                  <a:avLst/>
                </a:prstGeom>
                <a:noFill/>
                <a:ln cap="flat" cmpd="sng" w="38100">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Truyền khung</a:t>
                  </a:r>
                  <a:endParaRPr/>
                </a:p>
              </p:txBody>
            </p:sp>
            <p:grpSp>
              <p:nvGrpSpPr>
                <p:cNvPr id="3947" name="Google Shape;3947;p167"/>
                <p:cNvGrpSpPr/>
                <p:nvPr/>
              </p:nvGrpSpPr>
              <p:grpSpPr>
                <a:xfrm>
                  <a:off x="4643438" y="4303434"/>
                  <a:ext cx="754856" cy="151798"/>
                  <a:chOff x="4643438" y="3354855"/>
                  <a:chExt cx="754856" cy="151798"/>
                </a:xfrm>
              </p:grpSpPr>
              <p:cxnSp>
                <p:nvCxnSpPr>
                  <p:cNvPr id="3948" name="Google Shape;3948;p167"/>
                  <p:cNvCxnSpPr/>
                  <p:nvPr/>
                </p:nvCxnSpPr>
                <p:spPr>
                  <a:xfrm>
                    <a:off x="4643438" y="3506653"/>
                    <a:ext cx="754856" cy="0"/>
                  </a:xfrm>
                  <a:prstGeom prst="straightConnector1">
                    <a:avLst/>
                  </a:prstGeom>
                  <a:solidFill>
                    <a:schemeClr val="lt1"/>
                  </a:solidFill>
                  <a:ln cap="flat" cmpd="sng" w="12700">
                    <a:solidFill>
                      <a:srgbClr val="0033CC"/>
                    </a:solidFill>
                    <a:prstDash val="solid"/>
                    <a:round/>
                    <a:headEnd len="med" w="med" type="triangle"/>
                    <a:tailEnd len="med" w="med" type="triangle"/>
                  </a:ln>
                </p:spPr>
              </p:cxnSp>
              <p:sp>
                <p:nvSpPr>
                  <p:cNvPr id="3949" name="Google Shape;3949;p167"/>
                  <p:cNvSpPr txBox="1"/>
                  <p:nvPr/>
                </p:nvSpPr>
                <p:spPr>
                  <a:xfrm>
                    <a:off x="4905450" y="3354855"/>
                    <a:ext cx="230832"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DIFS</a:t>
                    </a:r>
                    <a:endParaRPr b="0" i="0" sz="1100" u="none" cap="none" strike="noStrike">
                      <a:solidFill>
                        <a:srgbClr val="000000"/>
                      </a:solidFill>
                      <a:latin typeface="Arial"/>
                      <a:ea typeface="Arial"/>
                      <a:cs typeface="Arial"/>
                      <a:sym typeface="Arial"/>
                    </a:endParaRPr>
                  </a:p>
                </p:txBody>
              </p:sp>
            </p:grpSp>
            <p:grpSp>
              <p:nvGrpSpPr>
                <p:cNvPr id="3950" name="Google Shape;3950;p167"/>
                <p:cNvGrpSpPr/>
                <p:nvPr/>
              </p:nvGrpSpPr>
              <p:grpSpPr>
                <a:xfrm>
                  <a:off x="5441950" y="4301903"/>
                  <a:ext cx="1311275" cy="364815"/>
                  <a:chOff x="5441950" y="4047736"/>
                  <a:chExt cx="1311275" cy="364815"/>
                </a:xfrm>
              </p:grpSpPr>
              <p:cxnSp>
                <p:nvCxnSpPr>
                  <p:cNvPr id="3951" name="Google Shape;3951;p167"/>
                  <p:cNvCxnSpPr/>
                  <p:nvPr/>
                </p:nvCxnSpPr>
                <p:spPr>
                  <a:xfrm>
                    <a:off x="5441950" y="4201069"/>
                    <a:ext cx="1311275" cy="0"/>
                  </a:xfrm>
                  <a:prstGeom prst="straightConnector1">
                    <a:avLst/>
                  </a:prstGeom>
                  <a:solidFill>
                    <a:schemeClr val="lt1"/>
                  </a:solidFill>
                  <a:ln cap="flat" cmpd="sng" w="12700">
                    <a:solidFill>
                      <a:srgbClr val="0033CC"/>
                    </a:solidFill>
                    <a:prstDash val="solid"/>
                    <a:round/>
                    <a:headEnd len="med" w="med" type="triangle"/>
                    <a:tailEnd len="med" w="med" type="triangle"/>
                  </a:ln>
                </p:spPr>
              </p:cxnSp>
              <p:sp>
                <p:nvSpPr>
                  <p:cNvPr id="3952" name="Google Shape;3952;p167"/>
                  <p:cNvSpPr txBox="1"/>
                  <p:nvPr/>
                </p:nvSpPr>
                <p:spPr>
                  <a:xfrm>
                    <a:off x="5689527" y="4047736"/>
                    <a:ext cx="742191" cy="1384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Giai đoạn quay lui</a:t>
                    </a:r>
                    <a:endParaRPr/>
                  </a:p>
                </p:txBody>
              </p:sp>
              <p:grpSp>
                <p:nvGrpSpPr>
                  <p:cNvPr id="3953" name="Google Shape;3953;p167"/>
                  <p:cNvGrpSpPr/>
                  <p:nvPr/>
                </p:nvGrpSpPr>
                <p:grpSpPr>
                  <a:xfrm>
                    <a:off x="5587515" y="4198994"/>
                    <a:ext cx="1110992" cy="213557"/>
                    <a:chOff x="5590690" y="3496854"/>
                    <a:chExt cx="1110992" cy="233804"/>
                  </a:xfrm>
                </p:grpSpPr>
                <p:cxnSp>
                  <p:nvCxnSpPr>
                    <p:cNvPr id="3954" name="Google Shape;3954;p167"/>
                    <p:cNvCxnSpPr/>
                    <p:nvPr/>
                  </p:nvCxnSpPr>
                  <p:spPr>
                    <a:xfrm>
                      <a:off x="5590690"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55" name="Google Shape;3955;p167"/>
                    <p:cNvCxnSpPr/>
                    <p:nvPr/>
                  </p:nvCxnSpPr>
                  <p:spPr>
                    <a:xfrm>
                      <a:off x="5749411"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56" name="Google Shape;3956;p167"/>
                    <p:cNvCxnSpPr/>
                    <p:nvPr/>
                  </p:nvCxnSpPr>
                  <p:spPr>
                    <a:xfrm>
                      <a:off x="5908132"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57" name="Google Shape;3957;p167"/>
                    <p:cNvCxnSpPr/>
                    <p:nvPr/>
                  </p:nvCxnSpPr>
                  <p:spPr>
                    <a:xfrm>
                      <a:off x="6066853"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58" name="Google Shape;3958;p167"/>
                    <p:cNvCxnSpPr/>
                    <p:nvPr/>
                  </p:nvCxnSpPr>
                  <p:spPr>
                    <a:xfrm>
                      <a:off x="6225519"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59" name="Google Shape;3959;p167"/>
                    <p:cNvCxnSpPr/>
                    <p:nvPr/>
                  </p:nvCxnSpPr>
                  <p:spPr>
                    <a:xfrm>
                      <a:off x="6384240"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60" name="Google Shape;3960;p167"/>
                    <p:cNvCxnSpPr/>
                    <p:nvPr/>
                  </p:nvCxnSpPr>
                  <p:spPr>
                    <a:xfrm>
                      <a:off x="6542961"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cxnSp>
                  <p:nvCxnSpPr>
                    <p:cNvPr id="3961" name="Google Shape;3961;p167"/>
                    <p:cNvCxnSpPr/>
                    <p:nvPr/>
                  </p:nvCxnSpPr>
                  <p:spPr>
                    <a:xfrm>
                      <a:off x="6701682" y="3496854"/>
                      <a:ext cx="0" cy="233804"/>
                    </a:xfrm>
                    <a:prstGeom prst="straightConnector1">
                      <a:avLst/>
                    </a:prstGeom>
                    <a:solidFill>
                      <a:schemeClr val="lt1"/>
                    </a:solidFill>
                    <a:ln cap="flat" cmpd="sng" w="12700">
                      <a:solidFill>
                        <a:srgbClr val="0033CC"/>
                      </a:solidFill>
                      <a:prstDash val="solid"/>
                      <a:round/>
                      <a:headEnd len="sm" w="sm" type="none"/>
                      <a:tailEnd len="sm" w="sm" type="none"/>
                    </a:ln>
                  </p:spPr>
                </p:cxnSp>
              </p:grpSp>
            </p:grpSp>
            <p:grpSp>
              <p:nvGrpSpPr>
                <p:cNvPr id="3962" name="Google Shape;3962;p167"/>
                <p:cNvGrpSpPr/>
                <p:nvPr/>
              </p:nvGrpSpPr>
              <p:grpSpPr>
                <a:xfrm>
                  <a:off x="3539958" y="4694036"/>
                  <a:ext cx="1070141" cy="386536"/>
                  <a:chOff x="3539958" y="4694037"/>
                  <a:chExt cx="1070141" cy="386536"/>
                </a:xfrm>
              </p:grpSpPr>
              <p:sp>
                <p:nvSpPr>
                  <p:cNvPr id="3963" name="Google Shape;3963;p167"/>
                  <p:cNvSpPr txBox="1"/>
                  <p:nvPr/>
                </p:nvSpPr>
                <p:spPr>
                  <a:xfrm>
                    <a:off x="3774465" y="4942073"/>
                    <a:ext cx="601127" cy="138499"/>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Sử dụng</a:t>
                    </a:r>
                    <a:endParaRPr/>
                  </a:p>
                </p:txBody>
              </p:sp>
              <p:sp>
                <p:nvSpPr>
                  <p:cNvPr id="3964" name="Google Shape;3964;p167"/>
                  <p:cNvSpPr/>
                  <p:nvPr/>
                </p:nvSpPr>
                <p:spPr>
                  <a:xfrm rot="5400000">
                    <a:off x="3988424" y="4245571"/>
                    <a:ext cx="173210" cy="1070141"/>
                  </a:xfrm>
                  <a:prstGeom prst="rightBrace">
                    <a:avLst>
                      <a:gd fmla="val 63101" name="adj1"/>
                      <a:gd fmla="val 50000" name="adj2"/>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3965" name="Google Shape;3965;p167"/>
                <p:cNvGrpSpPr/>
                <p:nvPr/>
              </p:nvGrpSpPr>
              <p:grpSpPr>
                <a:xfrm>
                  <a:off x="3144471" y="4204946"/>
                  <a:ext cx="782265" cy="440079"/>
                  <a:chOff x="2272610" y="5031398"/>
                  <a:chExt cx="782265" cy="440079"/>
                </a:xfrm>
              </p:grpSpPr>
              <p:sp>
                <p:nvSpPr>
                  <p:cNvPr id="3966" name="Google Shape;3966;p167"/>
                  <p:cNvSpPr txBox="1"/>
                  <p:nvPr/>
                </p:nvSpPr>
                <p:spPr>
                  <a:xfrm>
                    <a:off x="2272610" y="5031398"/>
                    <a:ext cx="782265" cy="13849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Cảm biến sóng mang</a:t>
                    </a:r>
                    <a:endParaRPr/>
                  </a:p>
                </p:txBody>
              </p:sp>
              <p:cxnSp>
                <p:nvCxnSpPr>
                  <p:cNvPr id="3967" name="Google Shape;3967;p167"/>
                  <p:cNvCxnSpPr/>
                  <p:nvPr/>
                </p:nvCxnSpPr>
                <p:spPr>
                  <a:xfrm>
                    <a:off x="2663742" y="5204312"/>
                    <a:ext cx="0" cy="267165"/>
                  </a:xfrm>
                  <a:prstGeom prst="straightConnector1">
                    <a:avLst/>
                  </a:prstGeom>
                  <a:noFill/>
                  <a:ln cap="flat" cmpd="sng" w="19050">
                    <a:solidFill>
                      <a:srgbClr val="FF0000"/>
                    </a:solidFill>
                    <a:prstDash val="solid"/>
                    <a:miter lim="800000"/>
                    <a:headEnd len="sm" w="sm" type="none"/>
                    <a:tailEnd len="med" w="med" type="triangle"/>
                  </a:ln>
                </p:spPr>
              </p:cxnSp>
            </p:grpSp>
            <p:grpSp>
              <p:nvGrpSpPr>
                <p:cNvPr id="3968" name="Google Shape;3968;p167"/>
                <p:cNvGrpSpPr/>
                <p:nvPr/>
              </p:nvGrpSpPr>
              <p:grpSpPr>
                <a:xfrm>
                  <a:off x="4637239" y="4694036"/>
                  <a:ext cx="2121702" cy="386536"/>
                  <a:chOff x="3539958" y="4694037"/>
                  <a:chExt cx="1070141" cy="386536"/>
                </a:xfrm>
              </p:grpSpPr>
              <p:sp>
                <p:nvSpPr>
                  <p:cNvPr id="3969" name="Google Shape;3969;p167"/>
                  <p:cNvSpPr txBox="1"/>
                  <p:nvPr/>
                </p:nvSpPr>
                <p:spPr>
                  <a:xfrm>
                    <a:off x="3774465" y="4942073"/>
                    <a:ext cx="601127" cy="138499"/>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Nghỉ</a:t>
                    </a:r>
                    <a:endParaRPr/>
                  </a:p>
                </p:txBody>
              </p:sp>
              <p:sp>
                <p:nvSpPr>
                  <p:cNvPr id="3970" name="Google Shape;3970;p167"/>
                  <p:cNvSpPr/>
                  <p:nvPr/>
                </p:nvSpPr>
                <p:spPr>
                  <a:xfrm rot="5400000">
                    <a:off x="3988424" y="4245571"/>
                    <a:ext cx="173210" cy="1070141"/>
                  </a:xfrm>
                  <a:prstGeom prst="rightBrace">
                    <a:avLst>
                      <a:gd fmla="val 63101" name="adj1"/>
                      <a:gd fmla="val 50000" name="adj2"/>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3971" name="Google Shape;3971;p167"/>
                <p:cNvGrpSpPr/>
                <p:nvPr/>
              </p:nvGrpSpPr>
              <p:grpSpPr>
                <a:xfrm>
                  <a:off x="3539958" y="3772016"/>
                  <a:ext cx="1070141" cy="386536"/>
                  <a:chOff x="3539958" y="4694037"/>
                  <a:chExt cx="1070141" cy="386536"/>
                </a:xfrm>
              </p:grpSpPr>
              <p:sp>
                <p:nvSpPr>
                  <p:cNvPr id="3972" name="Google Shape;3972;p167"/>
                  <p:cNvSpPr txBox="1"/>
                  <p:nvPr/>
                </p:nvSpPr>
                <p:spPr>
                  <a:xfrm>
                    <a:off x="3774465" y="4942073"/>
                    <a:ext cx="601127" cy="138499"/>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Sử dụng</a:t>
                    </a:r>
                    <a:endParaRPr/>
                  </a:p>
                </p:txBody>
              </p:sp>
              <p:sp>
                <p:nvSpPr>
                  <p:cNvPr id="3973" name="Google Shape;3973;p167"/>
                  <p:cNvSpPr/>
                  <p:nvPr/>
                </p:nvSpPr>
                <p:spPr>
                  <a:xfrm rot="5400000">
                    <a:off x="3988424" y="4245571"/>
                    <a:ext cx="173210" cy="1070141"/>
                  </a:xfrm>
                  <a:prstGeom prst="rightBrace">
                    <a:avLst>
                      <a:gd fmla="val 63101" name="adj1"/>
                      <a:gd fmla="val 50000" name="adj2"/>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3974" name="Google Shape;3974;p167"/>
                <p:cNvGrpSpPr/>
                <p:nvPr/>
              </p:nvGrpSpPr>
              <p:grpSpPr>
                <a:xfrm>
                  <a:off x="4637239" y="3772016"/>
                  <a:ext cx="2121702" cy="386536"/>
                  <a:chOff x="3539958" y="4694037"/>
                  <a:chExt cx="1070141" cy="386536"/>
                </a:xfrm>
              </p:grpSpPr>
              <p:sp>
                <p:nvSpPr>
                  <p:cNvPr id="3975" name="Google Shape;3975;p167"/>
                  <p:cNvSpPr txBox="1"/>
                  <p:nvPr/>
                </p:nvSpPr>
                <p:spPr>
                  <a:xfrm>
                    <a:off x="3774465" y="4942073"/>
                    <a:ext cx="601127" cy="138499"/>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Nghỉ</a:t>
                    </a:r>
                    <a:endParaRPr/>
                  </a:p>
                </p:txBody>
              </p:sp>
              <p:sp>
                <p:nvSpPr>
                  <p:cNvPr id="3976" name="Google Shape;3976;p167"/>
                  <p:cNvSpPr/>
                  <p:nvPr/>
                </p:nvSpPr>
                <p:spPr>
                  <a:xfrm rot="5400000">
                    <a:off x="3988424" y="4245571"/>
                    <a:ext cx="173210" cy="1070141"/>
                  </a:xfrm>
                  <a:prstGeom prst="rightBrace">
                    <a:avLst>
                      <a:gd fmla="val 63101" name="adj1"/>
                      <a:gd fmla="val 50000" name="adj2"/>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3977" name="Google Shape;3977;p167"/>
                <p:cNvGrpSpPr/>
                <p:nvPr/>
              </p:nvGrpSpPr>
              <p:grpSpPr>
                <a:xfrm>
                  <a:off x="2412198" y="3772016"/>
                  <a:ext cx="1070141" cy="386536"/>
                  <a:chOff x="3539958" y="4694037"/>
                  <a:chExt cx="1070141" cy="386536"/>
                </a:xfrm>
              </p:grpSpPr>
              <p:sp>
                <p:nvSpPr>
                  <p:cNvPr id="3978" name="Google Shape;3978;p167"/>
                  <p:cNvSpPr txBox="1"/>
                  <p:nvPr/>
                </p:nvSpPr>
                <p:spPr>
                  <a:xfrm>
                    <a:off x="3774465" y="4942073"/>
                    <a:ext cx="601127" cy="138499"/>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Nghỉ</a:t>
                    </a:r>
                    <a:endParaRPr/>
                  </a:p>
                </p:txBody>
              </p:sp>
              <p:sp>
                <p:nvSpPr>
                  <p:cNvPr id="3979" name="Google Shape;3979;p167"/>
                  <p:cNvSpPr/>
                  <p:nvPr/>
                </p:nvSpPr>
                <p:spPr>
                  <a:xfrm rot="5400000">
                    <a:off x="3988424" y="4245571"/>
                    <a:ext cx="173210" cy="1070141"/>
                  </a:xfrm>
                  <a:prstGeom prst="rightBrace">
                    <a:avLst>
                      <a:gd fmla="val 63101" name="adj1"/>
                      <a:gd fmla="val 50000" name="adj2"/>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grpSp>
          </p:grpSp>
        </p:grpSp>
        <p:pic>
          <p:nvPicPr>
            <p:cNvPr id="3980" name="Google Shape;3980;p167"/>
            <p:cNvPicPr preferRelativeResize="0"/>
            <p:nvPr/>
          </p:nvPicPr>
          <p:blipFill rotWithShape="1">
            <a:blip r:embed="rId3">
              <a:alphaModFix/>
            </a:blip>
            <a:srcRect b="0" l="0" r="0" t="0"/>
            <a:stretch/>
          </p:blipFill>
          <p:spPr>
            <a:xfrm>
              <a:off x="1270892" y="4251608"/>
              <a:ext cx="428002" cy="428002"/>
            </a:xfrm>
            <a:prstGeom prst="rect">
              <a:avLst/>
            </a:prstGeom>
            <a:noFill/>
            <a:ln>
              <a:noFill/>
            </a:ln>
          </p:spPr>
        </p:pic>
        <p:pic>
          <p:nvPicPr>
            <p:cNvPr id="3981" name="Google Shape;3981;p167"/>
            <p:cNvPicPr preferRelativeResize="0"/>
            <p:nvPr/>
          </p:nvPicPr>
          <p:blipFill rotWithShape="1">
            <a:blip r:embed="rId4">
              <a:alphaModFix/>
            </a:blip>
            <a:srcRect b="0" l="0" r="0" t="0"/>
            <a:stretch/>
          </p:blipFill>
          <p:spPr>
            <a:xfrm>
              <a:off x="1297322" y="3214306"/>
              <a:ext cx="394335" cy="394335"/>
            </a:xfrm>
            <a:prstGeom prst="rect">
              <a:avLst/>
            </a:prstGeom>
            <a:noFill/>
            <a:ln>
              <a:noFill/>
            </a:ln>
          </p:spPr>
        </p:pic>
        <p:pic>
          <p:nvPicPr>
            <p:cNvPr id="3982" name="Google Shape;3982;p167"/>
            <p:cNvPicPr preferRelativeResize="0"/>
            <p:nvPr/>
          </p:nvPicPr>
          <p:blipFill rotWithShape="1">
            <a:blip r:embed="rId3">
              <a:alphaModFix/>
            </a:blip>
            <a:srcRect b="0" l="0" r="0" t="0"/>
            <a:stretch/>
          </p:blipFill>
          <p:spPr>
            <a:xfrm>
              <a:off x="1289420" y="5330577"/>
              <a:ext cx="428002" cy="428002"/>
            </a:xfrm>
            <a:prstGeom prst="rect">
              <a:avLst/>
            </a:prstGeom>
            <a:noFill/>
            <a:ln>
              <a:noFill/>
            </a:ln>
          </p:spPr>
        </p:pic>
      </p:gr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7" name="Shape 3987"/>
        <p:cNvGrpSpPr/>
        <p:nvPr/>
      </p:nvGrpSpPr>
      <p:grpSpPr>
        <a:xfrm>
          <a:off x="0" y="0"/>
          <a:ext cx="0" cy="0"/>
          <a:chOff x="0" y="0"/>
          <a:chExt cx="0" cy="0"/>
        </a:xfrm>
      </p:grpSpPr>
      <p:grpSp>
        <p:nvGrpSpPr>
          <p:cNvPr id="3988" name="Google Shape;3988;p169"/>
          <p:cNvGrpSpPr/>
          <p:nvPr/>
        </p:nvGrpSpPr>
        <p:grpSpPr>
          <a:xfrm>
            <a:off x="416128" y="444866"/>
            <a:ext cx="9051872" cy="282133"/>
            <a:chOff x="416128" y="444866"/>
            <a:chExt cx="9051872" cy="282133"/>
          </a:xfrm>
        </p:grpSpPr>
        <p:sp>
          <p:nvSpPr>
            <p:cNvPr id="3989" name="Google Shape;3989;p16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3990" name="Google Shape;3990;p1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991" name="Google Shape;3991;p169"/>
          <p:cNvGrpSpPr/>
          <p:nvPr/>
        </p:nvGrpSpPr>
        <p:grpSpPr>
          <a:xfrm>
            <a:off x="559817" y="1393631"/>
            <a:ext cx="8783191" cy="215444"/>
            <a:chOff x="1027113" y="2045624"/>
            <a:chExt cx="8785224" cy="215495"/>
          </a:xfrm>
        </p:grpSpPr>
        <p:sp>
          <p:nvSpPr>
            <p:cNvPr id="3992" name="Google Shape;3992;p16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993" name="Google Shape;3993;p169"/>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Giải quyết vấn đề nút ẩn bằng kỹ thuật RTS/CTS</a:t>
              </a:r>
              <a:endParaRPr/>
            </a:p>
          </p:txBody>
        </p:sp>
      </p:grpSp>
      <p:grpSp>
        <p:nvGrpSpPr>
          <p:cNvPr id="3994" name="Google Shape;3994;p169"/>
          <p:cNvGrpSpPr/>
          <p:nvPr/>
        </p:nvGrpSpPr>
        <p:grpSpPr>
          <a:xfrm>
            <a:off x="559817" y="1840710"/>
            <a:ext cx="8618129" cy="902998"/>
            <a:chOff x="298" y="1822"/>
            <a:chExt cx="5545" cy="569"/>
          </a:xfrm>
        </p:grpSpPr>
        <p:sp>
          <p:nvSpPr>
            <p:cNvPr id="3995" name="Google Shape;3995;p169"/>
            <p:cNvSpPr/>
            <p:nvPr/>
          </p:nvSpPr>
          <p:spPr>
            <a:xfrm>
              <a:off x="298" y="1822"/>
              <a:ext cx="1227" cy="567"/>
            </a:xfrm>
            <a:prstGeom prst="rect">
              <a:avLst/>
            </a:prstGeom>
            <a:noFill/>
            <a:ln cap="flat" cmpd="sng" w="22225">
              <a:solidFill>
                <a:schemeClr val="dk1"/>
              </a:solidFill>
              <a:prstDash val="solid"/>
              <a:round/>
              <a:headEnd len="sm" w="sm" type="none"/>
              <a:tailEnd len="sm" w="sm" type="none"/>
            </a:ln>
          </p:spPr>
          <p:txBody>
            <a:bodyPr anchorCtr="0" anchor="ctr" bIns="46775" lIns="89950" spcFirstLastPara="1" rIns="89950" wrap="square" tIns="46775">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Nơi gửi → Nơi nhận</a:t>
              </a:r>
              <a:endParaRPr/>
            </a:p>
            <a:p>
              <a:pPr indent="0" lvl="0" marL="0" marR="0" rtl="0" algn="ctr">
                <a:spcBef>
                  <a:spcPts val="0"/>
                </a:spcBef>
                <a:spcAft>
                  <a:spcPts val="0"/>
                </a:spcAft>
                <a:buNone/>
              </a:pPr>
              <a:r>
                <a:t/>
              </a:r>
              <a:endParaRPr sz="1300">
                <a:solidFill>
                  <a:srgbClr val="262626"/>
                </a:solidFill>
                <a:latin typeface="Arial"/>
                <a:ea typeface="Arial"/>
                <a:cs typeface="Arial"/>
                <a:sym typeface="Arial"/>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RTS (Yêu cầu gửi)</a:t>
              </a:r>
              <a:endParaRPr/>
            </a:p>
          </p:txBody>
        </p:sp>
        <p:sp>
          <p:nvSpPr>
            <p:cNvPr id="3996" name="Google Shape;3996;p169"/>
            <p:cNvSpPr/>
            <p:nvPr/>
          </p:nvSpPr>
          <p:spPr>
            <a:xfrm>
              <a:off x="1737" y="1824"/>
              <a:ext cx="1227" cy="567"/>
            </a:xfrm>
            <a:prstGeom prst="rect">
              <a:avLst/>
            </a:prstGeom>
            <a:noFill/>
            <a:ln cap="flat" cmpd="sng" w="22225">
              <a:solidFill>
                <a:schemeClr val="dk1"/>
              </a:solidFill>
              <a:prstDash val="solid"/>
              <a:round/>
              <a:headEnd len="sm" w="sm" type="none"/>
              <a:tailEnd len="sm" w="sm" type="none"/>
            </a:ln>
          </p:spPr>
          <p:txBody>
            <a:bodyPr anchorCtr="0" anchor="ctr" bIns="46775" lIns="89950" spcFirstLastPara="1" rIns="89950" wrap="square" tIns="46775">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Nơi nhận → Nơi gửi</a:t>
              </a:r>
              <a:endParaRPr/>
            </a:p>
            <a:p>
              <a:pPr indent="0" lvl="0" marL="0" marR="0" rtl="0" algn="ctr">
                <a:spcBef>
                  <a:spcPts val="0"/>
                </a:spcBef>
                <a:spcAft>
                  <a:spcPts val="0"/>
                </a:spcAft>
                <a:buNone/>
              </a:pPr>
              <a:r>
                <a:t/>
              </a:r>
              <a:endParaRPr sz="1300">
                <a:solidFill>
                  <a:srgbClr val="262626"/>
                </a:solidFill>
                <a:latin typeface="Arial"/>
                <a:ea typeface="Arial"/>
                <a:cs typeface="Arial"/>
                <a:sym typeface="Arial"/>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CTS (Sẵn sàng gửi)</a:t>
              </a:r>
              <a:endParaRPr/>
            </a:p>
          </p:txBody>
        </p:sp>
        <p:sp>
          <p:nvSpPr>
            <p:cNvPr id="3997" name="Google Shape;3997;p169"/>
            <p:cNvSpPr/>
            <p:nvPr/>
          </p:nvSpPr>
          <p:spPr>
            <a:xfrm>
              <a:off x="3177" y="1824"/>
              <a:ext cx="1227" cy="567"/>
            </a:xfrm>
            <a:prstGeom prst="rect">
              <a:avLst/>
            </a:prstGeom>
            <a:noFill/>
            <a:ln cap="flat" cmpd="sng" w="22225">
              <a:solidFill>
                <a:schemeClr val="dk1"/>
              </a:solidFill>
              <a:prstDash val="solid"/>
              <a:round/>
              <a:headEnd len="sm" w="sm" type="none"/>
              <a:tailEnd len="sm" w="sm" type="none"/>
            </a:ln>
          </p:spPr>
          <p:txBody>
            <a:bodyPr anchorCtr="0" anchor="ctr" bIns="46775" lIns="89950" spcFirstLastPara="1" rIns="89950" wrap="square" tIns="46775">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Nơi gửi → Nơi nhận</a:t>
              </a:r>
              <a:endParaRPr/>
            </a:p>
            <a:p>
              <a:pPr indent="0" lvl="0" marL="0" marR="0" rtl="0" algn="ctr">
                <a:spcBef>
                  <a:spcPts val="0"/>
                </a:spcBef>
                <a:spcAft>
                  <a:spcPts val="0"/>
                </a:spcAft>
                <a:buNone/>
              </a:pPr>
              <a:r>
                <a:t/>
              </a:r>
              <a:endParaRPr sz="1300">
                <a:solidFill>
                  <a:srgbClr val="262626"/>
                </a:solidFill>
                <a:latin typeface="Arial"/>
                <a:ea typeface="Arial"/>
                <a:cs typeface="Arial"/>
                <a:sym typeface="Arial"/>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Truyền dữ liệu</a:t>
              </a:r>
              <a:endParaRPr/>
            </a:p>
          </p:txBody>
        </p:sp>
        <p:sp>
          <p:nvSpPr>
            <p:cNvPr id="3998" name="Google Shape;3998;p169"/>
            <p:cNvSpPr/>
            <p:nvPr/>
          </p:nvSpPr>
          <p:spPr>
            <a:xfrm>
              <a:off x="4616" y="1824"/>
              <a:ext cx="1227" cy="567"/>
            </a:xfrm>
            <a:prstGeom prst="rect">
              <a:avLst/>
            </a:prstGeom>
            <a:noFill/>
            <a:ln cap="flat" cmpd="sng" w="22225">
              <a:solidFill>
                <a:schemeClr val="dk1"/>
              </a:solidFill>
              <a:prstDash val="solid"/>
              <a:round/>
              <a:headEnd len="sm" w="sm" type="none"/>
              <a:tailEnd len="sm" w="sm" type="none"/>
            </a:ln>
          </p:spPr>
          <p:txBody>
            <a:bodyPr anchorCtr="0" anchor="ctr" bIns="46775" lIns="89950" spcFirstLastPara="1" rIns="89950" wrap="square" tIns="46775">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Nơi nhận → Nơi gửi</a:t>
              </a:r>
              <a:endParaRPr/>
            </a:p>
            <a:p>
              <a:pPr indent="0" lvl="0" marL="0" marR="0" rtl="0" algn="ctr">
                <a:spcBef>
                  <a:spcPts val="0"/>
                </a:spcBef>
                <a:spcAft>
                  <a:spcPts val="0"/>
                </a:spcAft>
                <a:buNone/>
              </a:pPr>
              <a:r>
                <a:t/>
              </a:r>
              <a:endParaRPr sz="1300">
                <a:solidFill>
                  <a:srgbClr val="262626"/>
                </a:solidFill>
                <a:latin typeface="Arial"/>
                <a:ea typeface="Arial"/>
                <a:cs typeface="Arial"/>
                <a:sym typeface="Arial"/>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ACK</a:t>
              </a:r>
              <a:endParaRPr/>
            </a:p>
          </p:txBody>
        </p:sp>
        <p:cxnSp>
          <p:nvCxnSpPr>
            <p:cNvPr id="3999" name="Google Shape;3999;p169"/>
            <p:cNvCxnSpPr/>
            <p:nvPr/>
          </p:nvCxnSpPr>
          <p:spPr>
            <a:xfrm>
              <a:off x="1530" y="2112"/>
              <a:ext cx="202" cy="0"/>
            </a:xfrm>
            <a:prstGeom prst="straightConnector1">
              <a:avLst/>
            </a:prstGeom>
            <a:noFill/>
            <a:ln cap="flat" cmpd="sng" w="9525">
              <a:solidFill>
                <a:schemeClr val="dk1"/>
              </a:solidFill>
              <a:prstDash val="solid"/>
              <a:round/>
              <a:headEnd len="med" w="med" type="none"/>
              <a:tailEnd len="med" w="med" type="triangle"/>
            </a:ln>
          </p:spPr>
        </p:cxnSp>
        <p:cxnSp>
          <p:nvCxnSpPr>
            <p:cNvPr id="4000" name="Google Shape;4000;p169"/>
            <p:cNvCxnSpPr/>
            <p:nvPr/>
          </p:nvCxnSpPr>
          <p:spPr>
            <a:xfrm>
              <a:off x="2970" y="2112"/>
              <a:ext cx="202" cy="0"/>
            </a:xfrm>
            <a:prstGeom prst="straightConnector1">
              <a:avLst/>
            </a:prstGeom>
            <a:noFill/>
            <a:ln cap="flat" cmpd="sng" w="9525">
              <a:solidFill>
                <a:schemeClr val="dk1"/>
              </a:solidFill>
              <a:prstDash val="solid"/>
              <a:round/>
              <a:headEnd len="med" w="med" type="none"/>
              <a:tailEnd len="med" w="med" type="triangle"/>
            </a:ln>
          </p:spPr>
        </p:cxnSp>
        <p:cxnSp>
          <p:nvCxnSpPr>
            <p:cNvPr id="4001" name="Google Shape;4001;p169"/>
            <p:cNvCxnSpPr/>
            <p:nvPr/>
          </p:nvCxnSpPr>
          <p:spPr>
            <a:xfrm>
              <a:off x="4409" y="2112"/>
              <a:ext cx="202" cy="0"/>
            </a:xfrm>
            <a:prstGeom prst="straightConnector1">
              <a:avLst/>
            </a:prstGeom>
            <a:noFill/>
            <a:ln cap="flat" cmpd="sng" w="9525">
              <a:solidFill>
                <a:schemeClr val="dk1"/>
              </a:solidFill>
              <a:prstDash val="solid"/>
              <a:round/>
              <a:headEnd len="med" w="med" type="none"/>
              <a:tailEnd len="med" w="med" type="triangle"/>
            </a:ln>
          </p:spPr>
        </p:cxnSp>
      </p:grpSp>
      <p:sp>
        <p:nvSpPr>
          <p:cNvPr id="4002" name="Google Shape;4002;p169"/>
          <p:cNvSpPr/>
          <p:nvPr/>
        </p:nvSpPr>
        <p:spPr>
          <a:xfrm>
            <a:off x="712182" y="2870703"/>
            <a:ext cx="8465764" cy="1556014"/>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gửi truyền khung RTS đến nơi nhận.</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nơi nhận đang nghỉ, nơi nhận sẽ phản hồi bằng CTS.</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nơi nhận đang giao tiếp với một nút khác, nơi nhận sẽ chờ bằng thuật toán quay lui.</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khung dữ liệu CTS nhận đến nơi gửi, dữ liệu được truyền ngay lập tức.</a:t>
            </a:r>
            <a:endParaRPr/>
          </a:p>
          <a:p>
            <a:pPr indent="-182471" lvl="0" marL="182471" marR="0" rtl="0" algn="l">
              <a:spcBef>
                <a:spcPts val="800"/>
              </a:spcBef>
              <a:spcAft>
                <a:spcPts val="0"/>
              </a:spcAft>
              <a:buClr>
                <a:srgbClr val="193EB0"/>
              </a:buClr>
              <a:buSzPts val="1300"/>
              <a:buChar char="‣"/>
            </a:pPr>
            <a:r>
              <a:rPr b="1" lang="en-US" sz="1300">
                <a:solidFill>
                  <a:srgbClr val="262626"/>
                </a:solidFill>
              </a:rPr>
              <a:t>Nơi gửi truyền khung dữ liệu ACK cho nơi nhận sau khi nhận được tất cả dữ liệu.</a:t>
            </a:r>
            <a:endParaRPr b="1"/>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7" name="Shape 4007"/>
        <p:cNvGrpSpPr/>
        <p:nvPr/>
      </p:nvGrpSpPr>
      <p:grpSpPr>
        <a:xfrm>
          <a:off x="0" y="0"/>
          <a:ext cx="0" cy="0"/>
          <a:chOff x="0" y="0"/>
          <a:chExt cx="0" cy="0"/>
        </a:xfrm>
      </p:grpSpPr>
      <p:grpSp>
        <p:nvGrpSpPr>
          <p:cNvPr id="4008" name="Google Shape;4008;p170"/>
          <p:cNvGrpSpPr/>
          <p:nvPr/>
        </p:nvGrpSpPr>
        <p:grpSpPr>
          <a:xfrm>
            <a:off x="416128" y="444866"/>
            <a:ext cx="9051872" cy="282133"/>
            <a:chOff x="416128" y="444866"/>
            <a:chExt cx="9051872" cy="282133"/>
          </a:xfrm>
        </p:grpSpPr>
        <p:sp>
          <p:nvSpPr>
            <p:cNvPr id="4009" name="Google Shape;4009;p17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010" name="Google Shape;4010;p1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011" name="Google Shape;4011;p1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thành phần của mạng WLAN</a:t>
            </a:r>
            <a:endParaRPr/>
          </a:p>
        </p:txBody>
      </p:sp>
      <p:grpSp>
        <p:nvGrpSpPr>
          <p:cNvPr id="4012" name="Google Shape;4012;p170"/>
          <p:cNvGrpSpPr/>
          <p:nvPr/>
        </p:nvGrpSpPr>
        <p:grpSpPr>
          <a:xfrm>
            <a:off x="554864" y="1995625"/>
            <a:ext cx="1982345" cy="215444"/>
            <a:chOff x="1027113" y="2045624"/>
            <a:chExt cx="1982804" cy="215495"/>
          </a:xfrm>
        </p:grpSpPr>
        <p:sp>
          <p:nvSpPr>
            <p:cNvPr id="4013" name="Google Shape;4013;p1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14" name="Google Shape;4014;p170"/>
            <p:cNvSpPr/>
            <p:nvPr/>
          </p:nvSpPr>
          <p:spPr>
            <a:xfrm>
              <a:off x="1179513" y="2045624"/>
              <a:ext cx="183040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Liên kết không dây</a:t>
              </a:r>
              <a:endParaRPr/>
            </a:p>
          </p:txBody>
        </p:sp>
      </p:grpSp>
      <p:grpSp>
        <p:nvGrpSpPr>
          <p:cNvPr id="4015" name="Google Shape;4015;p170"/>
          <p:cNvGrpSpPr/>
          <p:nvPr/>
        </p:nvGrpSpPr>
        <p:grpSpPr>
          <a:xfrm>
            <a:off x="554864" y="2382749"/>
            <a:ext cx="1982345" cy="215444"/>
            <a:chOff x="1027113" y="2045624"/>
            <a:chExt cx="1982804" cy="215495"/>
          </a:xfrm>
        </p:grpSpPr>
        <p:sp>
          <p:nvSpPr>
            <p:cNvPr id="4016" name="Google Shape;4016;p1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17" name="Google Shape;4017;p170"/>
            <p:cNvSpPr/>
            <p:nvPr/>
          </p:nvSpPr>
          <p:spPr>
            <a:xfrm>
              <a:off x="1179513" y="2045624"/>
              <a:ext cx="183040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bị đầu cuối (STA)</a:t>
              </a:r>
              <a:endParaRPr/>
            </a:p>
          </p:txBody>
        </p:sp>
      </p:grpSp>
      <p:grpSp>
        <p:nvGrpSpPr>
          <p:cNvPr id="4018" name="Google Shape;4018;p170"/>
          <p:cNvGrpSpPr/>
          <p:nvPr/>
        </p:nvGrpSpPr>
        <p:grpSpPr>
          <a:xfrm>
            <a:off x="3463621" y="1995625"/>
            <a:ext cx="1982345" cy="215444"/>
            <a:chOff x="1027113" y="2045624"/>
            <a:chExt cx="1982804" cy="215495"/>
          </a:xfrm>
        </p:grpSpPr>
        <p:sp>
          <p:nvSpPr>
            <p:cNvPr id="4019" name="Google Shape;4019;p1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20" name="Google Shape;4020;p170"/>
            <p:cNvSpPr/>
            <p:nvPr/>
          </p:nvSpPr>
          <p:spPr>
            <a:xfrm>
              <a:off x="1179513" y="2045624"/>
              <a:ext cx="183040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Điểm truy cập</a:t>
              </a:r>
              <a:endParaRPr/>
            </a:p>
          </p:txBody>
        </p:sp>
      </p:grpSp>
      <p:grpSp>
        <p:nvGrpSpPr>
          <p:cNvPr id="4021" name="Google Shape;4021;p170"/>
          <p:cNvGrpSpPr/>
          <p:nvPr/>
        </p:nvGrpSpPr>
        <p:grpSpPr>
          <a:xfrm>
            <a:off x="3463621" y="2382749"/>
            <a:ext cx="1982345" cy="215444"/>
            <a:chOff x="1027113" y="2045624"/>
            <a:chExt cx="1982804" cy="215495"/>
          </a:xfrm>
        </p:grpSpPr>
        <p:sp>
          <p:nvSpPr>
            <p:cNvPr id="4022" name="Google Shape;4022;p1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23" name="Google Shape;4023;p170"/>
            <p:cNvSpPr/>
            <p:nvPr/>
          </p:nvSpPr>
          <p:spPr>
            <a:xfrm>
              <a:off x="1179513" y="2045624"/>
              <a:ext cx="183040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Hệ thống phân phối</a:t>
              </a:r>
              <a:endParaRPr/>
            </a:p>
          </p:txBody>
        </p:sp>
      </p:grpSp>
      <p:grpSp>
        <p:nvGrpSpPr>
          <p:cNvPr id="4024" name="Google Shape;4024;p170"/>
          <p:cNvGrpSpPr/>
          <p:nvPr/>
        </p:nvGrpSpPr>
        <p:grpSpPr>
          <a:xfrm>
            <a:off x="554864" y="2789788"/>
            <a:ext cx="1982345" cy="215444"/>
            <a:chOff x="1027113" y="2045624"/>
            <a:chExt cx="1982804" cy="215495"/>
          </a:xfrm>
        </p:grpSpPr>
        <p:sp>
          <p:nvSpPr>
            <p:cNvPr id="4025" name="Google Shape;4025;p1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26" name="Google Shape;4026;p170"/>
            <p:cNvSpPr/>
            <p:nvPr/>
          </p:nvSpPr>
          <p:spPr>
            <a:xfrm>
              <a:off x="1179513" y="2045624"/>
              <a:ext cx="183040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dịch vụ cơ bản</a:t>
              </a:r>
              <a:endParaRPr/>
            </a:p>
          </p:txBody>
        </p:sp>
      </p:grpSp>
      <p:grpSp>
        <p:nvGrpSpPr>
          <p:cNvPr id="4027" name="Google Shape;4027;p170"/>
          <p:cNvGrpSpPr/>
          <p:nvPr/>
        </p:nvGrpSpPr>
        <p:grpSpPr>
          <a:xfrm>
            <a:off x="3463621" y="2788472"/>
            <a:ext cx="1982345" cy="215444"/>
            <a:chOff x="1027113" y="2045624"/>
            <a:chExt cx="1982804" cy="215495"/>
          </a:xfrm>
        </p:grpSpPr>
        <p:sp>
          <p:nvSpPr>
            <p:cNvPr id="4028" name="Google Shape;4028;p1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29" name="Google Shape;4029;p170"/>
            <p:cNvSpPr/>
            <p:nvPr/>
          </p:nvSpPr>
          <p:spPr>
            <a:xfrm>
              <a:off x="1179513" y="2045624"/>
              <a:ext cx="183040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dịch vụ mở rộng</a:t>
              </a:r>
              <a:endParaRPr/>
            </a:p>
          </p:txBody>
        </p:sp>
      </p:grpSp>
      <p:grpSp>
        <p:nvGrpSpPr>
          <p:cNvPr id="4030" name="Google Shape;4030;p170"/>
          <p:cNvGrpSpPr/>
          <p:nvPr/>
        </p:nvGrpSpPr>
        <p:grpSpPr>
          <a:xfrm>
            <a:off x="533013" y="3216131"/>
            <a:ext cx="8750135" cy="1852826"/>
            <a:chOff x="533013" y="3216131"/>
            <a:chExt cx="8750135" cy="1852826"/>
          </a:xfrm>
        </p:grpSpPr>
        <p:sp>
          <p:nvSpPr>
            <p:cNvPr id="4031" name="Google Shape;4031;p170"/>
            <p:cNvSpPr/>
            <p:nvPr/>
          </p:nvSpPr>
          <p:spPr>
            <a:xfrm>
              <a:off x="533013" y="3216131"/>
              <a:ext cx="8750135" cy="185282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032" name="Google Shape;4032;p170"/>
            <p:cNvGrpSpPr/>
            <p:nvPr/>
          </p:nvGrpSpPr>
          <p:grpSpPr>
            <a:xfrm>
              <a:off x="811137" y="3341915"/>
              <a:ext cx="8115143" cy="1550581"/>
              <a:chOff x="870772" y="3282280"/>
              <a:chExt cx="8115143" cy="1550581"/>
            </a:xfrm>
          </p:grpSpPr>
          <p:grpSp>
            <p:nvGrpSpPr>
              <p:cNvPr id="4033" name="Google Shape;4033;p170"/>
              <p:cNvGrpSpPr/>
              <p:nvPr/>
            </p:nvGrpSpPr>
            <p:grpSpPr>
              <a:xfrm>
                <a:off x="870772" y="3649930"/>
                <a:ext cx="2094812" cy="1176579"/>
                <a:chOff x="3205931" y="2664489"/>
                <a:chExt cx="2632530" cy="1652183"/>
              </a:xfrm>
            </p:grpSpPr>
            <p:sp>
              <p:nvSpPr>
                <p:cNvPr id="4034" name="Google Shape;4034;p170"/>
                <p:cNvSpPr/>
                <p:nvPr/>
              </p:nvSpPr>
              <p:spPr>
                <a:xfrm>
                  <a:off x="3205931" y="2664489"/>
                  <a:ext cx="2632530" cy="1652183"/>
                </a:xfrm>
                <a:prstGeom prst="roundRect">
                  <a:avLst>
                    <a:gd fmla="val 11275" name="adj"/>
                  </a:avLst>
                </a:prstGeom>
                <a:no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pic>
              <p:nvPicPr>
                <p:cNvPr id="4035" name="Google Shape;4035;p170"/>
                <p:cNvPicPr preferRelativeResize="0"/>
                <p:nvPr/>
              </p:nvPicPr>
              <p:blipFill rotWithShape="1">
                <a:blip r:embed="rId3">
                  <a:alphaModFix/>
                </a:blip>
                <a:srcRect b="0" l="0" r="0" t="31933"/>
                <a:stretch/>
              </p:blipFill>
              <p:spPr>
                <a:xfrm>
                  <a:off x="3625877" y="2760444"/>
                  <a:ext cx="538622" cy="454212"/>
                </a:xfrm>
                <a:prstGeom prst="rect">
                  <a:avLst/>
                </a:prstGeom>
                <a:noFill/>
                <a:ln>
                  <a:noFill/>
                </a:ln>
              </p:spPr>
            </p:pic>
            <p:pic>
              <p:nvPicPr>
                <p:cNvPr id="4036" name="Google Shape;4036;p170"/>
                <p:cNvPicPr preferRelativeResize="0"/>
                <p:nvPr/>
              </p:nvPicPr>
              <p:blipFill rotWithShape="1">
                <a:blip r:embed="rId3">
                  <a:alphaModFix/>
                </a:blip>
                <a:srcRect b="0" l="0" r="0" t="31784"/>
                <a:stretch/>
              </p:blipFill>
              <p:spPr>
                <a:xfrm>
                  <a:off x="4952338" y="2733702"/>
                  <a:ext cx="538622" cy="455203"/>
                </a:xfrm>
                <a:prstGeom prst="rect">
                  <a:avLst/>
                </a:prstGeom>
                <a:noFill/>
                <a:ln>
                  <a:noFill/>
                </a:ln>
              </p:spPr>
            </p:pic>
            <p:pic>
              <p:nvPicPr>
                <p:cNvPr id="4037" name="Google Shape;4037;p170"/>
                <p:cNvPicPr preferRelativeResize="0"/>
                <p:nvPr/>
              </p:nvPicPr>
              <p:blipFill rotWithShape="1">
                <a:blip r:embed="rId3">
                  <a:alphaModFix/>
                </a:blip>
                <a:srcRect b="0" l="0" r="0" t="32338"/>
                <a:stretch/>
              </p:blipFill>
              <p:spPr>
                <a:xfrm>
                  <a:off x="4944317" y="3564700"/>
                  <a:ext cx="538622" cy="451502"/>
                </a:xfrm>
                <a:prstGeom prst="rect">
                  <a:avLst/>
                </a:prstGeom>
                <a:noFill/>
                <a:ln>
                  <a:noFill/>
                </a:ln>
              </p:spPr>
            </p:pic>
            <p:pic>
              <p:nvPicPr>
                <p:cNvPr id="4038" name="Google Shape;4038;p170"/>
                <p:cNvPicPr preferRelativeResize="0"/>
                <p:nvPr/>
              </p:nvPicPr>
              <p:blipFill rotWithShape="1">
                <a:blip r:embed="rId3">
                  <a:alphaModFix/>
                </a:blip>
                <a:srcRect b="0" l="0" r="0" t="32530"/>
                <a:stretch/>
              </p:blipFill>
              <p:spPr>
                <a:xfrm>
                  <a:off x="3614551" y="3558245"/>
                  <a:ext cx="538622" cy="450218"/>
                </a:xfrm>
                <a:prstGeom prst="rect">
                  <a:avLst/>
                </a:prstGeom>
                <a:noFill/>
                <a:ln>
                  <a:noFill/>
                </a:ln>
              </p:spPr>
            </p:pic>
            <p:pic>
              <p:nvPicPr>
                <p:cNvPr id="4039" name="Google Shape;4039;p170"/>
                <p:cNvPicPr preferRelativeResize="0"/>
                <p:nvPr/>
              </p:nvPicPr>
              <p:blipFill rotWithShape="1">
                <a:blip r:embed="rId4">
                  <a:alphaModFix/>
                </a:blip>
                <a:srcRect b="0" l="0" r="0" t="0"/>
                <a:stretch/>
              </p:blipFill>
              <p:spPr>
                <a:xfrm>
                  <a:off x="4293404" y="2965552"/>
                  <a:ext cx="564277" cy="797881"/>
                </a:xfrm>
                <a:prstGeom prst="rect">
                  <a:avLst/>
                </a:prstGeom>
                <a:noFill/>
                <a:ln>
                  <a:noFill/>
                </a:ln>
              </p:spPr>
            </p:pic>
            <p:pic>
              <p:nvPicPr>
                <p:cNvPr id="4040" name="Google Shape;4040;p170"/>
                <p:cNvPicPr preferRelativeResize="0"/>
                <p:nvPr/>
              </p:nvPicPr>
              <p:blipFill rotWithShape="1">
                <a:blip r:embed="rId5">
                  <a:alphaModFix/>
                </a:blip>
                <a:srcRect b="0" l="0" r="0" t="0"/>
                <a:stretch/>
              </p:blipFill>
              <p:spPr>
                <a:xfrm rot="2831917">
                  <a:off x="4626478" y="3002676"/>
                  <a:ext cx="332656" cy="332656"/>
                </a:xfrm>
                <a:prstGeom prst="rect">
                  <a:avLst/>
                </a:prstGeom>
                <a:noFill/>
                <a:ln>
                  <a:noFill/>
                </a:ln>
              </p:spPr>
            </p:pic>
            <p:pic>
              <p:nvPicPr>
                <p:cNvPr id="4041" name="Google Shape;4041;p170"/>
                <p:cNvPicPr preferRelativeResize="0"/>
                <p:nvPr/>
              </p:nvPicPr>
              <p:blipFill rotWithShape="1">
                <a:blip r:embed="rId5">
                  <a:alphaModFix/>
                </a:blip>
                <a:srcRect b="0" l="0" r="0" t="0"/>
                <a:stretch/>
              </p:blipFill>
              <p:spPr>
                <a:xfrm rot="7200000">
                  <a:off x="4621772" y="3597456"/>
                  <a:ext cx="332656" cy="332656"/>
                </a:xfrm>
                <a:prstGeom prst="rect">
                  <a:avLst/>
                </a:prstGeom>
                <a:noFill/>
                <a:ln>
                  <a:noFill/>
                </a:ln>
              </p:spPr>
            </p:pic>
            <p:pic>
              <p:nvPicPr>
                <p:cNvPr id="4042" name="Google Shape;4042;p170"/>
                <p:cNvPicPr preferRelativeResize="0"/>
                <p:nvPr/>
              </p:nvPicPr>
              <p:blipFill rotWithShape="1">
                <a:blip r:embed="rId6">
                  <a:alphaModFix/>
                </a:blip>
                <a:srcRect b="0" l="0" r="0" t="0"/>
                <a:stretch/>
              </p:blipFill>
              <p:spPr>
                <a:xfrm rot="-7200000">
                  <a:off x="4096813" y="3607784"/>
                  <a:ext cx="371710" cy="297705"/>
                </a:xfrm>
                <a:prstGeom prst="rect">
                  <a:avLst/>
                </a:prstGeom>
                <a:noFill/>
                <a:ln>
                  <a:noFill/>
                </a:ln>
              </p:spPr>
            </p:pic>
            <p:pic>
              <p:nvPicPr>
                <p:cNvPr id="4043" name="Google Shape;4043;p170"/>
                <p:cNvPicPr preferRelativeResize="0"/>
                <p:nvPr/>
              </p:nvPicPr>
              <p:blipFill rotWithShape="1">
                <a:blip r:embed="rId5">
                  <a:alphaModFix/>
                </a:blip>
                <a:srcRect b="0" l="0" r="0" t="0"/>
                <a:stretch/>
              </p:blipFill>
              <p:spPr>
                <a:xfrm rot="-3517958">
                  <a:off x="4108914" y="3012234"/>
                  <a:ext cx="332656" cy="332656"/>
                </a:xfrm>
                <a:prstGeom prst="rect">
                  <a:avLst/>
                </a:prstGeom>
                <a:noFill/>
                <a:ln>
                  <a:noFill/>
                </a:ln>
              </p:spPr>
            </p:pic>
            <p:sp>
              <p:nvSpPr>
                <p:cNvPr id="4044" name="Google Shape;4044;p170"/>
                <p:cNvSpPr txBox="1"/>
                <p:nvPr/>
              </p:nvSpPr>
              <p:spPr>
                <a:xfrm>
                  <a:off x="3398692" y="3169003"/>
                  <a:ext cx="416864" cy="2592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STA1</a:t>
                  </a:r>
                  <a:endParaRPr sz="1200">
                    <a:solidFill>
                      <a:srgbClr val="000000"/>
                    </a:solidFill>
                    <a:latin typeface="Arial"/>
                    <a:ea typeface="Arial"/>
                    <a:cs typeface="Arial"/>
                    <a:sym typeface="Arial"/>
                  </a:endParaRPr>
                </a:p>
              </p:txBody>
            </p:sp>
            <p:sp>
              <p:nvSpPr>
                <p:cNvPr id="4045" name="Google Shape;4045;p170"/>
                <p:cNvSpPr txBox="1"/>
                <p:nvPr/>
              </p:nvSpPr>
              <p:spPr>
                <a:xfrm>
                  <a:off x="3382581" y="3980138"/>
                  <a:ext cx="432974" cy="2592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STA2</a:t>
                  </a:r>
                  <a:endParaRPr sz="1200">
                    <a:solidFill>
                      <a:srgbClr val="000000"/>
                    </a:solidFill>
                    <a:latin typeface="Arial"/>
                    <a:ea typeface="Arial"/>
                    <a:cs typeface="Arial"/>
                    <a:sym typeface="Arial"/>
                  </a:endParaRPr>
                </a:p>
              </p:txBody>
            </p:sp>
            <p:sp>
              <p:nvSpPr>
                <p:cNvPr id="4046" name="Google Shape;4046;p170"/>
                <p:cNvSpPr txBox="1"/>
                <p:nvPr/>
              </p:nvSpPr>
              <p:spPr>
                <a:xfrm>
                  <a:off x="5258045" y="3980138"/>
                  <a:ext cx="439016" cy="2592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STA3</a:t>
                  </a:r>
                  <a:endParaRPr sz="1200">
                    <a:solidFill>
                      <a:srgbClr val="000000"/>
                    </a:solidFill>
                    <a:latin typeface="Arial"/>
                    <a:ea typeface="Arial"/>
                    <a:cs typeface="Arial"/>
                    <a:sym typeface="Arial"/>
                  </a:endParaRPr>
                </a:p>
              </p:txBody>
            </p:sp>
            <p:sp>
              <p:nvSpPr>
                <p:cNvPr id="4047" name="Google Shape;4047;p170"/>
                <p:cNvSpPr txBox="1"/>
                <p:nvPr/>
              </p:nvSpPr>
              <p:spPr>
                <a:xfrm>
                  <a:off x="5256031" y="3169003"/>
                  <a:ext cx="441030" cy="2592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STA4</a:t>
                  </a:r>
                  <a:endParaRPr sz="1200">
                    <a:solidFill>
                      <a:srgbClr val="000000"/>
                    </a:solidFill>
                    <a:latin typeface="Arial"/>
                    <a:ea typeface="Arial"/>
                    <a:cs typeface="Arial"/>
                    <a:sym typeface="Arial"/>
                  </a:endParaRPr>
                </a:p>
              </p:txBody>
            </p:sp>
          </p:grpSp>
          <p:grpSp>
            <p:nvGrpSpPr>
              <p:cNvPr id="4048" name="Google Shape;4048;p170"/>
              <p:cNvGrpSpPr/>
              <p:nvPr/>
            </p:nvGrpSpPr>
            <p:grpSpPr>
              <a:xfrm>
                <a:off x="3350542" y="3282280"/>
                <a:ext cx="5635373" cy="1550581"/>
                <a:chOff x="3702153" y="3634587"/>
                <a:chExt cx="5635373" cy="1550581"/>
              </a:xfrm>
            </p:grpSpPr>
            <p:grpSp>
              <p:nvGrpSpPr>
                <p:cNvPr id="4049" name="Google Shape;4049;p170"/>
                <p:cNvGrpSpPr/>
                <p:nvPr/>
              </p:nvGrpSpPr>
              <p:grpSpPr>
                <a:xfrm>
                  <a:off x="3702153" y="4008589"/>
                  <a:ext cx="5635373" cy="1176579"/>
                  <a:chOff x="3703340" y="3820254"/>
                  <a:chExt cx="5637180" cy="1176956"/>
                </a:xfrm>
              </p:grpSpPr>
              <p:grpSp>
                <p:nvGrpSpPr>
                  <p:cNvPr id="4050" name="Google Shape;4050;p170"/>
                  <p:cNvGrpSpPr/>
                  <p:nvPr/>
                </p:nvGrpSpPr>
                <p:grpSpPr>
                  <a:xfrm>
                    <a:off x="3703340" y="3820254"/>
                    <a:ext cx="1779664" cy="1176956"/>
                    <a:chOff x="3404311" y="2664489"/>
                    <a:chExt cx="2235769" cy="1652183"/>
                  </a:xfrm>
                </p:grpSpPr>
                <p:sp>
                  <p:nvSpPr>
                    <p:cNvPr id="4051" name="Google Shape;4051;p170"/>
                    <p:cNvSpPr/>
                    <p:nvPr/>
                  </p:nvSpPr>
                  <p:spPr>
                    <a:xfrm>
                      <a:off x="3404311" y="2664489"/>
                      <a:ext cx="2235769" cy="1652183"/>
                    </a:xfrm>
                    <a:prstGeom prst="roundRect">
                      <a:avLst>
                        <a:gd fmla="val 11275" name="adj"/>
                      </a:avLst>
                    </a:prstGeom>
                    <a:no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pic>
                  <p:nvPicPr>
                    <p:cNvPr id="4052" name="Google Shape;4052;p170"/>
                    <p:cNvPicPr preferRelativeResize="0"/>
                    <p:nvPr/>
                  </p:nvPicPr>
                  <p:blipFill rotWithShape="1">
                    <a:blip r:embed="rId3">
                      <a:alphaModFix/>
                    </a:blip>
                    <a:srcRect b="0" l="0" r="0" t="31933"/>
                    <a:stretch/>
                  </p:blipFill>
                  <p:spPr>
                    <a:xfrm>
                      <a:off x="3625877" y="2760444"/>
                      <a:ext cx="538622" cy="454212"/>
                    </a:xfrm>
                    <a:prstGeom prst="rect">
                      <a:avLst/>
                    </a:prstGeom>
                    <a:noFill/>
                    <a:ln>
                      <a:noFill/>
                    </a:ln>
                  </p:spPr>
                </p:pic>
                <p:pic>
                  <p:nvPicPr>
                    <p:cNvPr id="4053" name="Google Shape;4053;p170"/>
                    <p:cNvPicPr preferRelativeResize="0"/>
                    <p:nvPr/>
                  </p:nvPicPr>
                  <p:blipFill rotWithShape="1">
                    <a:blip r:embed="rId3">
                      <a:alphaModFix/>
                    </a:blip>
                    <a:srcRect b="0" l="0" r="0" t="31784"/>
                    <a:stretch/>
                  </p:blipFill>
                  <p:spPr>
                    <a:xfrm>
                      <a:off x="4952338" y="2733702"/>
                      <a:ext cx="538622" cy="455203"/>
                    </a:xfrm>
                    <a:prstGeom prst="rect">
                      <a:avLst/>
                    </a:prstGeom>
                    <a:noFill/>
                    <a:ln>
                      <a:noFill/>
                    </a:ln>
                  </p:spPr>
                </p:pic>
                <p:pic>
                  <p:nvPicPr>
                    <p:cNvPr id="4054" name="Google Shape;4054;p170"/>
                    <p:cNvPicPr preferRelativeResize="0"/>
                    <p:nvPr/>
                  </p:nvPicPr>
                  <p:blipFill rotWithShape="1">
                    <a:blip r:embed="rId3">
                      <a:alphaModFix/>
                    </a:blip>
                    <a:srcRect b="0" l="0" r="0" t="32338"/>
                    <a:stretch/>
                  </p:blipFill>
                  <p:spPr>
                    <a:xfrm>
                      <a:off x="4944317" y="3564700"/>
                      <a:ext cx="538622" cy="451502"/>
                    </a:xfrm>
                    <a:prstGeom prst="rect">
                      <a:avLst/>
                    </a:prstGeom>
                    <a:noFill/>
                    <a:ln>
                      <a:noFill/>
                    </a:ln>
                  </p:spPr>
                </p:pic>
                <p:pic>
                  <p:nvPicPr>
                    <p:cNvPr id="4055" name="Google Shape;4055;p170"/>
                    <p:cNvPicPr preferRelativeResize="0"/>
                    <p:nvPr/>
                  </p:nvPicPr>
                  <p:blipFill rotWithShape="1">
                    <a:blip r:embed="rId3">
                      <a:alphaModFix/>
                    </a:blip>
                    <a:srcRect b="0" l="0" r="0" t="32530"/>
                    <a:stretch/>
                  </p:blipFill>
                  <p:spPr>
                    <a:xfrm>
                      <a:off x="3614551" y="3558245"/>
                      <a:ext cx="538622" cy="450218"/>
                    </a:xfrm>
                    <a:prstGeom prst="rect">
                      <a:avLst/>
                    </a:prstGeom>
                    <a:noFill/>
                    <a:ln>
                      <a:noFill/>
                    </a:ln>
                  </p:spPr>
                </p:pic>
                <p:pic>
                  <p:nvPicPr>
                    <p:cNvPr id="4056" name="Google Shape;4056;p170"/>
                    <p:cNvPicPr preferRelativeResize="0"/>
                    <p:nvPr/>
                  </p:nvPicPr>
                  <p:blipFill rotWithShape="1">
                    <a:blip r:embed="rId4">
                      <a:alphaModFix/>
                    </a:blip>
                    <a:srcRect b="0" l="0" r="0" t="0"/>
                    <a:stretch/>
                  </p:blipFill>
                  <p:spPr>
                    <a:xfrm>
                      <a:off x="4293404" y="2965552"/>
                      <a:ext cx="564277" cy="797881"/>
                    </a:xfrm>
                    <a:prstGeom prst="rect">
                      <a:avLst/>
                    </a:prstGeom>
                    <a:noFill/>
                    <a:ln>
                      <a:noFill/>
                    </a:ln>
                  </p:spPr>
                </p:pic>
                <p:pic>
                  <p:nvPicPr>
                    <p:cNvPr id="4057" name="Google Shape;4057;p170"/>
                    <p:cNvPicPr preferRelativeResize="0"/>
                    <p:nvPr/>
                  </p:nvPicPr>
                  <p:blipFill rotWithShape="1">
                    <a:blip r:embed="rId5">
                      <a:alphaModFix/>
                    </a:blip>
                    <a:srcRect b="0" l="0" r="0" t="0"/>
                    <a:stretch/>
                  </p:blipFill>
                  <p:spPr>
                    <a:xfrm rot="2831917">
                      <a:off x="4626478" y="3002676"/>
                      <a:ext cx="332656" cy="332656"/>
                    </a:xfrm>
                    <a:prstGeom prst="rect">
                      <a:avLst/>
                    </a:prstGeom>
                    <a:noFill/>
                    <a:ln>
                      <a:noFill/>
                    </a:ln>
                  </p:spPr>
                </p:pic>
                <p:pic>
                  <p:nvPicPr>
                    <p:cNvPr id="4058" name="Google Shape;4058;p170"/>
                    <p:cNvPicPr preferRelativeResize="0"/>
                    <p:nvPr/>
                  </p:nvPicPr>
                  <p:blipFill rotWithShape="1">
                    <a:blip r:embed="rId5">
                      <a:alphaModFix/>
                    </a:blip>
                    <a:srcRect b="0" l="0" r="0" t="0"/>
                    <a:stretch/>
                  </p:blipFill>
                  <p:spPr>
                    <a:xfrm rot="7200000">
                      <a:off x="4621772" y="3597456"/>
                      <a:ext cx="332656" cy="332656"/>
                    </a:xfrm>
                    <a:prstGeom prst="rect">
                      <a:avLst/>
                    </a:prstGeom>
                    <a:noFill/>
                    <a:ln>
                      <a:noFill/>
                    </a:ln>
                  </p:spPr>
                </p:pic>
                <p:pic>
                  <p:nvPicPr>
                    <p:cNvPr id="4059" name="Google Shape;4059;p170"/>
                    <p:cNvPicPr preferRelativeResize="0"/>
                    <p:nvPr/>
                  </p:nvPicPr>
                  <p:blipFill rotWithShape="1">
                    <a:blip r:embed="rId6">
                      <a:alphaModFix/>
                    </a:blip>
                    <a:srcRect b="0" l="0" r="0" t="0"/>
                    <a:stretch/>
                  </p:blipFill>
                  <p:spPr>
                    <a:xfrm rot="-7200000">
                      <a:off x="4096813" y="3607784"/>
                      <a:ext cx="371710" cy="297705"/>
                    </a:xfrm>
                    <a:prstGeom prst="rect">
                      <a:avLst/>
                    </a:prstGeom>
                    <a:noFill/>
                    <a:ln>
                      <a:noFill/>
                    </a:ln>
                  </p:spPr>
                </p:pic>
                <p:pic>
                  <p:nvPicPr>
                    <p:cNvPr id="4060" name="Google Shape;4060;p170"/>
                    <p:cNvPicPr preferRelativeResize="0"/>
                    <p:nvPr/>
                  </p:nvPicPr>
                  <p:blipFill rotWithShape="1">
                    <a:blip r:embed="rId5">
                      <a:alphaModFix/>
                    </a:blip>
                    <a:srcRect b="0" l="0" r="0" t="0"/>
                    <a:stretch/>
                  </p:blipFill>
                  <p:spPr>
                    <a:xfrm rot="-3517958">
                      <a:off x="4108914" y="3012234"/>
                      <a:ext cx="332656" cy="332656"/>
                    </a:xfrm>
                    <a:prstGeom prst="rect">
                      <a:avLst/>
                    </a:prstGeom>
                    <a:noFill/>
                    <a:ln>
                      <a:noFill/>
                    </a:ln>
                  </p:spPr>
                </p:pic>
                <p:sp>
                  <p:nvSpPr>
                    <p:cNvPr id="4061" name="Google Shape;4061;p170"/>
                    <p:cNvSpPr txBox="1"/>
                    <p:nvPr/>
                  </p:nvSpPr>
                  <p:spPr>
                    <a:xfrm>
                      <a:off x="4355049" y="3980138"/>
                      <a:ext cx="334295" cy="25923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BSS</a:t>
                      </a:r>
                      <a:endParaRPr/>
                    </a:p>
                  </p:txBody>
                </p:sp>
              </p:grpSp>
              <p:grpSp>
                <p:nvGrpSpPr>
                  <p:cNvPr id="4062" name="Google Shape;4062;p170"/>
                  <p:cNvGrpSpPr/>
                  <p:nvPr/>
                </p:nvGrpSpPr>
                <p:grpSpPr>
                  <a:xfrm>
                    <a:off x="5632098" y="3820254"/>
                    <a:ext cx="1779664" cy="1176956"/>
                    <a:chOff x="3404311" y="2664489"/>
                    <a:chExt cx="2235769" cy="1652183"/>
                  </a:xfrm>
                </p:grpSpPr>
                <p:sp>
                  <p:nvSpPr>
                    <p:cNvPr id="4063" name="Google Shape;4063;p170"/>
                    <p:cNvSpPr/>
                    <p:nvPr/>
                  </p:nvSpPr>
                  <p:spPr>
                    <a:xfrm>
                      <a:off x="3404311" y="2664489"/>
                      <a:ext cx="2235769" cy="1652183"/>
                    </a:xfrm>
                    <a:prstGeom prst="roundRect">
                      <a:avLst>
                        <a:gd fmla="val 11275" name="adj"/>
                      </a:avLst>
                    </a:prstGeom>
                    <a:no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pic>
                  <p:nvPicPr>
                    <p:cNvPr id="4064" name="Google Shape;4064;p170"/>
                    <p:cNvPicPr preferRelativeResize="0"/>
                    <p:nvPr/>
                  </p:nvPicPr>
                  <p:blipFill rotWithShape="1">
                    <a:blip r:embed="rId3">
                      <a:alphaModFix/>
                    </a:blip>
                    <a:srcRect b="0" l="0" r="0" t="31933"/>
                    <a:stretch/>
                  </p:blipFill>
                  <p:spPr>
                    <a:xfrm>
                      <a:off x="3625877" y="2760444"/>
                      <a:ext cx="538622" cy="454212"/>
                    </a:xfrm>
                    <a:prstGeom prst="rect">
                      <a:avLst/>
                    </a:prstGeom>
                    <a:noFill/>
                    <a:ln>
                      <a:noFill/>
                    </a:ln>
                  </p:spPr>
                </p:pic>
                <p:pic>
                  <p:nvPicPr>
                    <p:cNvPr id="4065" name="Google Shape;4065;p170"/>
                    <p:cNvPicPr preferRelativeResize="0"/>
                    <p:nvPr/>
                  </p:nvPicPr>
                  <p:blipFill rotWithShape="1">
                    <a:blip r:embed="rId3">
                      <a:alphaModFix/>
                    </a:blip>
                    <a:srcRect b="0" l="0" r="0" t="31784"/>
                    <a:stretch/>
                  </p:blipFill>
                  <p:spPr>
                    <a:xfrm>
                      <a:off x="4952338" y="2733702"/>
                      <a:ext cx="538622" cy="455203"/>
                    </a:xfrm>
                    <a:prstGeom prst="rect">
                      <a:avLst/>
                    </a:prstGeom>
                    <a:noFill/>
                    <a:ln>
                      <a:noFill/>
                    </a:ln>
                  </p:spPr>
                </p:pic>
                <p:pic>
                  <p:nvPicPr>
                    <p:cNvPr id="4066" name="Google Shape;4066;p170"/>
                    <p:cNvPicPr preferRelativeResize="0"/>
                    <p:nvPr/>
                  </p:nvPicPr>
                  <p:blipFill rotWithShape="1">
                    <a:blip r:embed="rId3">
                      <a:alphaModFix/>
                    </a:blip>
                    <a:srcRect b="0" l="0" r="0" t="32338"/>
                    <a:stretch/>
                  </p:blipFill>
                  <p:spPr>
                    <a:xfrm>
                      <a:off x="4944317" y="3564700"/>
                      <a:ext cx="538622" cy="451502"/>
                    </a:xfrm>
                    <a:prstGeom prst="rect">
                      <a:avLst/>
                    </a:prstGeom>
                    <a:noFill/>
                    <a:ln>
                      <a:noFill/>
                    </a:ln>
                  </p:spPr>
                </p:pic>
                <p:pic>
                  <p:nvPicPr>
                    <p:cNvPr id="4067" name="Google Shape;4067;p170"/>
                    <p:cNvPicPr preferRelativeResize="0"/>
                    <p:nvPr/>
                  </p:nvPicPr>
                  <p:blipFill rotWithShape="1">
                    <a:blip r:embed="rId3">
                      <a:alphaModFix/>
                    </a:blip>
                    <a:srcRect b="0" l="0" r="0" t="32530"/>
                    <a:stretch/>
                  </p:blipFill>
                  <p:spPr>
                    <a:xfrm>
                      <a:off x="3614551" y="3558245"/>
                      <a:ext cx="538622" cy="450218"/>
                    </a:xfrm>
                    <a:prstGeom prst="rect">
                      <a:avLst/>
                    </a:prstGeom>
                    <a:noFill/>
                    <a:ln>
                      <a:noFill/>
                    </a:ln>
                  </p:spPr>
                </p:pic>
                <p:pic>
                  <p:nvPicPr>
                    <p:cNvPr id="4068" name="Google Shape;4068;p170"/>
                    <p:cNvPicPr preferRelativeResize="0"/>
                    <p:nvPr/>
                  </p:nvPicPr>
                  <p:blipFill rotWithShape="1">
                    <a:blip r:embed="rId4">
                      <a:alphaModFix/>
                    </a:blip>
                    <a:srcRect b="0" l="0" r="0" t="0"/>
                    <a:stretch/>
                  </p:blipFill>
                  <p:spPr>
                    <a:xfrm>
                      <a:off x="4293404" y="2965552"/>
                      <a:ext cx="564277" cy="797881"/>
                    </a:xfrm>
                    <a:prstGeom prst="rect">
                      <a:avLst/>
                    </a:prstGeom>
                    <a:noFill/>
                    <a:ln>
                      <a:noFill/>
                    </a:ln>
                  </p:spPr>
                </p:pic>
                <p:pic>
                  <p:nvPicPr>
                    <p:cNvPr id="4069" name="Google Shape;4069;p170"/>
                    <p:cNvPicPr preferRelativeResize="0"/>
                    <p:nvPr/>
                  </p:nvPicPr>
                  <p:blipFill rotWithShape="1">
                    <a:blip r:embed="rId5">
                      <a:alphaModFix/>
                    </a:blip>
                    <a:srcRect b="0" l="0" r="0" t="0"/>
                    <a:stretch/>
                  </p:blipFill>
                  <p:spPr>
                    <a:xfrm rot="2831917">
                      <a:off x="4626478" y="3002676"/>
                      <a:ext cx="332656" cy="332656"/>
                    </a:xfrm>
                    <a:prstGeom prst="rect">
                      <a:avLst/>
                    </a:prstGeom>
                    <a:noFill/>
                    <a:ln>
                      <a:noFill/>
                    </a:ln>
                  </p:spPr>
                </p:pic>
                <p:pic>
                  <p:nvPicPr>
                    <p:cNvPr id="4070" name="Google Shape;4070;p170"/>
                    <p:cNvPicPr preferRelativeResize="0"/>
                    <p:nvPr/>
                  </p:nvPicPr>
                  <p:blipFill rotWithShape="1">
                    <a:blip r:embed="rId5">
                      <a:alphaModFix/>
                    </a:blip>
                    <a:srcRect b="0" l="0" r="0" t="0"/>
                    <a:stretch/>
                  </p:blipFill>
                  <p:spPr>
                    <a:xfrm rot="7200000">
                      <a:off x="4621772" y="3597456"/>
                      <a:ext cx="332656" cy="332656"/>
                    </a:xfrm>
                    <a:prstGeom prst="rect">
                      <a:avLst/>
                    </a:prstGeom>
                    <a:noFill/>
                    <a:ln>
                      <a:noFill/>
                    </a:ln>
                  </p:spPr>
                </p:pic>
                <p:pic>
                  <p:nvPicPr>
                    <p:cNvPr id="4071" name="Google Shape;4071;p170"/>
                    <p:cNvPicPr preferRelativeResize="0"/>
                    <p:nvPr/>
                  </p:nvPicPr>
                  <p:blipFill rotWithShape="1">
                    <a:blip r:embed="rId6">
                      <a:alphaModFix/>
                    </a:blip>
                    <a:srcRect b="0" l="0" r="0" t="0"/>
                    <a:stretch/>
                  </p:blipFill>
                  <p:spPr>
                    <a:xfrm rot="-7200000">
                      <a:off x="4096813" y="3607784"/>
                      <a:ext cx="371710" cy="297705"/>
                    </a:xfrm>
                    <a:prstGeom prst="rect">
                      <a:avLst/>
                    </a:prstGeom>
                    <a:noFill/>
                    <a:ln>
                      <a:noFill/>
                    </a:ln>
                  </p:spPr>
                </p:pic>
                <p:pic>
                  <p:nvPicPr>
                    <p:cNvPr id="4072" name="Google Shape;4072;p170"/>
                    <p:cNvPicPr preferRelativeResize="0"/>
                    <p:nvPr/>
                  </p:nvPicPr>
                  <p:blipFill rotWithShape="1">
                    <a:blip r:embed="rId5">
                      <a:alphaModFix/>
                    </a:blip>
                    <a:srcRect b="0" l="0" r="0" t="0"/>
                    <a:stretch/>
                  </p:blipFill>
                  <p:spPr>
                    <a:xfrm rot="-3517958">
                      <a:off x="4108914" y="3012234"/>
                      <a:ext cx="332656" cy="332656"/>
                    </a:xfrm>
                    <a:prstGeom prst="rect">
                      <a:avLst/>
                    </a:prstGeom>
                    <a:noFill/>
                    <a:ln>
                      <a:noFill/>
                    </a:ln>
                  </p:spPr>
                </p:pic>
                <p:sp>
                  <p:nvSpPr>
                    <p:cNvPr id="4073" name="Google Shape;4073;p170"/>
                    <p:cNvSpPr txBox="1"/>
                    <p:nvPr/>
                  </p:nvSpPr>
                  <p:spPr>
                    <a:xfrm>
                      <a:off x="4355049" y="3980138"/>
                      <a:ext cx="334295" cy="25923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BSS</a:t>
                      </a:r>
                      <a:endParaRPr/>
                    </a:p>
                  </p:txBody>
                </p:sp>
              </p:grpSp>
              <p:grpSp>
                <p:nvGrpSpPr>
                  <p:cNvPr id="4074" name="Google Shape;4074;p170"/>
                  <p:cNvGrpSpPr/>
                  <p:nvPr/>
                </p:nvGrpSpPr>
                <p:grpSpPr>
                  <a:xfrm>
                    <a:off x="7560856" y="3820254"/>
                    <a:ext cx="1779664" cy="1176956"/>
                    <a:chOff x="3404311" y="2664489"/>
                    <a:chExt cx="2235769" cy="1652183"/>
                  </a:xfrm>
                </p:grpSpPr>
                <p:sp>
                  <p:nvSpPr>
                    <p:cNvPr id="4075" name="Google Shape;4075;p170"/>
                    <p:cNvSpPr/>
                    <p:nvPr/>
                  </p:nvSpPr>
                  <p:spPr>
                    <a:xfrm>
                      <a:off x="3404311" y="2664489"/>
                      <a:ext cx="2235769" cy="1652183"/>
                    </a:xfrm>
                    <a:prstGeom prst="roundRect">
                      <a:avLst>
                        <a:gd fmla="val 11275" name="adj"/>
                      </a:avLst>
                    </a:prstGeom>
                    <a:no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pic>
                  <p:nvPicPr>
                    <p:cNvPr id="4076" name="Google Shape;4076;p170"/>
                    <p:cNvPicPr preferRelativeResize="0"/>
                    <p:nvPr/>
                  </p:nvPicPr>
                  <p:blipFill rotWithShape="1">
                    <a:blip r:embed="rId3">
                      <a:alphaModFix/>
                    </a:blip>
                    <a:srcRect b="0" l="0" r="0" t="31933"/>
                    <a:stretch/>
                  </p:blipFill>
                  <p:spPr>
                    <a:xfrm>
                      <a:off x="3625877" y="2760444"/>
                      <a:ext cx="538622" cy="454212"/>
                    </a:xfrm>
                    <a:prstGeom prst="rect">
                      <a:avLst/>
                    </a:prstGeom>
                    <a:noFill/>
                    <a:ln>
                      <a:noFill/>
                    </a:ln>
                  </p:spPr>
                </p:pic>
                <p:pic>
                  <p:nvPicPr>
                    <p:cNvPr id="4077" name="Google Shape;4077;p170"/>
                    <p:cNvPicPr preferRelativeResize="0"/>
                    <p:nvPr/>
                  </p:nvPicPr>
                  <p:blipFill rotWithShape="1">
                    <a:blip r:embed="rId3">
                      <a:alphaModFix/>
                    </a:blip>
                    <a:srcRect b="0" l="0" r="0" t="31784"/>
                    <a:stretch/>
                  </p:blipFill>
                  <p:spPr>
                    <a:xfrm>
                      <a:off x="4952338" y="2733702"/>
                      <a:ext cx="538622" cy="455203"/>
                    </a:xfrm>
                    <a:prstGeom prst="rect">
                      <a:avLst/>
                    </a:prstGeom>
                    <a:noFill/>
                    <a:ln>
                      <a:noFill/>
                    </a:ln>
                  </p:spPr>
                </p:pic>
                <p:pic>
                  <p:nvPicPr>
                    <p:cNvPr id="4078" name="Google Shape;4078;p170"/>
                    <p:cNvPicPr preferRelativeResize="0"/>
                    <p:nvPr/>
                  </p:nvPicPr>
                  <p:blipFill rotWithShape="1">
                    <a:blip r:embed="rId3">
                      <a:alphaModFix/>
                    </a:blip>
                    <a:srcRect b="0" l="0" r="0" t="32338"/>
                    <a:stretch/>
                  </p:blipFill>
                  <p:spPr>
                    <a:xfrm>
                      <a:off x="4944317" y="3564700"/>
                      <a:ext cx="538622" cy="451502"/>
                    </a:xfrm>
                    <a:prstGeom prst="rect">
                      <a:avLst/>
                    </a:prstGeom>
                    <a:noFill/>
                    <a:ln>
                      <a:noFill/>
                    </a:ln>
                  </p:spPr>
                </p:pic>
                <p:pic>
                  <p:nvPicPr>
                    <p:cNvPr id="4079" name="Google Shape;4079;p170"/>
                    <p:cNvPicPr preferRelativeResize="0"/>
                    <p:nvPr/>
                  </p:nvPicPr>
                  <p:blipFill rotWithShape="1">
                    <a:blip r:embed="rId3">
                      <a:alphaModFix/>
                    </a:blip>
                    <a:srcRect b="0" l="0" r="0" t="32530"/>
                    <a:stretch/>
                  </p:blipFill>
                  <p:spPr>
                    <a:xfrm>
                      <a:off x="3614551" y="3558245"/>
                      <a:ext cx="538622" cy="450218"/>
                    </a:xfrm>
                    <a:prstGeom prst="rect">
                      <a:avLst/>
                    </a:prstGeom>
                    <a:noFill/>
                    <a:ln>
                      <a:noFill/>
                    </a:ln>
                  </p:spPr>
                </p:pic>
                <p:pic>
                  <p:nvPicPr>
                    <p:cNvPr id="4080" name="Google Shape;4080;p170"/>
                    <p:cNvPicPr preferRelativeResize="0"/>
                    <p:nvPr/>
                  </p:nvPicPr>
                  <p:blipFill rotWithShape="1">
                    <a:blip r:embed="rId4">
                      <a:alphaModFix/>
                    </a:blip>
                    <a:srcRect b="0" l="0" r="0" t="0"/>
                    <a:stretch/>
                  </p:blipFill>
                  <p:spPr>
                    <a:xfrm>
                      <a:off x="4293404" y="2965552"/>
                      <a:ext cx="564277" cy="797881"/>
                    </a:xfrm>
                    <a:prstGeom prst="rect">
                      <a:avLst/>
                    </a:prstGeom>
                    <a:noFill/>
                    <a:ln>
                      <a:noFill/>
                    </a:ln>
                  </p:spPr>
                </p:pic>
                <p:pic>
                  <p:nvPicPr>
                    <p:cNvPr id="4081" name="Google Shape;4081;p170"/>
                    <p:cNvPicPr preferRelativeResize="0"/>
                    <p:nvPr/>
                  </p:nvPicPr>
                  <p:blipFill rotWithShape="1">
                    <a:blip r:embed="rId5">
                      <a:alphaModFix/>
                    </a:blip>
                    <a:srcRect b="0" l="0" r="0" t="0"/>
                    <a:stretch/>
                  </p:blipFill>
                  <p:spPr>
                    <a:xfrm rot="2831917">
                      <a:off x="4626478" y="3002676"/>
                      <a:ext cx="332656" cy="332656"/>
                    </a:xfrm>
                    <a:prstGeom prst="rect">
                      <a:avLst/>
                    </a:prstGeom>
                    <a:noFill/>
                    <a:ln>
                      <a:noFill/>
                    </a:ln>
                  </p:spPr>
                </p:pic>
                <p:pic>
                  <p:nvPicPr>
                    <p:cNvPr id="4082" name="Google Shape;4082;p170"/>
                    <p:cNvPicPr preferRelativeResize="0"/>
                    <p:nvPr/>
                  </p:nvPicPr>
                  <p:blipFill rotWithShape="1">
                    <a:blip r:embed="rId5">
                      <a:alphaModFix/>
                    </a:blip>
                    <a:srcRect b="0" l="0" r="0" t="0"/>
                    <a:stretch/>
                  </p:blipFill>
                  <p:spPr>
                    <a:xfrm rot="7200000">
                      <a:off x="4621772" y="3597456"/>
                      <a:ext cx="332656" cy="332656"/>
                    </a:xfrm>
                    <a:prstGeom prst="rect">
                      <a:avLst/>
                    </a:prstGeom>
                    <a:noFill/>
                    <a:ln>
                      <a:noFill/>
                    </a:ln>
                  </p:spPr>
                </p:pic>
                <p:pic>
                  <p:nvPicPr>
                    <p:cNvPr id="4083" name="Google Shape;4083;p170"/>
                    <p:cNvPicPr preferRelativeResize="0"/>
                    <p:nvPr/>
                  </p:nvPicPr>
                  <p:blipFill rotWithShape="1">
                    <a:blip r:embed="rId6">
                      <a:alphaModFix/>
                    </a:blip>
                    <a:srcRect b="0" l="0" r="0" t="0"/>
                    <a:stretch/>
                  </p:blipFill>
                  <p:spPr>
                    <a:xfrm rot="-7200000">
                      <a:off x="4096813" y="3607784"/>
                      <a:ext cx="371710" cy="297705"/>
                    </a:xfrm>
                    <a:prstGeom prst="rect">
                      <a:avLst/>
                    </a:prstGeom>
                    <a:noFill/>
                    <a:ln>
                      <a:noFill/>
                    </a:ln>
                  </p:spPr>
                </p:pic>
                <p:pic>
                  <p:nvPicPr>
                    <p:cNvPr id="4084" name="Google Shape;4084;p170"/>
                    <p:cNvPicPr preferRelativeResize="0"/>
                    <p:nvPr/>
                  </p:nvPicPr>
                  <p:blipFill rotWithShape="1">
                    <a:blip r:embed="rId5">
                      <a:alphaModFix/>
                    </a:blip>
                    <a:srcRect b="0" l="0" r="0" t="0"/>
                    <a:stretch/>
                  </p:blipFill>
                  <p:spPr>
                    <a:xfrm rot="-3517958">
                      <a:off x="4108914" y="3012234"/>
                      <a:ext cx="332656" cy="332656"/>
                    </a:xfrm>
                    <a:prstGeom prst="rect">
                      <a:avLst/>
                    </a:prstGeom>
                    <a:noFill/>
                    <a:ln>
                      <a:noFill/>
                    </a:ln>
                  </p:spPr>
                </p:pic>
                <p:sp>
                  <p:nvSpPr>
                    <p:cNvPr id="4085" name="Google Shape;4085;p170"/>
                    <p:cNvSpPr txBox="1"/>
                    <p:nvPr/>
                  </p:nvSpPr>
                  <p:spPr>
                    <a:xfrm>
                      <a:off x="4355049" y="3980138"/>
                      <a:ext cx="334295" cy="25923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BSS</a:t>
                      </a:r>
                      <a:endParaRPr/>
                    </a:p>
                  </p:txBody>
                </p:sp>
              </p:grpSp>
            </p:grpSp>
            <p:cxnSp>
              <p:nvCxnSpPr>
                <p:cNvPr id="4086" name="Google Shape;4086;p170"/>
                <p:cNvCxnSpPr>
                  <a:stCxn id="4075" idx="0"/>
                  <a:endCxn id="4051" idx="0"/>
                </p:cNvCxnSpPr>
                <p:nvPr/>
              </p:nvCxnSpPr>
              <p:spPr>
                <a:xfrm rot="5400000">
                  <a:off x="6519579" y="2080789"/>
                  <a:ext cx="600" cy="3856200"/>
                </a:xfrm>
                <a:prstGeom prst="bentConnector3">
                  <a:avLst>
                    <a:gd fmla="val -974945" name="adj1"/>
                  </a:avLst>
                </a:prstGeom>
                <a:noFill/>
                <a:ln cap="flat" cmpd="sng" w="28575">
                  <a:solidFill>
                    <a:srgbClr val="000000"/>
                  </a:solidFill>
                  <a:prstDash val="solid"/>
                  <a:round/>
                  <a:headEnd len="sm" w="sm" type="none"/>
                  <a:tailEnd len="sm" w="sm" type="none"/>
                </a:ln>
              </p:spPr>
            </p:cxnSp>
            <p:cxnSp>
              <p:nvCxnSpPr>
                <p:cNvPr id="4087" name="Google Shape;4087;p170"/>
                <p:cNvCxnSpPr/>
                <p:nvPr/>
              </p:nvCxnSpPr>
              <p:spPr>
                <a:xfrm>
                  <a:off x="6522597" y="3791333"/>
                  <a:ext cx="0" cy="210904"/>
                </a:xfrm>
                <a:prstGeom prst="straightConnector1">
                  <a:avLst/>
                </a:prstGeom>
                <a:noFill/>
                <a:ln cap="flat" cmpd="sng" w="28575">
                  <a:solidFill>
                    <a:srgbClr val="000000"/>
                  </a:solidFill>
                  <a:prstDash val="solid"/>
                  <a:round/>
                  <a:headEnd len="sm" w="sm" type="none"/>
                  <a:tailEnd len="sm" w="sm" type="none"/>
                </a:ln>
              </p:spPr>
            </p:cxnSp>
            <p:grpSp>
              <p:nvGrpSpPr>
                <p:cNvPr id="4088" name="Google Shape;4088;p170"/>
                <p:cNvGrpSpPr/>
                <p:nvPr/>
              </p:nvGrpSpPr>
              <p:grpSpPr>
                <a:xfrm>
                  <a:off x="6375933" y="3634587"/>
                  <a:ext cx="300509" cy="293470"/>
                  <a:chOff x="14523991" y="4990767"/>
                  <a:chExt cx="300605" cy="293564"/>
                </a:xfrm>
              </p:grpSpPr>
              <p:sp>
                <p:nvSpPr>
                  <p:cNvPr id="4089" name="Google Shape;4089;p170"/>
                  <p:cNvSpPr/>
                  <p:nvPr/>
                </p:nvSpPr>
                <p:spPr>
                  <a:xfrm>
                    <a:off x="14523991" y="4990767"/>
                    <a:ext cx="300605" cy="293564"/>
                  </a:xfrm>
                  <a:prstGeom prst="ellipse">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4090" name="Google Shape;4090;p170"/>
                  <p:cNvCxnSpPr>
                    <a:stCxn id="4089" idx="7"/>
                    <a:endCxn id="4089" idx="3"/>
                  </p:cNvCxnSpPr>
                  <p:nvPr/>
                </p:nvCxnSpPr>
                <p:spPr>
                  <a:xfrm flipH="1">
                    <a:off x="14567873" y="5033758"/>
                    <a:ext cx="212700" cy="207600"/>
                  </a:xfrm>
                  <a:prstGeom prst="straightConnector1">
                    <a:avLst/>
                  </a:prstGeom>
                  <a:noFill/>
                  <a:ln cap="flat" cmpd="sng" w="31750">
                    <a:solidFill>
                      <a:srgbClr val="FFFFFF"/>
                    </a:solidFill>
                    <a:prstDash val="solid"/>
                    <a:round/>
                    <a:headEnd len="sm" w="sm" type="none"/>
                    <a:tailEnd len="sm" w="sm" type="none"/>
                  </a:ln>
                </p:spPr>
              </p:cxnSp>
              <p:cxnSp>
                <p:nvCxnSpPr>
                  <p:cNvPr id="4091" name="Google Shape;4091;p170"/>
                  <p:cNvCxnSpPr>
                    <a:stCxn id="4089" idx="5"/>
                    <a:endCxn id="4089" idx="1"/>
                  </p:cNvCxnSpPr>
                  <p:nvPr/>
                </p:nvCxnSpPr>
                <p:spPr>
                  <a:xfrm rot="10800000">
                    <a:off x="14567873" y="5033740"/>
                    <a:ext cx="212700" cy="207600"/>
                  </a:xfrm>
                  <a:prstGeom prst="straightConnector1">
                    <a:avLst/>
                  </a:prstGeom>
                  <a:noFill/>
                  <a:ln cap="flat" cmpd="sng" w="31750">
                    <a:solidFill>
                      <a:srgbClr val="FFFFFF"/>
                    </a:solidFill>
                    <a:prstDash val="solid"/>
                    <a:round/>
                    <a:headEnd len="sm" w="sm" type="none"/>
                    <a:tailEnd len="sm" w="sm" type="none"/>
                  </a:ln>
                </p:spPr>
              </p:cxnSp>
            </p:grpSp>
          </p:gr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Tổng quan về IoT</a:t>
            </a:r>
            <a:endParaRPr/>
          </a:p>
        </p:txBody>
      </p:sp>
      <p:sp>
        <p:nvSpPr>
          <p:cNvPr id="439" name="Google Shape;439;p1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 </a:t>
            </a:r>
            <a:endParaRPr b="1" sz="5400">
              <a:solidFill>
                <a:srgbClr val="7F7F7F"/>
              </a:solidFill>
              <a:latin typeface="Arial"/>
              <a:ea typeface="Arial"/>
              <a:cs typeface="Arial"/>
              <a:sym typeface="Arial"/>
            </a:endParaRPr>
          </a:p>
        </p:txBody>
      </p:sp>
      <p:sp>
        <p:nvSpPr>
          <p:cNvPr id="440" name="Google Shape;440;p17"/>
          <p:cNvSpPr/>
          <p:nvPr/>
        </p:nvSpPr>
        <p:spPr>
          <a:xfrm>
            <a:off x="1054112" y="3883135"/>
            <a:ext cx="3740912" cy="176971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Cách mạng công nghiệp 4.0</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1.2. Định nghĩa IoT</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chemeClr val="dk1"/>
              </a:buClr>
              <a:buSzPts val="2160"/>
              <a:buFont typeface="Arial"/>
              <a:buChar char="•"/>
            </a:pPr>
            <a:r>
              <a:rPr lang="en-US" sz="1800">
                <a:solidFill>
                  <a:schemeClr val="dk1"/>
                </a:solidFill>
                <a:latin typeface="Arial"/>
                <a:ea typeface="Arial"/>
                <a:cs typeface="Arial"/>
                <a:sym typeface="Arial"/>
              </a:rPr>
              <a:t>1.3. Công nghệ M2M (Kết nối máy móc)</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Nguồn gốc ra đời của IoT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grpSp>
        <p:nvGrpSpPr>
          <p:cNvPr id="4097" name="Google Shape;4097;p171"/>
          <p:cNvGrpSpPr/>
          <p:nvPr/>
        </p:nvGrpSpPr>
        <p:grpSpPr>
          <a:xfrm>
            <a:off x="416128" y="444866"/>
            <a:ext cx="9051872" cy="282133"/>
            <a:chOff x="416128" y="444866"/>
            <a:chExt cx="9051872" cy="282133"/>
          </a:xfrm>
        </p:grpSpPr>
        <p:sp>
          <p:nvSpPr>
            <p:cNvPr id="4098" name="Google Shape;4098;p17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099" name="Google Shape;4099;p1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100" name="Google Shape;4100;p1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Bluetooth</a:t>
            </a:r>
            <a:endParaRPr/>
          </a:p>
        </p:txBody>
      </p:sp>
      <p:grpSp>
        <p:nvGrpSpPr>
          <p:cNvPr id="4101" name="Google Shape;4101;p171"/>
          <p:cNvGrpSpPr/>
          <p:nvPr/>
        </p:nvGrpSpPr>
        <p:grpSpPr>
          <a:xfrm>
            <a:off x="449998" y="1825143"/>
            <a:ext cx="8953406" cy="4058470"/>
            <a:chOff x="449998" y="1989905"/>
            <a:chExt cx="8953406" cy="4058470"/>
          </a:xfrm>
        </p:grpSpPr>
        <p:sp>
          <p:nvSpPr>
            <p:cNvPr id="4102" name="Google Shape;4102;p171"/>
            <p:cNvSpPr/>
            <p:nvPr/>
          </p:nvSpPr>
          <p:spPr>
            <a:xfrm>
              <a:off x="449998" y="2110077"/>
              <a:ext cx="8953406" cy="39382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03" name="Google Shape;4103;p171"/>
            <p:cNvSpPr txBox="1"/>
            <p:nvPr/>
          </p:nvSpPr>
          <p:spPr>
            <a:xfrm>
              <a:off x="3668851" y="1989905"/>
              <a:ext cx="2714266" cy="246221"/>
            </a:xfrm>
            <a:prstGeom prst="rect">
              <a:avLst/>
            </a:prstGeom>
            <a:solidFill>
              <a:schemeClr val="lt1"/>
            </a:solid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Development of Bluetooth</a:t>
              </a:r>
              <a:endParaRPr/>
            </a:p>
          </p:txBody>
        </p:sp>
        <p:grpSp>
          <p:nvGrpSpPr>
            <p:cNvPr id="4104" name="Google Shape;4104;p171"/>
            <p:cNvGrpSpPr/>
            <p:nvPr/>
          </p:nvGrpSpPr>
          <p:grpSpPr>
            <a:xfrm>
              <a:off x="1216370" y="2488972"/>
              <a:ext cx="7765921" cy="3378428"/>
              <a:chOff x="1216370" y="2279735"/>
              <a:chExt cx="7765921" cy="3378428"/>
            </a:xfrm>
          </p:grpSpPr>
          <p:grpSp>
            <p:nvGrpSpPr>
              <p:cNvPr id="4105" name="Google Shape;4105;p171"/>
              <p:cNvGrpSpPr/>
              <p:nvPr/>
            </p:nvGrpSpPr>
            <p:grpSpPr>
              <a:xfrm>
                <a:off x="1216370" y="2337387"/>
                <a:ext cx="4062111" cy="3320776"/>
                <a:chOff x="1742436" y="3085702"/>
                <a:chExt cx="3793810" cy="3101440"/>
              </a:xfrm>
            </p:grpSpPr>
            <p:pic>
              <p:nvPicPr>
                <p:cNvPr descr="http://cp.home.agilent.com/upload/cmc_upload/Bluetooth_rings_lg.jpg" id="4106" name="Google Shape;4106;p171"/>
                <p:cNvPicPr preferRelativeResize="0"/>
                <p:nvPr/>
              </p:nvPicPr>
              <p:blipFill rotWithShape="1">
                <a:blip r:embed="rId3">
                  <a:alphaModFix/>
                </a:blip>
                <a:srcRect b="0" l="0" r="0" t="0"/>
                <a:stretch/>
              </p:blipFill>
              <p:spPr>
                <a:xfrm>
                  <a:off x="1742436" y="3085702"/>
                  <a:ext cx="3793810" cy="3101440"/>
                </a:xfrm>
                <a:prstGeom prst="rect">
                  <a:avLst/>
                </a:prstGeom>
                <a:noFill/>
                <a:ln>
                  <a:noFill/>
                </a:ln>
              </p:spPr>
            </p:pic>
            <p:pic>
              <p:nvPicPr>
                <p:cNvPr id="4107" name="Google Shape;4107;p171"/>
                <p:cNvPicPr preferRelativeResize="0"/>
                <p:nvPr/>
              </p:nvPicPr>
              <p:blipFill rotWithShape="1">
                <a:blip r:embed="rId4">
                  <a:alphaModFix/>
                </a:blip>
                <a:srcRect b="0" l="0" r="0" t="0"/>
                <a:stretch/>
              </p:blipFill>
              <p:spPr>
                <a:xfrm>
                  <a:off x="3229873" y="4130245"/>
                  <a:ext cx="727553" cy="542867"/>
                </a:xfrm>
                <a:prstGeom prst="rect">
                  <a:avLst/>
                </a:prstGeom>
                <a:noFill/>
                <a:ln>
                  <a:noFill/>
                </a:ln>
              </p:spPr>
            </p:pic>
          </p:grpSp>
          <p:grpSp>
            <p:nvGrpSpPr>
              <p:cNvPr id="4108" name="Google Shape;4108;p171"/>
              <p:cNvGrpSpPr/>
              <p:nvPr/>
            </p:nvGrpSpPr>
            <p:grpSpPr>
              <a:xfrm>
                <a:off x="5647620" y="2279735"/>
                <a:ext cx="3334671" cy="3288575"/>
                <a:chOff x="6054402" y="3558683"/>
                <a:chExt cx="2552913" cy="2517621"/>
              </a:xfrm>
            </p:grpSpPr>
            <p:grpSp>
              <p:nvGrpSpPr>
                <p:cNvPr id="4109" name="Google Shape;4109;p171"/>
                <p:cNvGrpSpPr/>
                <p:nvPr/>
              </p:nvGrpSpPr>
              <p:grpSpPr>
                <a:xfrm>
                  <a:off x="6054402" y="3558683"/>
                  <a:ext cx="2552913" cy="2517621"/>
                  <a:chOff x="7321292" y="2929797"/>
                  <a:chExt cx="2552913" cy="2914353"/>
                </a:xfrm>
              </p:grpSpPr>
              <p:sp>
                <p:nvSpPr>
                  <p:cNvPr id="4110" name="Google Shape;4110;p171"/>
                  <p:cNvSpPr txBox="1"/>
                  <p:nvPr/>
                </p:nvSpPr>
                <p:spPr>
                  <a:xfrm>
                    <a:off x="7321292" y="5415186"/>
                    <a:ext cx="688241" cy="163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Bluetooth 1.2</a:t>
                    </a:r>
                    <a:endParaRPr/>
                  </a:p>
                </p:txBody>
              </p:sp>
              <p:sp>
                <p:nvSpPr>
                  <p:cNvPr id="4111" name="Google Shape;4111;p171"/>
                  <p:cNvSpPr txBox="1"/>
                  <p:nvPr/>
                </p:nvSpPr>
                <p:spPr>
                  <a:xfrm>
                    <a:off x="7321292" y="4906622"/>
                    <a:ext cx="707870" cy="163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Bluetooth 2.0</a:t>
                    </a:r>
                    <a:endParaRPr sz="1200">
                      <a:solidFill>
                        <a:srgbClr val="262626"/>
                      </a:solidFill>
                      <a:latin typeface="Arial"/>
                      <a:ea typeface="Arial"/>
                      <a:cs typeface="Arial"/>
                      <a:sym typeface="Arial"/>
                    </a:endParaRPr>
                  </a:p>
                </p:txBody>
              </p:sp>
              <p:sp>
                <p:nvSpPr>
                  <p:cNvPr id="4112" name="Google Shape;4112;p171"/>
                  <p:cNvSpPr txBox="1"/>
                  <p:nvPr/>
                </p:nvSpPr>
                <p:spPr>
                  <a:xfrm>
                    <a:off x="7321292" y="4444227"/>
                    <a:ext cx="710323" cy="163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Bluetooth 3.0</a:t>
                    </a:r>
                    <a:endParaRPr sz="1200">
                      <a:solidFill>
                        <a:srgbClr val="262626"/>
                      </a:solidFill>
                      <a:latin typeface="Arial"/>
                      <a:ea typeface="Arial"/>
                      <a:cs typeface="Arial"/>
                      <a:sym typeface="Arial"/>
                    </a:endParaRPr>
                  </a:p>
                </p:txBody>
              </p:sp>
              <p:sp>
                <p:nvSpPr>
                  <p:cNvPr id="4113" name="Google Shape;4113;p171"/>
                  <p:cNvSpPr txBox="1"/>
                  <p:nvPr/>
                </p:nvSpPr>
                <p:spPr>
                  <a:xfrm>
                    <a:off x="7321292" y="3887165"/>
                    <a:ext cx="712777" cy="163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Bluetooth 4.0</a:t>
                    </a:r>
                    <a:endParaRPr sz="1200">
                      <a:solidFill>
                        <a:srgbClr val="262626"/>
                      </a:solidFill>
                      <a:latin typeface="Arial"/>
                      <a:ea typeface="Arial"/>
                      <a:cs typeface="Arial"/>
                      <a:sym typeface="Arial"/>
                    </a:endParaRPr>
                  </a:p>
                </p:txBody>
              </p:sp>
              <p:sp>
                <p:nvSpPr>
                  <p:cNvPr id="4114" name="Google Shape;4114;p171"/>
                  <p:cNvSpPr txBox="1"/>
                  <p:nvPr/>
                </p:nvSpPr>
                <p:spPr>
                  <a:xfrm>
                    <a:off x="8475191" y="5545568"/>
                    <a:ext cx="517714" cy="163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723.1Kbps</a:t>
                    </a:r>
                    <a:endParaRPr/>
                  </a:p>
                </p:txBody>
              </p:sp>
              <p:sp>
                <p:nvSpPr>
                  <p:cNvPr id="4115" name="Google Shape;4115;p171"/>
                  <p:cNvSpPr txBox="1"/>
                  <p:nvPr/>
                </p:nvSpPr>
                <p:spPr>
                  <a:xfrm>
                    <a:off x="8475191" y="4906622"/>
                    <a:ext cx="423251" cy="163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2.1Mbps</a:t>
                    </a:r>
                    <a:endParaRPr sz="1200">
                      <a:solidFill>
                        <a:srgbClr val="262626"/>
                      </a:solidFill>
                      <a:latin typeface="Arial"/>
                      <a:ea typeface="Arial"/>
                      <a:cs typeface="Arial"/>
                      <a:sym typeface="Arial"/>
                    </a:endParaRPr>
                  </a:p>
                </p:txBody>
              </p:sp>
              <p:sp>
                <p:nvSpPr>
                  <p:cNvPr id="4116" name="Google Shape;4116;p171"/>
                  <p:cNvSpPr txBox="1"/>
                  <p:nvPr/>
                </p:nvSpPr>
                <p:spPr>
                  <a:xfrm>
                    <a:off x="8475191" y="4364016"/>
                    <a:ext cx="553293" cy="3271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Tốc độ cao</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24Mbps</a:t>
                    </a:r>
                    <a:endParaRPr/>
                  </a:p>
                </p:txBody>
              </p:sp>
              <p:sp>
                <p:nvSpPr>
                  <p:cNvPr id="4117" name="Google Shape;4117;p171"/>
                  <p:cNvSpPr txBox="1"/>
                  <p:nvPr/>
                </p:nvSpPr>
                <p:spPr>
                  <a:xfrm>
                    <a:off x="8475191" y="3723566"/>
                    <a:ext cx="1399014" cy="32730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24Mbps</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Bluetooth năng lượng thấp</a:t>
                    </a:r>
                    <a:endParaRPr/>
                  </a:p>
                </p:txBody>
              </p:sp>
              <p:sp>
                <p:nvSpPr>
                  <p:cNvPr id="4118" name="Google Shape;4118;p171"/>
                  <p:cNvSpPr/>
                  <p:nvPr/>
                </p:nvSpPr>
                <p:spPr>
                  <a:xfrm>
                    <a:off x="8085842" y="2929797"/>
                    <a:ext cx="339532" cy="2914353"/>
                  </a:xfrm>
                  <a:prstGeom prst="upArrow">
                    <a:avLst>
                      <a:gd fmla="val 53026" name="adj1"/>
                      <a:gd fmla="val 55230" name="adj2"/>
                    </a:avLst>
                  </a:prstGeom>
                  <a:gradFill>
                    <a:gsLst>
                      <a:gs pos="0">
                        <a:srgbClr val="0033CC"/>
                      </a:gs>
                      <a:gs pos="100000">
                        <a:srgbClr val="00B3E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sp>
                <p:nvSpPr>
                  <p:cNvPr id="4119" name="Google Shape;4119;p171"/>
                  <p:cNvSpPr txBox="1"/>
                  <p:nvPr/>
                </p:nvSpPr>
                <p:spPr>
                  <a:xfrm>
                    <a:off x="7321292" y="5675949"/>
                    <a:ext cx="688241" cy="163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Bluetooth 1.1</a:t>
                    </a:r>
                    <a:endParaRPr/>
                  </a:p>
                </p:txBody>
              </p:sp>
            </p:grpSp>
            <p:sp>
              <p:nvSpPr>
                <p:cNvPr id="4120" name="Google Shape;4120;p171"/>
                <p:cNvSpPr txBox="1"/>
                <p:nvPr/>
              </p:nvSpPr>
              <p:spPr>
                <a:xfrm>
                  <a:off x="6054402" y="4077702"/>
                  <a:ext cx="693148" cy="14132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Bluetooth 4.1</a:t>
                  </a:r>
                  <a:endParaRPr sz="1200">
                    <a:solidFill>
                      <a:srgbClr val="262626"/>
                    </a:solidFill>
                    <a:latin typeface="Arial"/>
                    <a:ea typeface="Arial"/>
                    <a:cs typeface="Arial"/>
                    <a:sym typeface="Arial"/>
                  </a:endParaRPr>
                </a:p>
              </p:txBody>
            </p:sp>
            <p:sp>
              <p:nvSpPr>
                <p:cNvPr id="4121" name="Google Shape;4121;p171"/>
                <p:cNvSpPr txBox="1"/>
                <p:nvPr/>
              </p:nvSpPr>
              <p:spPr>
                <a:xfrm>
                  <a:off x="6054402" y="3829588"/>
                  <a:ext cx="702962" cy="14132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Bluetooth 4.2</a:t>
                  </a:r>
                  <a:endParaRPr sz="1200">
                    <a:solidFill>
                      <a:srgbClr val="262626"/>
                    </a:solidFill>
                    <a:latin typeface="Arial"/>
                    <a:ea typeface="Arial"/>
                    <a:cs typeface="Arial"/>
                    <a:sym typeface="Arial"/>
                  </a:endParaRPr>
                </a:p>
              </p:txBody>
            </p:sp>
            <p:sp>
              <p:nvSpPr>
                <p:cNvPr id="4122" name="Google Shape;4122;p171"/>
                <p:cNvSpPr txBox="1"/>
                <p:nvPr/>
              </p:nvSpPr>
              <p:spPr>
                <a:xfrm>
                  <a:off x="6054402" y="3600661"/>
                  <a:ext cx="610952" cy="14132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Bluetooth 5</a:t>
                  </a:r>
                  <a:endParaRPr sz="1200">
                    <a:solidFill>
                      <a:srgbClr val="262626"/>
                    </a:solidFill>
                    <a:latin typeface="Arial"/>
                    <a:ea typeface="Arial"/>
                    <a:cs typeface="Arial"/>
                    <a:sym typeface="Arial"/>
                  </a:endParaRPr>
                </a:p>
              </p:txBody>
            </p:sp>
          </p:grpSp>
        </p:grpSp>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sp>
        <p:nvSpPr>
          <p:cNvPr id="4128" name="Google Shape;4128;p168"/>
          <p:cNvSpPr/>
          <p:nvPr/>
        </p:nvSpPr>
        <p:spPr>
          <a:xfrm>
            <a:off x="559817" y="2217906"/>
            <a:ext cx="4492081" cy="275414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129" name="Google Shape;4129;p168"/>
          <p:cNvGrpSpPr/>
          <p:nvPr/>
        </p:nvGrpSpPr>
        <p:grpSpPr>
          <a:xfrm>
            <a:off x="416128" y="444866"/>
            <a:ext cx="9051872" cy="282133"/>
            <a:chOff x="416128" y="444866"/>
            <a:chExt cx="9051872" cy="282133"/>
          </a:xfrm>
        </p:grpSpPr>
        <p:sp>
          <p:nvSpPr>
            <p:cNvPr id="4130" name="Google Shape;4130;p16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131" name="Google Shape;4131;p1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132" name="Google Shape;4132;p1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Vận hành RTS/CTS</a:t>
            </a:r>
            <a:endParaRPr/>
          </a:p>
        </p:txBody>
      </p:sp>
      <p:grpSp>
        <p:nvGrpSpPr>
          <p:cNvPr id="4133" name="Google Shape;4133;p168"/>
          <p:cNvGrpSpPr/>
          <p:nvPr/>
        </p:nvGrpSpPr>
        <p:grpSpPr>
          <a:xfrm>
            <a:off x="786828" y="2566116"/>
            <a:ext cx="3823508" cy="2179564"/>
            <a:chOff x="2854152" y="3505386"/>
            <a:chExt cx="3158008" cy="1800200"/>
          </a:xfrm>
        </p:grpSpPr>
        <p:sp>
          <p:nvSpPr>
            <p:cNvPr id="4134" name="Google Shape;4134;p168"/>
            <p:cNvSpPr/>
            <p:nvPr/>
          </p:nvSpPr>
          <p:spPr>
            <a:xfrm>
              <a:off x="4283968" y="4056815"/>
              <a:ext cx="360040" cy="325263"/>
            </a:xfrm>
            <a:prstGeom prst="irregularSeal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4135" name="Google Shape;4135;p168"/>
            <p:cNvGrpSpPr/>
            <p:nvPr/>
          </p:nvGrpSpPr>
          <p:grpSpPr>
            <a:xfrm>
              <a:off x="2854152" y="3505386"/>
              <a:ext cx="3158008" cy="1800200"/>
              <a:chOff x="2206080" y="3861048"/>
              <a:chExt cx="3158008" cy="1800200"/>
            </a:xfrm>
          </p:grpSpPr>
          <p:sp>
            <p:nvSpPr>
              <p:cNvPr id="4136" name="Google Shape;4136;p168"/>
              <p:cNvSpPr/>
              <p:nvPr/>
            </p:nvSpPr>
            <p:spPr>
              <a:xfrm>
                <a:off x="2206080" y="3871392"/>
                <a:ext cx="1789856" cy="1789856"/>
              </a:xfrm>
              <a:prstGeom prst="ellipse">
                <a:avLst/>
              </a:prstGeom>
              <a:noFill/>
              <a:ln cap="flat" cmpd="sng" w="25400">
                <a:solidFill>
                  <a:srgbClr val="0033CC"/>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4137" name="Google Shape;4137;p168"/>
              <p:cNvSpPr/>
              <p:nvPr/>
            </p:nvSpPr>
            <p:spPr>
              <a:xfrm>
                <a:off x="3574232" y="3861048"/>
                <a:ext cx="1789856" cy="1789856"/>
              </a:xfrm>
              <a:prstGeom prst="ellipse">
                <a:avLst/>
              </a:prstGeom>
              <a:noFill/>
              <a:ln cap="flat" cmpd="sng" w="25400">
                <a:solidFill>
                  <a:srgbClr val="0033CC"/>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4138" name="Google Shape;4138;p168"/>
              <p:cNvSpPr/>
              <p:nvPr/>
            </p:nvSpPr>
            <p:spPr>
              <a:xfrm>
                <a:off x="3006552" y="4671864"/>
                <a:ext cx="197296" cy="197296"/>
              </a:xfrm>
              <a:prstGeom prst="ellipse">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4139" name="Google Shape;4139;p168"/>
              <p:cNvSpPr/>
              <p:nvPr/>
            </p:nvSpPr>
            <p:spPr>
              <a:xfrm>
                <a:off x="4366320" y="4667672"/>
                <a:ext cx="197296" cy="197296"/>
              </a:xfrm>
              <a:prstGeom prst="ellipse">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4140" name="Google Shape;4140;p168"/>
              <p:cNvSpPr/>
              <p:nvPr/>
            </p:nvSpPr>
            <p:spPr>
              <a:xfrm>
                <a:off x="3707904" y="4311824"/>
                <a:ext cx="197296" cy="197296"/>
              </a:xfrm>
              <a:prstGeom prst="ellipse">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4141" name="Google Shape;4141;p168"/>
              <p:cNvSpPr txBox="1"/>
              <p:nvPr/>
            </p:nvSpPr>
            <p:spPr>
              <a:xfrm>
                <a:off x="3505388" y="4102010"/>
                <a:ext cx="594991" cy="2542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Node2</a:t>
                </a:r>
                <a:endParaRPr sz="1400">
                  <a:solidFill>
                    <a:srgbClr val="000000"/>
                  </a:solidFill>
                  <a:latin typeface="Arial"/>
                  <a:ea typeface="Arial"/>
                  <a:cs typeface="Arial"/>
                  <a:sym typeface="Arial"/>
                </a:endParaRPr>
              </a:p>
            </p:txBody>
          </p:sp>
          <p:sp>
            <p:nvSpPr>
              <p:cNvPr id="4142" name="Google Shape;4142;p168"/>
              <p:cNvSpPr txBox="1"/>
              <p:nvPr/>
            </p:nvSpPr>
            <p:spPr>
              <a:xfrm>
                <a:off x="2855332" y="4869160"/>
                <a:ext cx="499736" cy="223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Node1</a:t>
                </a:r>
                <a:endParaRPr sz="1400">
                  <a:solidFill>
                    <a:srgbClr val="000000"/>
                  </a:solidFill>
                  <a:latin typeface="Arial"/>
                  <a:ea typeface="Arial"/>
                  <a:cs typeface="Arial"/>
                  <a:sym typeface="Arial"/>
                </a:endParaRPr>
              </a:p>
            </p:txBody>
          </p:sp>
          <p:sp>
            <p:nvSpPr>
              <p:cNvPr id="4143" name="Google Shape;4143;p168"/>
              <p:cNvSpPr txBox="1"/>
              <p:nvPr/>
            </p:nvSpPr>
            <p:spPr>
              <a:xfrm>
                <a:off x="4212888" y="4871638"/>
                <a:ext cx="512544" cy="223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Node3</a:t>
                </a:r>
                <a:endParaRPr sz="1400">
                  <a:solidFill>
                    <a:srgbClr val="000000"/>
                  </a:solidFill>
                  <a:latin typeface="Arial"/>
                  <a:ea typeface="Arial"/>
                  <a:cs typeface="Arial"/>
                  <a:sym typeface="Arial"/>
                </a:endParaRPr>
              </a:p>
            </p:txBody>
          </p:sp>
          <p:cxnSp>
            <p:nvCxnSpPr>
              <p:cNvPr id="4144" name="Google Shape;4144;p168"/>
              <p:cNvCxnSpPr/>
              <p:nvPr/>
            </p:nvCxnSpPr>
            <p:spPr>
              <a:xfrm flipH="1" rot="10800000">
                <a:off x="3104778" y="4435023"/>
                <a:ext cx="594991" cy="335548"/>
              </a:xfrm>
              <a:prstGeom prst="straightConnector1">
                <a:avLst/>
              </a:prstGeom>
              <a:noFill/>
              <a:ln cap="flat" cmpd="sng" w="12700">
                <a:solidFill>
                  <a:srgbClr val="0033CC"/>
                </a:solidFill>
                <a:prstDash val="solid"/>
                <a:miter lim="800000"/>
                <a:headEnd len="med" w="med" type="none"/>
                <a:tailEnd len="med" w="med" type="triangle"/>
              </a:ln>
            </p:spPr>
          </p:cxnSp>
          <p:cxnSp>
            <p:nvCxnSpPr>
              <p:cNvPr id="4145" name="Google Shape;4145;p168"/>
              <p:cNvCxnSpPr/>
              <p:nvPr/>
            </p:nvCxnSpPr>
            <p:spPr>
              <a:xfrm rot="10800000">
                <a:off x="3907324" y="4424645"/>
                <a:ext cx="556939" cy="345925"/>
              </a:xfrm>
              <a:prstGeom prst="straightConnector1">
                <a:avLst/>
              </a:prstGeom>
              <a:noFill/>
              <a:ln cap="flat" cmpd="sng" w="12700">
                <a:solidFill>
                  <a:srgbClr val="0033CC"/>
                </a:solidFill>
                <a:prstDash val="solid"/>
                <a:miter lim="800000"/>
                <a:headEnd len="med" w="med" type="none"/>
                <a:tailEnd len="med" w="med" type="triangle"/>
              </a:ln>
            </p:spPr>
          </p:cxnSp>
        </p:grpSp>
      </p:grpSp>
      <p:grpSp>
        <p:nvGrpSpPr>
          <p:cNvPr id="4146" name="Google Shape;4146;p168"/>
          <p:cNvGrpSpPr/>
          <p:nvPr/>
        </p:nvGrpSpPr>
        <p:grpSpPr>
          <a:xfrm>
            <a:off x="559817" y="1917711"/>
            <a:ext cx="8783192" cy="215394"/>
            <a:chOff x="1027113" y="2045625"/>
            <a:chExt cx="8785225" cy="215444"/>
          </a:xfrm>
        </p:grpSpPr>
        <p:sp>
          <p:nvSpPr>
            <p:cNvPr id="4147" name="Google Shape;4147;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48" name="Google Shape;4148;p16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Vấn đề về nút ẩn</a:t>
              </a:r>
              <a:endParaRPr/>
            </a:p>
          </p:txBody>
        </p:sp>
      </p:grpSp>
      <p:sp>
        <p:nvSpPr>
          <p:cNvPr id="4149" name="Google Shape;4149;p168"/>
          <p:cNvSpPr/>
          <p:nvPr/>
        </p:nvSpPr>
        <p:spPr>
          <a:xfrm>
            <a:off x="5192987" y="2217906"/>
            <a:ext cx="4203932" cy="1350830"/>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Node1 và Node3 là các nút nằm ngoài phạm vi giao tiếp và không có kết nối trực tiếp</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Node1 và Node3 gửi dữ liệu đến Node2 cùng lúc, dữ liệu sẽ xung đột</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quyết vấn đề nút ẩn bằng kỹ thuật RTS/CTS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4" name="Shape 4154"/>
        <p:cNvGrpSpPr/>
        <p:nvPr/>
      </p:nvGrpSpPr>
      <p:grpSpPr>
        <a:xfrm>
          <a:off x="0" y="0"/>
          <a:ext cx="0" cy="0"/>
          <a:chOff x="0" y="0"/>
          <a:chExt cx="0" cy="0"/>
        </a:xfrm>
      </p:grpSpPr>
      <p:grpSp>
        <p:nvGrpSpPr>
          <p:cNvPr id="4155" name="Google Shape;4155;p172"/>
          <p:cNvGrpSpPr/>
          <p:nvPr/>
        </p:nvGrpSpPr>
        <p:grpSpPr>
          <a:xfrm>
            <a:off x="416128" y="444866"/>
            <a:ext cx="9051872" cy="282133"/>
            <a:chOff x="416128" y="444866"/>
            <a:chExt cx="9051872" cy="282133"/>
          </a:xfrm>
        </p:grpSpPr>
        <p:sp>
          <p:nvSpPr>
            <p:cNvPr id="4156" name="Google Shape;4156;p17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157" name="Google Shape;4157;p1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158" name="Google Shape;4158;p17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Introducing the version of Bluetooth</a:t>
            </a:r>
            <a:endParaRPr/>
          </a:p>
        </p:txBody>
      </p:sp>
      <p:graphicFrame>
        <p:nvGraphicFramePr>
          <p:cNvPr id="4159" name="Google Shape;4159;p172"/>
          <p:cNvGraphicFramePr/>
          <p:nvPr/>
        </p:nvGraphicFramePr>
        <p:xfrm>
          <a:off x="634796" y="2137431"/>
          <a:ext cx="3000000" cy="3000000"/>
        </p:xfrm>
        <a:graphic>
          <a:graphicData uri="http://schemas.openxmlformats.org/drawingml/2006/table">
            <a:tbl>
              <a:tblPr bandRow="1" firstRow="1">
                <a:noFill/>
                <a:tableStyleId>{A9672A58-3C3F-4094-A55C-8326C1CC86CD}</a:tableStyleId>
              </a:tblPr>
              <a:tblGrid>
                <a:gridCol w="1237850"/>
                <a:gridCol w="4470775"/>
                <a:gridCol w="2924600"/>
              </a:tblGrid>
              <a:tr h="240950">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Tiêu chuẩn</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Tính năng</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Chú ý</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57600">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Bluetooth 1.X</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Bluetooth ra đời sớm nhất với tốc độ truyền tối đa là 723 kbps.</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rowSpan="2">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Bluetooth thường (Classic Bluetooth)</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4922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Bluetooth 2.X</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Tốc độ tối đa 3Mbps</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Bổ sung Ghép nối đơn giản an toàn (SSP).</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Lọc kết nối nâng cao với Phản hồi yêu cầu mở rộng (EIR)</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vMerge="1"/>
              </a:tr>
              <a:tr h="1010550">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Bluetooth 3.X</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Tốc độ tối đa 24Mbps </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Chỉ 3.0 + HS (Tốc độ cao) hỗ trợ tốc độ tối đa</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Liên kết Bluetooth chỉ được sử dụng để kết nối. </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Truyền WiFi tốc độ cao qua Lớp thích ứng giao thức (PAL)</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Bluetooth tốc độ cao (Bluetooth High Speed)</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Tập trung vào công nghệ tốc độ cao sử dụng WiFi</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4922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Bluetooth 4.X</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Giảm tiêu thụ điện năng, kéo dài tuổi thọ pin</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Tăng cường kết nối của Internet vạn vật</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Tăng tính riêng tư</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rowSpan="2">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Bluetooth năng lượng thấp (Bluetooth Low Energy)</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Tập trung giảm tiêu thụ điện năng và kéo dài tuổi thọ pin</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07600">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Bluetooth 5.X</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Tăng khoảng cách truyền/nhận, tốc độ và khả năng phát sóng so với phiên bản 4.X</a:t>
                      </a:r>
                      <a:endParaRPr/>
                    </a:p>
                    <a:p>
                      <a:pPr indent="-92075" lvl="0" marL="92075" marR="0" rtl="0" algn="l">
                        <a:lnSpc>
                          <a:spcPct val="80000"/>
                        </a:lnSpc>
                        <a:spcBef>
                          <a:spcPts val="200"/>
                        </a:spcBef>
                        <a:spcAft>
                          <a:spcPts val="0"/>
                        </a:spcAft>
                        <a:buClr>
                          <a:srgbClr val="262626"/>
                        </a:buClr>
                        <a:buSzPts val="1100"/>
                        <a:buFont typeface="Arial"/>
                        <a:buChar char="•"/>
                      </a:pPr>
                      <a:r>
                        <a:rPr b="0" lang="en-US" sz="1100" u="none" cap="none" strike="noStrike">
                          <a:solidFill>
                            <a:srgbClr val="262626"/>
                          </a:solidFill>
                          <a:latin typeface="Arial"/>
                          <a:ea typeface="Arial"/>
                          <a:cs typeface="Arial"/>
                          <a:sym typeface="Arial"/>
                        </a:rPr>
                        <a:t>Tập trung cải thiện khả năng của IoT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vMerge="1"/>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4" name="Shape 4164"/>
        <p:cNvGrpSpPr/>
        <p:nvPr/>
      </p:nvGrpSpPr>
      <p:grpSpPr>
        <a:xfrm>
          <a:off x="0" y="0"/>
          <a:ext cx="0" cy="0"/>
          <a:chOff x="0" y="0"/>
          <a:chExt cx="0" cy="0"/>
        </a:xfrm>
      </p:grpSpPr>
      <p:grpSp>
        <p:nvGrpSpPr>
          <p:cNvPr id="4165" name="Google Shape;4165;p173"/>
          <p:cNvGrpSpPr/>
          <p:nvPr/>
        </p:nvGrpSpPr>
        <p:grpSpPr>
          <a:xfrm>
            <a:off x="416128" y="444866"/>
            <a:ext cx="9051872" cy="282133"/>
            <a:chOff x="416128" y="444866"/>
            <a:chExt cx="9051872" cy="282133"/>
          </a:xfrm>
        </p:grpSpPr>
        <p:sp>
          <p:nvSpPr>
            <p:cNvPr id="4166" name="Google Shape;4166;p17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IoT Short-range Communication Technology</a:t>
              </a:r>
              <a:endParaRPr/>
            </a:p>
          </p:txBody>
        </p:sp>
        <p:sp>
          <p:nvSpPr>
            <p:cNvPr id="4167" name="Google Shape;4167;p1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168" name="Google Shape;4168;p1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BLE</a:t>
            </a:r>
            <a:endParaRPr/>
          </a:p>
        </p:txBody>
      </p:sp>
      <p:grpSp>
        <p:nvGrpSpPr>
          <p:cNvPr id="4169" name="Google Shape;4169;p173"/>
          <p:cNvGrpSpPr/>
          <p:nvPr/>
        </p:nvGrpSpPr>
        <p:grpSpPr>
          <a:xfrm>
            <a:off x="559817" y="1916113"/>
            <a:ext cx="8783191" cy="430887"/>
            <a:chOff x="1027113" y="2045624"/>
            <a:chExt cx="8785224" cy="430989"/>
          </a:xfrm>
        </p:grpSpPr>
        <p:sp>
          <p:nvSpPr>
            <p:cNvPr id="4170" name="Google Shape;4170;p17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71" name="Google Shape;4171;p173"/>
            <p:cNvSpPr/>
            <p:nvPr/>
          </p:nvSpPr>
          <p:spPr>
            <a:xfrm>
              <a:off x="1179513" y="2045624"/>
              <a:ext cx="8632824" cy="43098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BLE (Bluetooth năng lượng thấp) là công nghệ kết hợp công nghệ Năng lượng thấp vào phiên bản Bluetooth 4.0 hiện có, còn được gọi là Bluetooth Smart.</a:t>
              </a:r>
              <a:endParaRPr/>
            </a:p>
          </p:txBody>
        </p:sp>
      </p:grpSp>
      <p:grpSp>
        <p:nvGrpSpPr>
          <p:cNvPr id="4172" name="Google Shape;4172;p173"/>
          <p:cNvGrpSpPr/>
          <p:nvPr/>
        </p:nvGrpSpPr>
        <p:grpSpPr>
          <a:xfrm>
            <a:off x="559817" y="2408971"/>
            <a:ext cx="8783192" cy="1166164"/>
            <a:chOff x="558800" y="1842597"/>
            <a:chExt cx="8785225" cy="1166443"/>
          </a:xfrm>
        </p:grpSpPr>
        <p:grpSp>
          <p:nvGrpSpPr>
            <p:cNvPr id="4173" name="Google Shape;4173;p173"/>
            <p:cNvGrpSpPr/>
            <p:nvPr/>
          </p:nvGrpSpPr>
          <p:grpSpPr>
            <a:xfrm>
              <a:off x="558800" y="1842597"/>
              <a:ext cx="8785224" cy="215495"/>
              <a:chOff x="1027113" y="2045624"/>
              <a:chExt cx="8785224" cy="215495"/>
            </a:xfrm>
          </p:grpSpPr>
          <p:sp>
            <p:nvSpPr>
              <p:cNvPr id="4174" name="Google Shape;4174;p17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75" name="Google Shape;4175;p173"/>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Bluetooth được chia thành Bluetooth Classic, Bluetooth smart.</a:t>
                </a:r>
                <a:endParaRPr/>
              </a:p>
            </p:txBody>
          </p:sp>
        </p:grpSp>
        <p:sp>
          <p:nvSpPr>
            <p:cNvPr id="4176" name="Google Shape;4176;p173"/>
            <p:cNvSpPr/>
            <p:nvPr/>
          </p:nvSpPr>
          <p:spPr>
            <a:xfrm>
              <a:off x="711200" y="2058092"/>
              <a:ext cx="8632825" cy="950948"/>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Bluetooth (Bluetooth Classic)</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Bluetooth Smart (Bluetooth Smart)</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Bluetooth Smart Ready (Bluetooth Classic, Bluetooth Smart)</a:t>
              </a:r>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1" name="Shape 4181"/>
        <p:cNvGrpSpPr/>
        <p:nvPr/>
      </p:nvGrpSpPr>
      <p:grpSpPr>
        <a:xfrm>
          <a:off x="0" y="0"/>
          <a:ext cx="0" cy="0"/>
          <a:chOff x="0" y="0"/>
          <a:chExt cx="0" cy="0"/>
        </a:xfrm>
      </p:grpSpPr>
      <p:sp>
        <p:nvSpPr>
          <p:cNvPr id="4182" name="Google Shape;4182;p174"/>
          <p:cNvSpPr/>
          <p:nvPr/>
        </p:nvSpPr>
        <p:spPr>
          <a:xfrm>
            <a:off x="595809" y="2597009"/>
            <a:ext cx="4564770" cy="361705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183" name="Google Shape;4183;p174"/>
          <p:cNvGrpSpPr/>
          <p:nvPr/>
        </p:nvGrpSpPr>
        <p:grpSpPr>
          <a:xfrm>
            <a:off x="416128" y="444866"/>
            <a:ext cx="9051872" cy="282133"/>
            <a:chOff x="416128" y="444866"/>
            <a:chExt cx="9051872" cy="282133"/>
          </a:xfrm>
        </p:grpSpPr>
        <p:sp>
          <p:nvSpPr>
            <p:cNvPr id="4184" name="Google Shape;4184;p1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185" name="Google Shape;4185;p1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186" name="Google Shape;4186;p1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Bluetooth năng lượng thấp (BLE)</a:t>
            </a:r>
            <a:endParaRPr/>
          </a:p>
        </p:txBody>
      </p:sp>
      <p:grpSp>
        <p:nvGrpSpPr>
          <p:cNvPr id="4187" name="Google Shape;4187;p174"/>
          <p:cNvGrpSpPr/>
          <p:nvPr/>
        </p:nvGrpSpPr>
        <p:grpSpPr>
          <a:xfrm>
            <a:off x="722260" y="2730443"/>
            <a:ext cx="4311867" cy="3336017"/>
            <a:chOff x="5262113" y="2699850"/>
            <a:chExt cx="4571321" cy="3521834"/>
          </a:xfrm>
        </p:grpSpPr>
        <p:pic>
          <p:nvPicPr>
            <p:cNvPr descr="http://elec4.co.kr/photo/2015/11(4).jpg" id="4188" name="Google Shape;4188;p174"/>
            <p:cNvPicPr preferRelativeResize="0"/>
            <p:nvPr/>
          </p:nvPicPr>
          <p:blipFill rotWithShape="1">
            <a:blip r:embed="rId3">
              <a:alphaModFix/>
            </a:blip>
            <a:srcRect b="0" l="0" r="0" t="0"/>
            <a:stretch/>
          </p:blipFill>
          <p:spPr>
            <a:xfrm>
              <a:off x="5262113" y="2699850"/>
              <a:ext cx="4078737" cy="3521834"/>
            </a:xfrm>
            <a:prstGeom prst="rect">
              <a:avLst/>
            </a:prstGeom>
            <a:noFill/>
            <a:ln>
              <a:noFill/>
            </a:ln>
          </p:spPr>
        </p:pic>
        <p:pic>
          <p:nvPicPr>
            <p:cNvPr descr="https://zoyi.co/images/tech-blog/BLE/2015-11-02-BLE-intro.png" id="4189" name="Google Shape;4189;p174"/>
            <p:cNvPicPr preferRelativeResize="0"/>
            <p:nvPr/>
          </p:nvPicPr>
          <p:blipFill rotWithShape="1">
            <a:blip r:embed="rId4">
              <a:alphaModFix/>
            </a:blip>
            <a:srcRect b="4179" l="15544" r="15472" t="6352"/>
            <a:stretch/>
          </p:blipFill>
          <p:spPr>
            <a:xfrm>
              <a:off x="8815517" y="2861868"/>
              <a:ext cx="1017917" cy="845389"/>
            </a:xfrm>
            <a:prstGeom prst="rect">
              <a:avLst/>
            </a:prstGeom>
            <a:noFill/>
            <a:ln>
              <a:noFill/>
            </a:ln>
          </p:spPr>
        </p:pic>
        <p:sp>
          <p:nvSpPr>
            <p:cNvPr id="4190" name="Google Shape;4190;p174"/>
            <p:cNvSpPr/>
            <p:nvPr/>
          </p:nvSpPr>
          <p:spPr>
            <a:xfrm>
              <a:off x="6954332" y="3871119"/>
              <a:ext cx="318407" cy="95250"/>
            </a:xfrm>
            <a:prstGeom prst="roundRect">
              <a:avLst>
                <a:gd fmla="val 2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191" name="Google Shape;4191;p174"/>
            <p:cNvSpPr/>
            <p:nvPr/>
          </p:nvSpPr>
          <p:spPr>
            <a:xfrm>
              <a:off x="7192457" y="4628356"/>
              <a:ext cx="318407" cy="95250"/>
            </a:xfrm>
            <a:prstGeom prst="roundRect">
              <a:avLst>
                <a:gd fmla="val 2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192" name="Google Shape;4192;p174"/>
            <p:cNvSpPr/>
            <p:nvPr/>
          </p:nvSpPr>
          <p:spPr>
            <a:xfrm>
              <a:off x="7001137" y="5190331"/>
              <a:ext cx="85864" cy="95250"/>
            </a:xfrm>
            <a:prstGeom prst="roundRect">
              <a:avLst>
                <a:gd fmla="val 2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193" name="Google Shape;4193;p174"/>
            <p:cNvSpPr/>
            <p:nvPr/>
          </p:nvSpPr>
          <p:spPr>
            <a:xfrm>
              <a:off x="6654683" y="5407025"/>
              <a:ext cx="84655" cy="95250"/>
            </a:xfrm>
            <a:prstGeom prst="roundRect">
              <a:avLst>
                <a:gd fmla="val 2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4194" name="Google Shape;4194;p174"/>
            <p:cNvGrpSpPr/>
            <p:nvPr/>
          </p:nvGrpSpPr>
          <p:grpSpPr>
            <a:xfrm>
              <a:off x="6323207" y="3248785"/>
              <a:ext cx="1190320" cy="2410262"/>
              <a:chOff x="6323207" y="3248785"/>
              <a:chExt cx="1190320" cy="2410262"/>
            </a:xfrm>
          </p:grpSpPr>
          <p:sp>
            <p:nvSpPr>
              <p:cNvPr id="4195" name="Google Shape;4195;p174"/>
              <p:cNvSpPr/>
              <p:nvPr/>
            </p:nvSpPr>
            <p:spPr>
              <a:xfrm>
                <a:off x="6387041" y="3248785"/>
                <a:ext cx="370900" cy="370760"/>
              </a:xfrm>
              <a:prstGeom prst="ellipse">
                <a:avLst/>
              </a:prstGeom>
              <a:solidFill>
                <a:srgbClr val="0033CC"/>
              </a:soli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lang="en-US" sz="500">
                    <a:solidFill>
                      <a:srgbClr val="FFFFFF"/>
                    </a:solidFill>
                    <a:latin typeface="Arial"/>
                    <a:ea typeface="Arial"/>
                    <a:cs typeface="Arial"/>
                    <a:sym typeface="Arial"/>
                  </a:rPr>
                  <a:t>Healthcare</a:t>
                </a:r>
                <a:endParaRPr/>
              </a:p>
              <a:p>
                <a:pPr indent="0" lvl="0" marL="0" marR="0" rtl="0" algn="ctr">
                  <a:spcBef>
                    <a:spcPts val="0"/>
                  </a:spcBef>
                  <a:spcAft>
                    <a:spcPts val="0"/>
                  </a:spcAft>
                  <a:buNone/>
                </a:pPr>
                <a:r>
                  <a:rPr lang="en-US" sz="500">
                    <a:solidFill>
                      <a:srgbClr val="FFFFFF"/>
                    </a:solidFill>
                    <a:latin typeface="Arial"/>
                    <a:ea typeface="Arial"/>
                    <a:cs typeface="Arial"/>
                    <a:sym typeface="Arial"/>
                  </a:rPr>
                  <a:t>/Medical</a:t>
                </a:r>
                <a:endParaRPr/>
              </a:p>
            </p:txBody>
          </p:sp>
          <p:sp>
            <p:nvSpPr>
              <p:cNvPr id="4196" name="Google Shape;4196;p174"/>
              <p:cNvSpPr/>
              <p:nvPr/>
            </p:nvSpPr>
            <p:spPr>
              <a:xfrm>
                <a:off x="6741101" y="3428028"/>
                <a:ext cx="370900" cy="370760"/>
              </a:xfrm>
              <a:prstGeom prst="ellipse">
                <a:avLst/>
              </a:prstGeom>
              <a:solidFill>
                <a:srgbClr val="0033CC"/>
              </a:soli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lang="en-US" sz="500">
                    <a:solidFill>
                      <a:srgbClr val="FFFFFF"/>
                    </a:solidFill>
                    <a:latin typeface="Arial"/>
                    <a:ea typeface="Arial"/>
                    <a:cs typeface="Arial"/>
                    <a:sym typeface="Arial"/>
                  </a:rPr>
                  <a:t>Sports</a:t>
                </a:r>
                <a:endParaRPr/>
              </a:p>
              <a:p>
                <a:pPr indent="0" lvl="0" marL="0" marR="0" rtl="0" algn="ctr">
                  <a:spcBef>
                    <a:spcPts val="0"/>
                  </a:spcBef>
                  <a:spcAft>
                    <a:spcPts val="0"/>
                  </a:spcAft>
                  <a:buNone/>
                </a:pPr>
                <a:r>
                  <a:rPr lang="en-US" sz="500">
                    <a:solidFill>
                      <a:srgbClr val="FFFFFF"/>
                    </a:solidFill>
                    <a:latin typeface="Arial"/>
                    <a:ea typeface="Arial"/>
                    <a:cs typeface="Arial"/>
                    <a:sym typeface="Arial"/>
                  </a:rPr>
                  <a:t>/Fitness</a:t>
                </a:r>
                <a:endParaRPr/>
              </a:p>
            </p:txBody>
          </p:sp>
          <p:sp>
            <p:nvSpPr>
              <p:cNvPr id="4197" name="Google Shape;4197;p174"/>
              <p:cNvSpPr/>
              <p:nvPr/>
            </p:nvSpPr>
            <p:spPr>
              <a:xfrm>
                <a:off x="7001137" y="3723546"/>
                <a:ext cx="370900" cy="370760"/>
              </a:xfrm>
              <a:prstGeom prst="ellipse">
                <a:avLst/>
              </a:prstGeom>
              <a:solidFill>
                <a:srgbClr val="0033CC"/>
              </a:soli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lang="en-US" sz="500">
                    <a:solidFill>
                      <a:srgbClr val="FFFFFF"/>
                    </a:solidFill>
                    <a:latin typeface="Arial"/>
                    <a:ea typeface="Arial"/>
                    <a:cs typeface="Arial"/>
                    <a:sym typeface="Arial"/>
                  </a:rPr>
                  <a:t>Automotive</a:t>
                </a:r>
                <a:endParaRPr/>
              </a:p>
              <a:p>
                <a:pPr indent="0" lvl="0" marL="0" marR="0" rtl="0" algn="ctr">
                  <a:spcBef>
                    <a:spcPts val="0"/>
                  </a:spcBef>
                  <a:spcAft>
                    <a:spcPts val="0"/>
                  </a:spcAft>
                  <a:buNone/>
                </a:pPr>
                <a:r>
                  <a:rPr lang="en-US" sz="500">
                    <a:solidFill>
                      <a:srgbClr val="FFFFFF"/>
                    </a:solidFill>
                    <a:latin typeface="Arial"/>
                    <a:ea typeface="Arial"/>
                    <a:cs typeface="Arial"/>
                    <a:sym typeface="Arial"/>
                  </a:rPr>
                  <a:t>/Electronics</a:t>
                </a:r>
                <a:endParaRPr/>
              </a:p>
            </p:txBody>
          </p:sp>
          <p:sp>
            <p:nvSpPr>
              <p:cNvPr id="4198" name="Google Shape;4198;p174"/>
              <p:cNvSpPr/>
              <p:nvPr/>
            </p:nvSpPr>
            <p:spPr>
              <a:xfrm>
                <a:off x="6323207" y="5288287"/>
                <a:ext cx="370900" cy="370760"/>
              </a:xfrm>
              <a:prstGeom prst="ellipse">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rgbClr val="FFFFFF"/>
                    </a:solidFill>
                    <a:latin typeface="Arial"/>
                    <a:ea typeface="Arial"/>
                    <a:cs typeface="Arial"/>
                    <a:sym typeface="Arial"/>
                  </a:rPr>
                  <a:t>Industrial</a:t>
                </a:r>
                <a:endParaRPr/>
              </a:p>
              <a:p>
                <a:pPr indent="0" lvl="0" marL="0" marR="0" rtl="0" algn="ctr">
                  <a:spcBef>
                    <a:spcPts val="0"/>
                  </a:spcBef>
                  <a:spcAft>
                    <a:spcPts val="0"/>
                  </a:spcAft>
                  <a:buNone/>
                </a:pPr>
                <a:r>
                  <a:rPr lang="en-US" sz="500">
                    <a:solidFill>
                      <a:srgbClr val="FFFFFF"/>
                    </a:solidFill>
                    <a:latin typeface="Arial"/>
                    <a:ea typeface="Arial"/>
                    <a:cs typeface="Arial"/>
                    <a:sym typeface="Arial"/>
                  </a:rPr>
                  <a:t>Machinery</a:t>
                </a:r>
                <a:endParaRPr/>
              </a:p>
              <a:p>
                <a:pPr indent="0" lvl="0" marL="0" marR="0" rtl="0" algn="ctr">
                  <a:spcBef>
                    <a:spcPts val="0"/>
                  </a:spcBef>
                  <a:spcAft>
                    <a:spcPts val="0"/>
                  </a:spcAft>
                  <a:buNone/>
                </a:pPr>
                <a:r>
                  <a:rPr lang="en-US" sz="500">
                    <a:solidFill>
                      <a:srgbClr val="FFFFFF"/>
                    </a:solidFill>
                    <a:latin typeface="Arial"/>
                    <a:ea typeface="Arial"/>
                    <a:cs typeface="Arial"/>
                    <a:sym typeface="Arial"/>
                  </a:rPr>
                  <a:t>/OA</a:t>
                </a:r>
                <a:endParaRPr/>
              </a:p>
            </p:txBody>
          </p:sp>
          <p:sp>
            <p:nvSpPr>
              <p:cNvPr id="4199" name="Google Shape;4199;p174"/>
              <p:cNvSpPr/>
              <p:nvPr/>
            </p:nvSpPr>
            <p:spPr>
              <a:xfrm>
                <a:off x="6685392" y="5130529"/>
                <a:ext cx="370900" cy="370760"/>
              </a:xfrm>
              <a:prstGeom prst="ellipse">
                <a:avLst/>
              </a:prstGeom>
              <a:solidFill>
                <a:srgbClr val="0033CC"/>
              </a:soli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lang="en-US" sz="500">
                    <a:solidFill>
                      <a:srgbClr val="FFFFFF"/>
                    </a:solidFill>
                    <a:latin typeface="Arial"/>
                    <a:ea typeface="Arial"/>
                    <a:cs typeface="Arial"/>
                    <a:sym typeface="Arial"/>
                  </a:rPr>
                  <a:t>Wearable</a:t>
                </a:r>
                <a:endParaRPr/>
              </a:p>
              <a:p>
                <a:pPr indent="0" lvl="0" marL="0" marR="0" rtl="0" algn="ctr">
                  <a:spcBef>
                    <a:spcPts val="0"/>
                  </a:spcBef>
                  <a:spcAft>
                    <a:spcPts val="0"/>
                  </a:spcAft>
                  <a:buNone/>
                </a:pPr>
                <a:r>
                  <a:rPr lang="en-US" sz="500">
                    <a:solidFill>
                      <a:srgbClr val="FFFFFF"/>
                    </a:solidFill>
                    <a:latin typeface="Arial"/>
                    <a:ea typeface="Arial"/>
                    <a:cs typeface="Arial"/>
                    <a:sym typeface="Arial"/>
                  </a:rPr>
                  <a:t>divices</a:t>
                </a:r>
                <a:endParaRPr/>
              </a:p>
            </p:txBody>
          </p:sp>
          <p:sp>
            <p:nvSpPr>
              <p:cNvPr id="4200" name="Google Shape;4200;p174"/>
              <p:cNvSpPr/>
              <p:nvPr/>
            </p:nvSpPr>
            <p:spPr>
              <a:xfrm>
                <a:off x="6961476" y="4851231"/>
                <a:ext cx="370900" cy="370760"/>
              </a:xfrm>
              <a:prstGeom prst="ellipse">
                <a:avLst/>
              </a:prstGeom>
              <a:solidFill>
                <a:srgbClr val="0033CC"/>
              </a:soli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lang="en-US" sz="500">
                    <a:solidFill>
                      <a:srgbClr val="FFFFFF"/>
                    </a:solidFill>
                    <a:latin typeface="Arial"/>
                    <a:ea typeface="Arial"/>
                    <a:cs typeface="Arial"/>
                    <a:sym typeface="Arial"/>
                  </a:rPr>
                  <a:t>Enter</a:t>
                </a:r>
                <a:endParaRPr/>
              </a:p>
              <a:p>
                <a:pPr indent="0" lvl="0" marL="0" marR="0" rtl="0" algn="ctr">
                  <a:spcBef>
                    <a:spcPts val="0"/>
                  </a:spcBef>
                  <a:spcAft>
                    <a:spcPts val="0"/>
                  </a:spcAft>
                  <a:buNone/>
                </a:pPr>
                <a:r>
                  <a:rPr lang="en-US" sz="500">
                    <a:solidFill>
                      <a:srgbClr val="FFFFFF"/>
                    </a:solidFill>
                    <a:latin typeface="Arial"/>
                    <a:ea typeface="Arial"/>
                    <a:cs typeface="Arial"/>
                    <a:sym typeface="Arial"/>
                  </a:rPr>
                  <a:t>tainment</a:t>
                </a:r>
                <a:endParaRPr/>
              </a:p>
            </p:txBody>
          </p:sp>
          <p:sp>
            <p:nvSpPr>
              <p:cNvPr id="4201" name="Google Shape;4201;p174"/>
              <p:cNvSpPr/>
              <p:nvPr/>
            </p:nvSpPr>
            <p:spPr>
              <a:xfrm>
                <a:off x="7133887" y="4089821"/>
                <a:ext cx="379640" cy="379498"/>
              </a:xfrm>
              <a:prstGeom prst="ellipse">
                <a:avLst/>
              </a:prstGeom>
              <a:solidFill>
                <a:srgbClr val="0033CC"/>
              </a:soli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lang="en-US" sz="500">
                    <a:solidFill>
                      <a:srgbClr val="FFFFFF"/>
                    </a:solidFill>
                    <a:latin typeface="Arial"/>
                    <a:ea typeface="Arial"/>
                    <a:cs typeface="Arial"/>
                    <a:sym typeface="Arial"/>
                  </a:rPr>
                  <a:t>Home</a:t>
                </a:r>
                <a:endParaRPr/>
              </a:p>
              <a:p>
                <a:pPr indent="0" lvl="0" marL="0" marR="0" rtl="0" algn="ctr">
                  <a:spcBef>
                    <a:spcPts val="0"/>
                  </a:spcBef>
                  <a:spcAft>
                    <a:spcPts val="0"/>
                  </a:spcAft>
                  <a:buNone/>
                </a:pPr>
                <a:r>
                  <a:rPr lang="en-US" sz="500">
                    <a:solidFill>
                      <a:srgbClr val="FFFFFF"/>
                    </a:solidFill>
                    <a:latin typeface="Arial"/>
                    <a:ea typeface="Arial"/>
                    <a:cs typeface="Arial"/>
                    <a:sym typeface="Arial"/>
                  </a:rPr>
                  <a:t>Security</a:t>
                </a:r>
                <a:endParaRPr/>
              </a:p>
            </p:txBody>
          </p:sp>
          <p:sp>
            <p:nvSpPr>
              <p:cNvPr id="4202" name="Google Shape;4202;p174"/>
              <p:cNvSpPr/>
              <p:nvPr/>
            </p:nvSpPr>
            <p:spPr>
              <a:xfrm>
                <a:off x="7121004" y="4494070"/>
                <a:ext cx="370900" cy="370760"/>
              </a:xfrm>
              <a:prstGeom prst="ellipse">
                <a:avLst/>
              </a:prstGeom>
              <a:solidFill>
                <a:srgbClr val="0033CC"/>
              </a:soli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lang="en-US" sz="500">
                    <a:solidFill>
                      <a:srgbClr val="FFFFFF"/>
                    </a:solidFill>
                    <a:latin typeface="Arial"/>
                    <a:ea typeface="Arial"/>
                    <a:cs typeface="Arial"/>
                    <a:sym typeface="Arial"/>
                  </a:rPr>
                  <a:t>Home</a:t>
                </a:r>
                <a:endParaRPr/>
              </a:p>
              <a:p>
                <a:pPr indent="0" lvl="0" marL="0" marR="0" rtl="0" algn="ctr">
                  <a:spcBef>
                    <a:spcPts val="0"/>
                  </a:spcBef>
                  <a:spcAft>
                    <a:spcPts val="0"/>
                  </a:spcAft>
                  <a:buNone/>
                </a:pPr>
                <a:r>
                  <a:rPr lang="en-US" sz="500">
                    <a:solidFill>
                      <a:srgbClr val="FFFFFF"/>
                    </a:solidFill>
                    <a:latin typeface="Arial"/>
                    <a:ea typeface="Arial"/>
                    <a:cs typeface="Arial"/>
                    <a:sym typeface="Arial"/>
                  </a:rPr>
                  <a:t>Automation</a:t>
                </a:r>
                <a:endParaRPr/>
              </a:p>
            </p:txBody>
          </p:sp>
        </p:grpSp>
      </p:grpSp>
      <p:grpSp>
        <p:nvGrpSpPr>
          <p:cNvPr id="4203" name="Google Shape;4203;p174"/>
          <p:cNvGrpSpPr/>
          <p:nvPr/>
        </p:nvGrpSpPr>
        <p:grpSpPr>
          <a:xfrm>
            <a:off x="559817" y="1813218"/>
            <a:ext cx="8783192" cy="646331"/>
            <a:chOff x="1027113" y="2045625"/>
            <a:chExt cx="8785225" cy="646481"/>
          </a:xfrm>
        </p:grpSpPr>
        <p:sp>
          <p:nvSpPr>
            <p:cNvPr id="4204" name="Google Shape;4204;p17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05" name="Google Shape;4205;p174"/>
            <p:cNvSpPr/>
            <p:nvPr/>
          </p:nvSpPr>
          <p:spPr>
            <a:xfrm>
              <a:off x="1179513" y="2045625"/>
              <a:ext cx="8632825" cy="6464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Khi thị trường thiết bị di động phát triển, yêu cầu về việc các công nghệ không dây có mức tiêu thụ năng lượng thấp hơn cũng tăng lên. Năm 2012, Bluetooth năng lượng thấp 4.0 được ra mắt và trở thành chất xúc tác cho sự phát triển của Internet vạn vật.</a:t>
              </a:r>
              <a:endParaRPr/>
            </a:p>
          </p:txBody>
        </p:sp>
      </p:grpSp>
      <p:sp>
        <p:nvSpPr>
          <p:cNvPr id="4206" name="Google Shape;4206;p174"/>
          <p:cNvSpPr/>
          <p:nvPr/>
        </p:nvSpPr>
        <p:spPr>
          <a:xfrm>
            <a:off x="5246221" y="2944195"/>
            <a:ext cx="3444336" cy="29615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Tính năng chính của BLE</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Mục tiêu của BLE là hoạt động bằng pin đồng xu (650mA)</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biến GFSK (Khóa dịch chuyển tần số Gaussian) giúp tiêu thụ năng lượng thấp</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Công suất truyền từ 10~20dBm</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Phạm vi 10~30M</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3 kênh thông báo, 37 kênh dữ liệu</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Tiêu thụ điện năng 0,01 ~ 0,5W</a:t>
            </a:r>
            <a:br>
              <a:rPr b="0" i="0" lang="en-US" sz="1300" u="none" cap="none" strike="noStrike">
                <a:solidFill>
                  <a:srgbClr val="262626"/>
                </a:solidFill>
                <a:latin typeface="Arial"/>
                <a:ea typeface="Arial"/>
                <a:cs typeface="Arial"/>
                <a:sym typeface="Arial"/>
              </a:rPr>
            </a:br>
            <a:br>
              <a:rPr b="0" i="0" lang="en-US" sz="1300" u="none" cap="none" strike="noStrike">
                <a:solidFill>
                  <a:srgbClr val="262626"/>
                </a:solidFill>
                <a:latin typeface="Arial"/>
                <a:ea typeface="Arial"/>
                <a:cs typeface="Arial"/>
                <a:sym typeface="Arial"/>
              </a:rPr>
            </a:b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1" name="Shape 4211"/>
        <p:cNvGrpSpPr/>
        <p:nvPr/>
      </p:nvGrpSpPr>
      <p:grpSpPr>
        <a:xfrm>
          <a:off x="0" y="0"/>
          <a:ext cx="0" cy="0"/>
          <a:chOff x="0" y="0"/>
          <a:chExt cx="0" cy="0"/>
        </a:xfrm>
      </p:grpSpPr>
      <p:sp>
        <p:nvSpPr>
          <p:cNvPr id="4212" name="Google Shape;4212;p175"/>
          <p:cNvSpPr/>
          <p:nvPr/>
        </p:nvSpPr>
        <p:spPr>
          <a:xfrm>
            <a:off x="559816" y="2397669"/>
            <a:ext cx="8743393" cy="16200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213" name="Google Shape;4213;p175"/>
          <p:cNvGrpSpPr/>
          <p:nvPr/>
        </p:nvGrpSpPr>
        <p:grpSpPr>
          <a:xfrm>
            <a:off x="416128" y="444866"/>
            <a:ext cx="9051872" cy="282133"/>
            <a:chOff x="416128" y="444866"/>
            <a:chExt cx="9051872" cy="282133"/>
          </a:xfrm>
        </p:grpSpPr>
        <p:sp>
          <p:nvSpPr>
            <p:cNvPr id="4214" name="Google Shape;4214;p1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215" name="Google Shape;4215;p1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216" name="Google Shape;4216;p1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So sánh Công nghệ Bluetooth</a:t>
            </a:r>
            <a:endParaRPr/>
          </a:p>
        </p:txBody>
      </p:sp>
      <p:grpSp>
        <p:nvGrpSpPr>
          <p:cNvPr id="4217" name="Google Shape;4217;p175"/>
          <p:cNvGrpSpPr/>
          <p:nvPr/>
        </p:nvGrpSpPr>
        <p:grpSpPr>
          <a:xfrm>
            <a:off x="559817" y="1916113"/>
            <a:ext cx="8783191" cy="430887"/>
            <a:chOff x="1027113" y="2045624"/>
            <a:chExt cx="8785224" cy="430989"/>
          </a:xfrm>
        </p:grpSpPr>
        <p:sp>
          <p:nvSpPr>
            <p:cNvPr id="4218" name="Google Shape;4218;p17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19" name="Google Shape;4219;p175"/>
            <p:cNvSpPr/>
            <p:nvPr/>
          </p:nvSpPr>
          <p:spPr>
            <a:xfrm>
              <a:off x="1179513" y="2045624"/>
              <a:ext cx="8632824" cy="43098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Bluetooth Smart Ready kết hợp Bluetooth Classic và Bluetooth Smart trên một con chip duy nhất. Nó có thể nhận dữ liệu từ cả hai phía.</a:t>
              </a:r>
              <a:endParaRPr/>
            </a:p>
          </p:txBody>
        </p:sp>
      </p:grpSp>
      <p:grpSp>
        <p:nvGrpSpPr>
          <p:cNvPr id="4220" name="Google Shape;4220;p175"/>
          <p:cNvGrpSpPr/>
          <p:nvPr/>
        </p:nvGrpSpPr>
        <p:grpSpPr>
          <a:xfrm>
            <a:off x="1303893" y="2926381"/>
            <a:ext cx="2404982" cy="424520"/>
            <a:chOff x="7343743" y="110103"/>
            <a:chExt cx="2405753" cy="424656"/>
          </a:xfrm>
        </p:grpSpPr>
        <p:pic>
          <p:nvPicPr>
            <p:cNvPr descr="http://www.tu.no/t2/mobil/2014/02/19/921_logo.jpg/alternates/h1080/921_logo.jpg" id="4221" name="Google Shape;4221;p175"/>
            <p:cNvPicPr preferRelativeResize="0"/>
            <p:nvPr/>
          </p:nvPicPr>
          <p:blipFill rotWithShape="1">
            <a:blip r:embed="rId3">
              <a:alphaModFix/>
            </a:blip>
            <a:srcRect b="0" l="0" r="0" t="57488"/>
            <a:stretch/>
          </p:blipFill>
          <p:spPr>
            <a:xfrm>
              <a:off x="7343743" y="119658"/>
              <a:ext cx="1220526" cy="415101"/>
            </a:xfrm>
            <a:prstGeom prst="rect">
              <a:avLst/>
            </a:prstGeom>
            <a:noFill/>
            <a:ln>
              <a:noFill/>
            </a:ln>
          </p:spPr>
        </p:pic>
        <p:pic>
          <p:nvPicPr>
            <p:cNvPr descr="http://www.tu.no/t2/mobil/2014/02/19/921_logo.jpg/alternates/h1080/921_logo.jpg" id="4222" name="Google Shape;4222;p175"/>
            <p:cNvPicPr preferRelativeResize="0"/>
            <p:nvPr/>
          </p:nvPicPr>
          <p:blipFill rotWithShape="1">
            <a:blip r:embed="rId4">
              <a:alphaModFix/>
            </a:blip>
            <a:srcRect b="58120" l="0" r="0" t="0"/>
            <a:stretch/>
          </p:blipFill>
          <p:spPr>
            <a:xfrm>
              <a:off x="8569661" y="110103"/>
              <a:ext cx="1179835" cy="395288"/>
            </a:xfrm>
            <a:prstGeom prst="rect">
              <a:avLst/>
            </a:prstGeom>
            <a:noFill/>
            <a:ln>
              <a:noFill/>
            </a:ln>
          </p:spPr>
        </p:pic>
      </p:grpSp>
      <p:grpSp>
        <p:nvGrpSpPr>
          <p:cNvPr id="4223" name="Google Shape;4223;p175"/>
          <p:cNvGrpSpPr/>
          <p:nvPr/>
        </p:nvGrpSpPr>
        <p:grpSpPr>
          <a:xfrm>
            <a:off x="4396901" y="2497885"/>
            <a:ext cx="3858637" cy="1445475"/>
            <a:chOff x="5003390" y="2243911"/>
            <a:chExt cx="4306255" cy="1699275"/>
          </a:xfrm>
        </p:grpSpPr>
        <p:grpSp>
          <p:nvGrpSpPr>
            <p:cNvPr id="4224" name="Google Shape;4224;p175"/>
            <p:cNvGrpSpPr/>
            <p:nvPr/>
          </p:nvGrpSpPr>
          <p:grpSpPr>
            <a:xfrm>
              <a:off x="5003390" y="2243911"/>
              <a:ext cx="4306255" cy="1699275"/>
              <a:chOff x="5003390" y="2243911"/>
              <a:chExt cx="4306255" cy="1699275"/>
            </a:xfrm>
          </p:grpSpPr>
          <p:pic>
            <p:nvPicPr>
              <p:cNvPr descr="http://m.eet.com/media/1177881/3%20flavorsl.jpg" id="4225" name="Google Shape;4225;p175"/>
              <p:cNvPicPr preferRelativeResize="0"/>
              <p:nvPr/>
            </p:nvPicPr>
            <p:blipFill rotWithShape="1">
              <a:blip r:embed="rId5">
                <a:alphaModFix/>
              </a:blip>
              <a:srcRect b="0" l="0" r="0" t="0"/>
              <a:stretch/>
            </p:blipFill>
            <p:spPr>
              <a:xfrm>
                <a:off x="5003390" y="2243911"/>
                <a:ext cx="4306255" cy="1699275"/>
              </a:xfrm>
              <a:prstGeom prst="rect">
                <a:avLst/>
              </a:prstGeom>
              <a:noFill/>
              <a:ln>
                <a:noFill/>
              </a:ln>
            </p:spPr>
          </p:pic>
          <p:pic>
            <p:nvPicPr>
              <p:cNvPr descr="dynamic white" id="4226" name="Google Shape;4226;p175"/>
              <p:cNvPicPr preferRelativeResize="0"/>
              <p:nvPr/>
            </p:nvPicPr>
            <p:blipFill rotWithShape="1">
              <a:blip r:embed="rId6">
                <a:alphaModFix/>
              </a:blip>
              <a:srcRect b="0" l="0" r="0" t="0"/>
              <a:stretch/>
            </p:blipFill>
            <p:spPr>
              <a:xfrm>
                <a:off x="7044272" y="3005565"/>
                <a:ext cx="482275" cy="482275"/>
              </a:xfrm>
              <a:prstGeom prst="rect">
                <a:avLst/>
              </a:prstGeom>
              <a:noFill/>
              <a:ln>
                <a:noFill/>
              </a:ln>
            </p:spPr>
          </p:pic>
          <p:pic>
            <p:nvPicPr>
              <p:cNvPr descr="갤럭시 탭 S6 (LTE) 클라우드 블루 왼쪽 옆면" id="4227" name="Google Shape;4227;p175"/>
              <p:cNvPicPr preferRelativeResize="0"/>
              <p:nvPr/>
            </p:nvPicPr>
            <p:blipFill rotWithShape="1">
              <a:blip r:embed="rId7">
                <a:alphaModFix/>
              </a:blip>
              <a:srcRect b="0" l="0" r="0" t="0"/>
              <a:stretch/>
            </p:blipFill>
            <p:spPr>
              <a:xfrm>
                <a:off x="6760433" y="3062874"/>
                <a:ext cx="390207" cy="390207"/>
              </a:xfrm>
              <a:prstGeom prst="rect">
                <a:avLst/>
              </a:prstGeom>
              <a:noFill/>
              <a:ln>
                <a:noFill/>
              </a:ln>
            </p:spPr>
          </p:pic>
          <p:pic>
            <p:nvPicPr>
              <p:cNvPr descr="갤럭시 S10 5G 크라운 실버 정면" id="4228" name="Google Shape;4228;p175"/>
              <p:cNvPicPr preferRelativeResize="0"/>
              <p:nvPr/>
            </p:nvPicPr>
            <p:blipFill rotWithShape="1">
              <a:blip r:embed="rId8">
                <a:alphaModFix/>
              </a:blip>
              <a:srcRect b="0" l="0" r="0" t="0"/>
              <a:stretch/>
            </p:blipFill>
            <p:spPr>
              <a:xfrm>
                <a:off x="7300819" y="2517472"/>
                <a:ext cx="240968" cy="240968"/>
              </a:xfrm>
              <a:prstGeom prst="rect">
                <a:avLst/>
              </a:prstGeom>
              <a:noFill/>
              <a:ln>
                <a:noFill/>
              </a:ln>
            </p:spPr>
          </p:pic>
          <p:pic>
            <p:nvPicPr>
              <p:cNvPr descr="제품 후면" id="4229" name="Google Shape;4229;p175"/>
              <p:cNvPicPr preferRelativeResize="0"/>
              <p:nvPr/>
            </p:nvPicPr>
            <p:blipFill rotWithShape="1">
              <a:blip r:embed="rId9">
                <a:alphaModFix/>
              </a:blip>
              <a:srcRect b="0" l="0" r="0" t="0"/>
              <a:stretch/>
            </p:blipFill>
            <p:spPr>
              <a:xfrm>
                <a:off x="6740703" y="2334428"/>
                <a:ext cx="607138" cy="607138"/>
              </a:xfrm>
              <a:prstGeom prst="rect">
                <a:avLst/>
              </a:prstGeom>
              <a:noFill/>
              <a:ln>
                <a:noFill/>
              </a:ln>
            </p:spPr>
          </p:pic>
        </p:grpSp>
        <p:pic>
          <p:nvPicPr>
            <p:cNvPr descr="Image result for galaxy phone icon" id="4230" name="Google Shape;4230;p175"/>
            <p:cNvPicPr preferRelativeResize="0"/>
            <p:nvPr/>
          </p:nvPicPr>
          <p:blipFill rotWithShape="1">
            <a:blip r:embed="rId10">
              <a:alphaModFix/>
            </a:blip>
            <a:srcRect b="0" l="0" r="0" t="0"/>
            <a:stretch/>
          </p:blipFill>
          <p:spPr>
            <a:xfrm>
              <a:off x="5489467" y="3167954"/>
              <a:ext cx="300888" cy="300888"/>
            </a:xfrm>
            <a:prstGeom prst="rect">
              <a:avLst/>
            </a:prstGeom>
            <a:noFill/>
            <a:ln>
              <a:noFill/>
            </a:ln>
          </p:spPr>
        </p:pic>
      </p:gr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grpSp>
        <p:nvGrpSpPr>
          <p:cNvPr id="4236" name="Google Shape;4236;p176"/>
          <p:cNvGrpSpPr/>
          <p:nvPr/>
        </p:nvGrpSpPr>
        <p:grpSpPr>
          <a:xfrm>
            <a:off x="416128" y="444866"/>
            <a:ext cx="9051872" cy="282133"/>
            <a:chOff x="416128" y="444866"/>
            <a:chExt cx="9051872" cy="282133"/>
          </a:xfrm>
        </p:grpSpPr>
        <p:sp>
          <p:nvSpPr>
            <p:cNvPr id="4237" name="Google Shape;4237;p17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238" name="Google Shape;4238;p1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239" name="Google Shape;4239;p17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So sánh Công nghệ Bluetooth</a:t>
            </a:r>
            <a:endParaRPr/>
          </a:p>
        </p:txBody>
      </p:sp>
      <p:grpSp>
        <p:nvGrpSpPr>
          <p:cNvPr id="4240" name="Google Shape;4240;p176"/>
          <p:cNvGrpSpPr/>
          <p:nvPr/>
        </p:nvGrpSpPr>
        <p:grpSpPr>
          <a:xfrm>
            <a:off x="559817" y="1916113"/>
            <a:ext cx="8783191" cy="215444"/>
            <a:chOff x="1027113" y="2045624"/>
            <a:chExt cx="8785224" cy="215495"/>
          </a:xfrm>
        </p:grpSpPr>
        <p:sp>
          <p:nvSpPr>
            <p:cNvPr id="4241" name="Google Shape;4241;p1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42" name="Google Shape;4242;p176"/>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đặc tính tiêu chuẩn của kỹ thuật Bluetooth</a:t>
              </a:r>
              <a:endParaRPr/>
            </a:p>
          </p:txBody>
        </p:sp>
      </p:grpSp>
      <p:graphicFrame>
        <p:nvGraphicFramePr>
          <p:cNvPr id="4243" name="Google Shape;4243;p176"/>
          <p:cNvGraphicFramePr/>
          <p:nvPr/>
        </p:nvGraphicFramePr>
        <p:xfrm>
          <a:off x="559817" y="2808182"/>
          <a:ext cx="3000000" cy="3000000"/>
        </p:xfrm>
        <a:graphic>
          <a:graphicData uri="http://schemas.openxmlformats.org/drawingml/2006/table">
            <a:tbl>
              <a:tblPr>
                <a:noFill/>
                <a:tableStyleId>{8353F50C-8861-43A0-82AE-2E20D93D1326}</a:tableStyleId>
              </a:tblPr>
              <a:tblGrid>
                <a:gridCol w="2877750"/>
                <a:gridCol w="2877750"/>
                <a:gridCol w="2877750"/>
              </a:tblGrid>
              <a:tr h="20712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Mục so sánh</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Smart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Classic</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95675">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bảo mật</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trao đổi khóa đứt quãng*</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giao thức ghép nối an toàn (ECDH)</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5675">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lưu lượng</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0,2 Mbit/s</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2-3 Mbit/s</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5675">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phạm vi</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10 - 30m</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50 - 300m</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5675">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tiêu thụ điện năng</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0,01 đến 0,5W</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1W</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5675">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kết nối nhanh hơn</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0.1s</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5s</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5675">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kích thước nhỏ hơn</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rất nhỏ</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nhỏ</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95675">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giá thành rẻ hơn</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~$2 @ 5000</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~$7 @ 5000</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8" name="Shape 4248"/>
        <p:cNvGrpSpPr/>
        <p:nvPr/>
      </p:nvGrpSpPr>
      <p:grpSpPr>
        <a:xfrm>
          <a:off x="0" y="0"/>
          <a:ext cx="0" cy="0"/>
          <a:chOff x="0" y="0"/>
          <a:chExt cx="0" cy="0"/>
        </a:xfrm>
      </p:grpSpPr>
      <p:sp>
        <p:nvSpPr>
          <p:cNvPr id="4249" name="Google Shape;4249;p177"/>
          <p:cNvSpPr/>
          <p:nvPr/>
        </p:nvSpPr>
        <p:spPr>
          <a:xfrm>
            <a:off x="559817" y="2181896"/>
            <a:ext cx="8743393" cy="142701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250" name="Google Shape;4250;p177"/>
          <p:cNvGrpSpPr/>
          <p:nvPr/>
        </p:nvGrpSpPr>
        <p:grpSpPr>
          <a:xfrm>
            <a:off x="416128" y="444866"/>
            <a:ext cx="9051872" cy="282133"/>
            <a:chOff x="416128" y="444866"/>
            <a:chExt cx="9051872" cy="282133"/>
          </a:xfrm>
        </p:grpSpPr>
        <p:sp>
          <p:nvSpPr>
            <p:cNvPr id="4251" name="Google Shape;4251;p17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252" name="Google Shape;4252;p1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253" name="Google Shape;4253;p1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Bluetooth 4.2</a:t>
            </a:r>
            <a:endParaRPr/>
          </a:p>
        </p:txBody>
      </p:sp>
      <p:grpSp>
        <p:nvGrpSpPr>
          <p:cNvPr id="4254" name="Google Shape;4254;p177"/>
          <p:cNvGrpSpPr/>
          <p:nvPr/>
        </p:nvGrpSpPr>
        <p:grpSpPr>
          <a:xfrm>
            <a:off x="559817" y="1873909"/>
            <a:ext cx="8783191" cy="215444"/>
            <a:chOff x="1027113" y="2045624"/>
            <a:chExt cx="8785224" cy="215495"/>
          </a:xfrm>
        </p:grpSpPr>
        <p:sp>
          <p:nvSpPr>
            <p:cNvPr id="4255" name="Google Shape;4255;p17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56" name="Google Shape;4256;p177"/>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Bluetooth SIG chính thức áp dụng đặc điểm kỹ thuật của Bluetooth 4.2 vào tháng 12 năm 2014.</a:t>
              </a:r>
              <a:endParaRPr/>
            </a:p>
          </p:txBody>
        </p:sp>
      </p:grpSp>
      <p:pic>
        <p:nvPicPr>
          <p:cNvPr descr="http://www.bangkokgis.com/bangkokgis_2008/news/-t1434502472.jpg" id="4257" name="Google Shape;4257;p177"/>
          <p:cNvPicPr preferRelativeResize="0"/>
          <p:nvPr/>
        </p:nvPicPr>
        <p:blipFill rotWithShape="1">
          <a:blip r:embed="rId3">
            <a:alphaModFix/>
          </a:blip>
          <a:srcRect b="0" l="0" r="0" t="0"/>
          <a:stretch/>
        </p:blipFill>
        <p:spPr>
          <a:xfrm>
            <a:off x="4129046" y="2409256"/>
            <a:ext cx="1568369" cy="921833"/>
          </a:xfrm>
          <a:prstGeom prst="rect">
            <a:avLst/>
          </a:prstGeom>
          <a:noFill/>
          <a:ln>
            <a:noFill/>
          </a:ln>
        </p:spPr>
      </p:pic>
      <p:sp>
        <p:nvSpPr>
          <p:cNvPr id="4258" name="Google Shape;4258;p177"/>
          <p:cNvSpPr/>
          <p:nvPr/>
        </p:nvSpPr>
        <p:spPr>
          <a:xfrm>
            <a:off x="449998" y="3887328"/>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GAP (Cấu hình truy cập chung)</a:t>
            </a:r>
            <a:endParaRPr/>
          </a:p>
        </p:txBody>
      </p:sp>
      <p:grpSp>
        <p:nvGrpSpPr>
          <p:cNvPr id="4259" name="Google Shape;4259;p177"/>
          <p:cNvGrpSpPr/>
          <p:nvPr/>
        </p:nvGrpSpPr>
        <p:grpSpPr>
          <a:xfrm>
            <a:off x="559817" y="4428340"/>
            <a:ext cx="8783191" cy="215444"/>
            <a:chOff x="1027113" y="2045624"/>
            <a:chExt cx="8785224" cy="215495"/>
          </a:xfrm>
        </p:grpSpPr>
        <p:sp>
          <p:nvSpPr>
            <p:cNvPr id="4260" name="Google Shape;4260;p17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61" name="Google Shape;4261;p177"/>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Cung cấp khung thông báo và kết nối giữa các thiết bị.</a:t>
              </a:r>
              <a:endParaRPr/>
            </a:p>
          </p:txBody>
        </p:sp>
      </p:grpSp>
      <p:grpSp>
        <p:nvGrpSpPr>
          <p:cNvPr id="4262" name="Google Shape;4262;p177"/>
          <p:cNvGrpSpPr/>
          <p:nvPr/>
        </p:nvGrpSpPr>
        <p:grpSpPr>
          <a:xfrm>
            <a:off x="559817" y="4719110"/>
            <a:ext cx="8783191" cy="215444"/>
            <a:chOff x="1027113" y="2045624"/>
            <a:chExt cx="8785224" cy="215495"/>
          </a:xfrm>
        </p:grpSpPr>
        <p:sp>
          <p:nvSpPr>
            <p:cNvPr id="4263" name="Google Shape;4263;p17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64" name="Google Shape;4264;p177"/>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thiết bị BLE từ các nhà sản xuất khác nhau có thể giao tiếp với nhau.</a:t>
              </a:r>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9" name="Shape 4269"/>
        <p:cNvGrpSpPr/>
        <p:nvPr/>
      </p:nvGrpSpPr>
      <p:grpSpPr>
        <a:xfrm>
          <a:off x="0" y="0"/>
          <a:ext cx="0" cy="0"/>
          <a:chOff x="0" y="0"/>
          <a:chExt cx="0" cy="0"/>
        </a:xfrm>
      </p:grpSpPr>
      <p:grpSp>
        <p:nvGrpSpPr>
          <p:cNvPr id="4270" name="Google Shape;4270;p178"/>
          <p:cNvGrpSpPr/>
          <p:nvPr/>
        </p:nvGrpSpPr>
        <p:grpSpPr>
          <a:xfrm>
            <a:off x="559817" y="1916111"/>
            <a:ext cx="8783191" cy="1133683"/>
            <a:chOff x="558800" y="1842597"/>
            <a:chExt cx="8785224" cy="1133955"/>
          </a:xfrm>
        </p:grpSpPr>
        <p:grpSp>
          <p:nvGrpSpPr>
            <p:cNvPr id="4271" name="Google Shape;4271;p178"/>
            <p:cNvGrpSpPr/>
            <p:nvPr/>
          </p:nvGrpSpPr>
          <p:grpSpPr>
            <a:xfrm>
              <a:off x="558800" y="1842597"/>
              <a:ext cx="8785224" cy="430991"/>
              <a:chOff x="1027113" y="2045624"/>
              <a:chExt cx="8785224" cy="430991"/>
            </a:xfrm>
          </p:grpSpPr>
          <p:sp>
            <p:nvSpPr>
              <p:cNvPr id="4272" name="Google Shape;4272;p17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73" name="Google Shape;4273;p178"/>
              <p:cNvSpPr/>
              <p:nvPr/>
            </p:nvSpPr>
            <p:spPr>
              <a:xfrm>
                <a:off x="1179513" y="2045624"/>
                <a:ext cx="8632824" cy="430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kết nối là một phương thức trao đổi dữ liệu 1: 1, và phân chia vai trò của thiết bị thành Trung tâm và Ngoại vi.</a:t>
                </a:r>
                <a:endParaRPr/>
              </a:p>
            </p:txBody>
          </p:sp>
        </p:grpSp>
        <p:sp>
          <p:nvSpPr>
            <p:cNvPr id="4274" name="Google Shape;4274;p178"/>
            <p:cNvSpPr/>
            <p:nvPr/>
          </p:nvSpPr>
          <p:spPr>
            <a:xfrm>
              <a:off x="711198" y="2328323"/>
              <a:ext cx="8632825" cy="648229"/>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Trung tâm (Chủ)</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Ngoại vi (Tớ)</a:t>
              </a:r>
              <a:endParaRPr/>
            </a:p>
          </p:txBody>
        </p:sp>
      </p:grpSp>
      <p:grpSp>
        <p:nvGrpSpPr>
          <p:cNvPr id="4275" name="Google Shape;4275;p178"/>
          <p:cNvGrpSpPr/>
          <p:nvPr/>
        </p:nvGrpSpPr>
        <p:grpSpPr>
          <a:xfrm>
            <a:off x="416128" y="444866"/>
            <a:ext cx="9051872" cy="282133"/>
            <a:chOff x="416128" y="444866"/>
            <a:chExt cx="9051872" cy="282133"/>
          </a:xfrm>
        </p:grpSpPr>
        <p:sp>
          <p:nvSpPr>
            <p:cNvPr id="4276" name="Google Shape;4276;p17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IoT Short-range Communication Technology</a:t>
              </a:r>
              <a:endParaRPr/>
            </a:p>
          </p:txBody>
        </p:sp>
        <p:sp>
          <p:nvSpPr>
            <p:cNvPr id="4277" name="Google Shape;4277;p1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278" name="Google Shape;4278;p17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Chế độ giao tiếp BLE</a:t>
            </a:r>
            <a:endParaRPr/>
          </a:p>
        </p:txBody>
      </p:sp>
      <p:grpSp>
        <p:nvGrpSpPr>
          <p:cNvPr id="4279" name="Google Shape;4279;p178"/>
          <p:cNvGrpSpPr/>
          <p:nvPr/>
        </p:nvGrpSpPr>
        <p:grpSpPr>
          <a:xfrm>
            <a:off x="577813" y="3166139"/>
            <a:ext cx="8783191" cy="1153825"/>
            <a:chOff x="558800" y="2099265"/>
            <a:chExt cx="8785224" cy="1154110"/>
          </a:xfrm>
        </p:grpSpPr>
        <p:grpSp>
          <p:nvGrpSpPr>
            <p:cNvPr id="4280" name="Google Shape;4280;p178"/>
            <p:cNvGrpSpPr/>
            <p:nvPr/>
          </p:nvGrpSpPr>
          <p:grpSpPr>
            <a:xfrm>
              <a:off x="558800" y="2099265"/>
              <a:ext cx="8785223" cy="430991"/>
              <a:chOff x="1027113" y="2302292"/>
              <a:chExt cx="8785223" cy="430991"/>
            </a:xfrm>
          </p:grpSpPr>
          <p:sp>
            <p:nvSpPr>
              <p:cNvPr id="4281" name="Google Shape;4281;p178"/>
              <p:cNvSpPr/>
              <p:nvPr/>
            </p:nvSpPr>
            <p:spPr>
              <a:xfrm>
                <a:off x="1027113" y="230229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82" name="Google Shape;4282;p178"/>
              <p:cNvSpPr/>
              <p:nvPr/>
            </p:nvSpPr>
            <p:spPr>
              <a:xfrm>
                <a:off x="1179512" y="2302292"/>
                <a:ext cx="8632824" cy="430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thông báo (= Chế độ phát tin) là một phương thức trao đổi dữ liệu 1: N, và phân chia vai trò của thiết bị thành Nơi thông báo (= Nơi phát tin) và Nơi nhận tin. </a:t>
                </a:r>
                <a:endParaRPr/>
              </a:p>
            </p:txBody>
          </p:sp>
        </p:grpSp>
        <p:sp>
          <p:nvSpPr>
            <p:cNvPr id="4283" name="Google Shape;4283;p178"/>
            <p:cNvSpPr/>
            <p:nvPr/>
          </p:nvSpPr>
          <p:spPr>
            <a:xfrm>
              <a:off x="711199" y="2605146"/>
              <a:ext cx="8632825" cy="648229"/>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phát tin</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nhận tin</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8" name="Shape 4288"/>
        <p:cNvGrpSpPr/>
        <p:nvPr/>
      </p:nvGrpSpPr>
      <p:grpSpPr>
        <a:xfrm>
          <a:off x="0" y="0"/>
          <a:ext cx="0" cy="0"/>
          <a:chOff x="0" y="0"/>
          <a:chExt cx="0" cy="0"/>
        </a:xfrm>
      </p:grpSpPr>
      <p:grpSp>
        <p:nvGrpSpPr>
          <p:cNvPr id="4289" name="Google Shape;4289;p179"/>
          <p:cNvGrpSpPr/>
          <p:nvPr/>
        </p:nvGrpSpPr>
        <p:grpSpPr>
          <a:xfrm>
            <a:off x="559817" y="1916112"/>
            <a:ext cx="8783191" cy="430888"/>
            <a:chOff x="1027113" y="2045624"/>
            <a:chExt cx="8785224" cy="430991"/>
          </a:xfrm>
        </p:grpSpPr>
        <p:sp>
          <p:nvSpPr>
            <p:cNvPr id="4290" name="Google Shape;4290;p17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91" name="Google Shape;4291;p179"/>
            <p:cNvSpPr/>
            <p:nvPr/>
          </p:nvSpPr>
          <p:spPr>
            <a:xfrm>
              <a:off x="1179513" y="2045624"/>
              <a:ext cx="8632824" cy="430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trao đổi dữ liệu BLE và xác định mô hình và quy trình dữ liệu cơ bản để các thiết bị phát hiện, đọc và ghi dữ liệu</a:t>
              </a:r>
              <a:endParaRPr/>
            </a:p>
          </p:txBody>
        </p:sp>
      </p:grpSp>
      <p:grpSp>
        <p:nvGrpSpPr>
          <p:cNvPr id="4292" name="Google Shape;4292;p179"/>
          <p:cNvGrpSpPr/>
          <p:nvPr/>
        </p:nvGrpSpPr>
        <p:grpSpPr>
          <a:xfrm>
            <a:off x="416128" y="444866"/>
            <a:ext cx="9051872" cy="282133"/>
            <a:chOff x="416128" y="444866"/>
            <a:chExt cx="9051872" cy="282133"/>
          </a:xfrm>
        </p:grpSpPr>
        <p:sp>
          <p:nvSpPr>
            <p:cNvPr id="4293" name="Google Shape;4293;p17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294" name="Google Shape;4294;p1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295" name="Google Shape;4295;p17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GATT (Cấu hình thuộc tính chung)</a:t>
            </a:r>
            <a:endParaRPr/>
          </a:p>
        </p:txBody>
      </p:sp>
      <p:grpSp>
        <p:nvGrpSpPr>
          <p:cNvPr id="4296" name="Google Shape;4296;p179"/>
          <p:cNvGrpSpPr/>
          <p:nvPr/>
        </p:nvGrpSpPr>
        <p:grpSpPr>
          <a:xfrm>
            <a:off x="559817" y="2496515"/>
            <a:ext cx="8783192" cy="1068446"/>
            <a:chOff x="558800" y="1842597"/>
            <a:chExt cx="8785225" cy="1068709"/>
          </a:xfrm>
        </p:grpSpPr>
        <p:grpSp>
          <p:nvGrpSpPr>
            <p:cNvPr id="4297" name="Google Shape;4297;p179"/>
            <p:cNvGrpSpPr/>
            <p:nvPr/>
          </p:nvGrpSpPr>
          <p:grpSpPr>
            <a:xfrm>
              <a:off x="558800" y="1842597"/>
              <a:ext cx="8785224" cy="430991"/>
              <a:chOff x="1027113" y="2045624"/>
              <a:chExt cx="8785224" cy="430991"/>
            </a:xfrm>
          </p:grpSpPr>
          <p:sp>
            <p:nvSpPr>
              <p:cNvPr id="4298" name="Google Shape;4298;p17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99" name="Google Shape;4299;p179"/>
              <p:cNvSpPr/>
              <p:nvPr/>
            </p:nvSpPr>
            <p:spPr>
              <a:xfrm>
                <a:off x="1179513" y="2045624"/>
                <a:ext cx="8632824" cy="430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Advertise Mode (= Broadcast Mode) is a method of exchanging data in a 1: N manner, and divides the device role into Advertiser (= Broadcaster) and Observer. </a:t>
                </a:r>
                <a:endParaRPr/>
              </a:p>
            </p:txBody>
          </p:sp>
        </p:grpSp>
        <p:sp>
          <p:nvSpPr>
            <p:cNvPr id="4300" name="Google Shape;4300;p179"/>
            <p:cNvSpPr/>
            <p:nvPr/>
          </p:nvSpPr>
          <p:spPr>
            <a:xfrm>
              <a:off x="711200" y="2263077"/>
              <a:ext cx="8632825" cy="648229"/>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Advertiser</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Observer</a:t>
              </a:r>
              <a:endParaRPr/>
            </a:p>
          </p:txBody>
        </p:sp>
      </p:grpSp>
      <p:pic>
        <p:nvPicPr>
          <p:cNvPr id="4301" name="Google Shape;4301;p179"/>
          <p:cNvPicPr preferRelativeResize="0"/>
          <p:nvPr/>
        </p:nvPicPr>
        <p:blipFill rotWithShape="1">
          <a:blip r:embed="rId3">
            <a:alphaModFix/>
          </a:blip>
          <a:srcRect b="0" l="0" r="0" t="0"/>
          <a:stretch/>
        </p:blipFill>
        <p:spPr>
          <a:xfrm>
            <a:off x="3530331" y="3250434"/>
            <a:ext cx="2842162" cy="29739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8"/>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Công nghệ M2M (Kết nối máy móc)</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447" name="Google Shape;447;p18"/>
          <p:cNvSpPr/>
          <p:nvPr/>
        </p:nvSpPr>
        <p:spPr>
          <a:xfrm>
            <a:off x="8280401" y="480778"/>
            <a:ext cx="11876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48" name="Google Shape;448;p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M2M (Kết nối máy móc)</a:t>
            </a:r>
            <a:endParaRPr/>
          </a:p>
        </p:txBody>
      </p:sp>
      <p:sp>
        <p:nvSpPr>
          <p:cNvPr id="449" name="Google Shape;449;p18"/>
          <p:cNvSpPr/>
          <p:nvPr/>
        </p:nvSpPr>
        <p:spPr>
          <a:xfrm>
            <a:off x="708780" y="2082830"/>
            <a:ext cx="8630827"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sản phẩm thông minh, được kết nối cho phép các danh mục khả năng mới, với mỗi công trình được xây dựng trên các lớp trước đó</a:t>
            </a:r>
            <a:endParaRPr sz="1300">
              <a:solidFill>
                <a:srgbClr val="262626"/>
              </a:solidFill>
              <a:latin typeface="Arial"/>
              <a:ea typeface="Arial"/>
              <a:cs typeface="Arial"/>
              <a:sym typeface="Arial"/>
            </a:endParaRPr>
          </a:p>
        </p:txBody>
      </p:sp>
      <p:sp>
        <p:nvSpPr>
          <p:cNvPr id="450" name="Google Shape;450;p18"/>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Bốn bước của ứng dụng IoT</a:t>
            </a:r>
            <a:endParaRPr sz="1400">
              <a:solidFill>
                <a:schemeClr val="dk1"/>
              </a:solidFill>
              <a:latin typeface="Arial"/>
              <a:ea typeface="Arial"/>
              <a:cs typeface="Arial"/>
              <a:sym typeface="Arial"/>
            </a:endParaRPr>
          </a:p>
        </p:txBody>
      </p:sp>
      <p:graphicFrame>
        <p:nvGraphicFramePr>
          <p:cNvPr id="451" name="Google Shape;451;p18"/>
          <p:cNvGraphicFramePr/>
          <p:nvPr/>
        </p:nvGraphicFramePr>
        <p:xfrm>
          <a:off x="567688" y="2894650"/>
          <a:ext cx="3000000" cy="3000000"/>
        </p:xfrm>
        <a:graphic>
          <a:graphicData uri="http://schemas.openxmlformats.org/drawingml/2006/table">
            <a:tbl>
              <a:tblPr bandRow="1" firstRow="1">
                <a:noFill/>
                <a:tableStyleId>{A7659242-E1CC-4EDC-8006-197966C0AB99}</a:tableStyleId>
              </a:tblPr>
              <a:tblGrid>
                <a:gridCol w="2234225"/>
                <a:gridCol w="3048000"/>
                <a:gridCol w="571500"/>
                <a:gridCol w="2777100"/>
              </a:tblGrid>
              <a:tr h="243975">
                <a:tc>
                  <a:txBody>
                    <a:bodyPr/>
                    <a:lstStyle/>
                    <a:p>
                      <a:pPr indent="0" lvl="0" marL="0" marR="0" rtl="0" algn="ctr">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Phân loại</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RFID/USN/M2M</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None/>
                      </a:pPr>
                      <a:r>
                        <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IoT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530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Viễn thông/Mạng</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Mạng cục bộ, lấy mạng di động làm</a:t>
                      </a:r>
                      <a:endParaRPr b="0" sz="1300" u="none" cap="none" strike="noStrike">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trung tâm</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Lấy Internet làm trung tâm</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67962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Loại thiết bị</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Lấy cảm biến làm trung tâm</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Sự vật ảo bao gồm sự vật vật chất của cảm biến và máy truyền động, dữ</a:t>
                      </a:r>
                      <a:endParaRPr b="0" sz="1300" u="none" cap="none" strike="noStrike">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liệu và quy trình</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530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Mức hoạt động của thiết bị</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Thu thập thông tin đơn giản/Bị động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Sở hữu thông minh tự quyết/tự chủ</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5307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Nền tảng dịch vụ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Giám sát xử lý thông tin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Giám sát và kiểm soát tự chủ dựa </a:t>
                      </a:r>
                      <a:endParaRPr b="0" sz="1300" u="none" cap="none" strike="noStrike">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trên ngữ nghĩa</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265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Quy mô quản lý dịch vụ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Hàng chục triệu đối tượng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Hàng trăm tỷ đối tượng</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265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Khả năng thích ứng dịch vụ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Dịch vụ tạm thời</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Cung cấp dịch vụ thông minh </a:t>
                      </a:r>
                      <a:endParaRPr b="0" sz="1300" u="none" cap="none" strike="noStrike">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tức thì</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452" name="Google Shape;452;p18"/>
          <p:cNvGrpSpPr/>
          <p:nvPr/>
        </p:nvGrpSpPr>
        <p:grpSpPr>
          <a:xfrm>
            <a:off x="6096258" y="3417269"/>
            <a:ext cx="262973" cy="2152650"/>
            <a:chOff x="6162675" y="3793829"/>
            <a:chExt cx="262973" cy="2152650"/>
          </a:xfrm>
        </p:grpSpPr>
        <p:cxnSp>
          <p:nvCxnSpPr>
            <p:cNvPr id="453" name="Google Shape;453;p18"/>
            <p:cNvCxnSpPr/>
            <p:nvPr/>
          </p:nvCxnSpPr>
          <p:spPr>
            <a:xfrm>
              <a:off x="6162675" y="3793829"/>
              <a:ext cx="262973" cy="0"/>
            </a:xfrm>
            <a:prstGeom prst="straightConnector1">
              <a:avLst/>
            </a:prstGeom>
            <a:noFill/>
            <a:ln cap="flat" cmpd="sng" w="19050">
              <a:solidFill>
                <a:srgbClr val="0033CC"/>
              </a:solidFill>
              <a:prstDash val="solid"/>
              <a:miter lim="800000"/>
              <a:headEnd len="sm" w="sm" type="none"/>
              <a:tailEnd len="med" w="med" type="triangle"/>
            </a:ln>
          </p:spPr>
        </p:cxnSp>
        <p:cxnSp>
          <p:nvCxnSpPr>
            <p:cNvPr id="454" name="Google Shape;454;p18"/>
            <p:cNvCxnSpPr/>
            <p:nvPr/>
          </p:nvCxnSpPr>
          <p:spPr>
            <a:xfrm>
              <a:off x="6162675" y="4365329"/>
              <a:ext cx="262973" cy="0"/>
            </a:xfrm>
            <a:prstGeom prst="straightConnector1">
              <a:avLst/>
            </a:prstGeom>
            <a:noFill/>
            <a:ln cap="flat" cmpd="sng" w="19050">
              <a:solidFill>
                <a:srgbClr val="0033CC"/>
              </a:solidFill>
              <a:prstDash val="solid"/>
              <a:miter lim="800000"/>
              <a:headEnd len="sm" w="sm" type="none"/>
              <a:tailEnd len="med" w="med" type="triangle"/>
            </a:ln>
          </p:spPr>
        </p:cxnSp>
        <p:cxnSp>
          <p:nvCxnSpPr>
            <p:cNvPr id="455" name="Google Shape;455;p18"/>
            <p:cNvCxnSpPr/>
            <p:nvPr/>
          </p:nvCxnSpPr>
          <p:spPr>
            <a:xfrm>
              <a:off x="6162675" y="4917779"/>
              <a:ext cx="262973" cy="0"/>
            </a:xfrm>
            <a:prstGeom prst="straightConnector1">
              <a:avLst/>
            </a:prstGeom>
            <a:noFill/>
            <a:ln cap="flat" cmpd="sng" w="19050">
              <a:solidFill>
                <a:srgbClr val="0033CC"/>
              </a:solidFill>
              <a:prstDash val="solid"/>
              <a:miter lim="800000"/>
              <a:headEnd len="sm" w="sm" type="none"/>
              <a:tailEnd len="med" w="med" type="triangle"/>
            </a:ln>
          </p:spPr>
        </p:cxnSp>
        <p:cxnSp>
          <p:nvCxnSpPr>
            <p:cNvPr id="456" name="Google Shape;456;p18"/>
            <p:cNvCxnSpPr/>
            <p:nvPr/>
          </p:nvCxnSpPr>
          <p:spPr>
            <a:xfrm>
              <a:off x="6162675" y="5379741"/>
              <a:ext cx="262973" cy="0"/>
            </a:xfrm>
            <a:prstGeom prst="straightConnector1">
              <a:avLst/>
            </a:prstGeom>
            <a:noFill/>
            <a:ln cap="flat" cmpd="sng" w="19050">
              <a:solidFill>
                <a:srgbClr val="0033CC"/>
              </a:solidFill>
              <a:prstDash val="solid"/>
              <a:miter lim="800000"/>
              <a:headEnd len="sm" w="sm" type="none"/>
              <a:tailEnd len="med" w="med" type="triangle"/>
            </a:ln>
          </p:spPr>
        </p:cxnSp>
        <p:cxnSp>
          <p:nvCxnSpPr>
            <p:cNvPr id="457" name="Google Shape;457;p18"/>
            <p:cNvCxnSpPr/>
            <p:nvPr/>
          </p:nvCxnSpPr>
          <p:spPr>
            <a:xfrm>
              <a:off x="6162675" y="5717879"/>
              <a:ext cx="262973" cy="0"/>
            </a:xfrm>
            <a:prstGeom prst="straightConnector1">
              <a:avLst/>
            </a:prstGeom>
            <a:noFill/>
            <a:ln cap="flat" cmpd="sng" w="19050">
              <a:solidFill>
                <a:srgbClr val="0033CC"/>
              </a:solidFill>
              <a:prstDash val="solid"/>
              <a:miter lim="800000"/>
              <a:headEnd len="sm" w="sm" type="none"/>
              <a:tailEnd len="med" w="med" type="triangle"/>
            </a:ln>
          </p:spPr>
        </p:cxnSp>
        <p:cxnSp>
          <p:nvCxnSpPr>
            <p:cNvPr id="458" name="Google Shape;458;p18"/>
            <p:cNvCxnSpPr/>
            <p:nvPr/>
          </p:nvCxnSpPr>
          <p:spPr>
            <a:xfrm>
              <a:off x="6162675" y="5946479"/>
              <a:ext cx="262973" cy="0"/>
            </a:xfrm>
            <a:prstGeom prst="straightConnector1">
              <a:avLst/>
            </a:prstGeom>
            <a:noFill/>
            <a:ln cap="flat" cmpd="sng" w="19050">
              <a:solidFill>
                <a:srgbClr val="0033CC"/>
              </a:solidFill>
              <a:prstDash val="solid"/>
              <a:miter lim="800000"/>
              <a:headEnd len="sm" w="sm" type="none"/>
              <a:tailEnd len="med" w="med" type="triangle"/>
            </a:ln>
          </p:spPr>
        </p:cxnSp>
      </p:gr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6" name="Shape 4306"/>
        <p:cNvGrpSpPr/>
        <p:nvPr/>
      </p:nvGrpSpPr>
      <p:grpSpPr>
        <a:xfrm>
          <a:off x="0" y="0"/>
          <a:ext cx="0" cy="0"/>
          <a:chOff x="0" y="0"/>
          <a:chExt cx="0" cy="0"/>
        </a:xfrm>
      </p:grpSpPr>
      <p:grpSp>
        <p:nvGrpSpPr>
          <p:cNvPr id="4307" name="Google Shape;4307;p180"/>
          <p:cNvGrpSpPr/>
          <p:nvPr/>
        </p:nvGrpSpPr>
        <p:grpSpPr>
          <a:xfrm>
            <a:off x="559817" y="1916112"/>
            <a:ext cx="8783191" cy="215444"/>
            <a:chOff x="1027113" y="2045629"/>
            <a:chExt cx="8785224" cy="215496"/>
          </a:xfrm>
        </p:grpSpPr>
        <p:sp>
          <p:nvSpPr>
            <p:cNvPr id="4308" name="Google Shape;4308;p18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09" name="Google Shape;4309;p180"/>
            <p:cNvSpPr/>
            <p:nvPr/>
          </p:nvSpPr>
          <p:spPr>
            <a:xfrm>
              <a:off x="1179513" y="2045629"/>
              <a:ext cx="8632824"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mạng mesh</a:t>
              </a:r>
              <a:endParaRPr/>
            </a:p>
          </p:txBody>
        </p:sp>
      </p:grpSp>
      <p:grpSp>
        <p:nvGrpSpPr>
          <p:cNvPr id="4310" name="Google Shape;4310;p180"/>
          <p:cNvGrpSpPr/>
          <p:nvPr/>
        </p:nvGrpSpPr>
        <p:grpSpPr>
          <a:xfrm>
            <a:off x="416128" y="444866"/>
            <a:ext cx="9051872" cy="282133"/>
            <a:chOff x="416128" y="444866"/>
            <a:chExt cx="9051872" cy="282133"/>
          </a:xfrm>
        </p:grpSpPr>
        <p:sp>
          <p:nvSpPr>
            <p:cNvPr id="4311" name="Google Shape;4311;p18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312" name="Google Shape;4312;p1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313" name="Google Shape;4313;p1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Mạng lưới Bluetooth</a:t>
            </a:r>
            <a:endParaRPr/>
          </a:p>
        </p:txBody>
      </p:sp>
      <p:grpSp>
        <p:nvGrpSpPr>
          <p:cNvPr id="4314" name="Google Shape;4314;p180"/>
          <p:cNvGrpSpPr/>
          <p:nvPr/>
        </p:nvGrpSpPr>
        <p:grpSpPr>
          <a:xfrm>
            <a:off x="559817" y="2496537"/>
            <a:ext cx="8783192" cy="721662"/>
            <a:chOff x="558800" y="1842597"/>
            <a:chExt cx="8785225" cy="721833"/>
          </a:xfrm>
        </p:grpSpPr>
        <p:grpSp>
          <p:nvGrpSpPr>
            <p:cNvPr id="4315" name="Google Shape;4315;p180"/>
            <p:cNvGrpSpPr/>
            <p:nvPr/>
          </p:nvGrpSpPr>
          <p:grpSpPr>
            <a:xfrm>
              <a:off x="558800" y="1842597"/>
              <a:ext cx="8785224" cy="215497"/>
              <a:chOff x="1027113" y="2045624"/>
              <a:chExt cx="8785224" cy="215497"/>
            </a:xfrm>
          </p:grpSpPr>
          <p:sp>
            <p:nvSpPr>
              <p:cNvPr id="4316" name="Google Shape;4316;p18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17" name="Google Shape;4317;p180"/>
              <p:cNvSpPr/>
              <p:nvPr/>
            </p:nvSpPr>
            <p:spPr>
              <a:xfrm>
                <a:off x="1179513" y="2045624"/>
                <a:ext cx="8632824" cy="2154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Mạng Bluetooh “Trục và nan hoa” (Hub and spoke)</a:t>
                </a:r>
                <a:endParaRPr/>
              </a:p>
            </p:txBody>
          </p:sp>
        </p:grpSp>
        <p:sp>
          <p:nvSpPr>
            <p:cNvPr id="4318" name="Google Shape;4318;p180"/>
            <p:cNvSpPr/>
            <p:nvPr/>
          </p:nvSpPr>
          <p:spPr>
            <a:xfrm>
              <a:off x="711200" y="2018820"/>
              <a:ext cx="8632825" cy="545610"/>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nghệ mạng kết nối qua trục dữ liệu trung tâm và không thể giao tiếp nếu trục trung tâm nằm ngoài vùng phủ sóng.</a:t>
              </a:r>
              <a:endParaRPr/>
            </a:p>
          </p:txBody>
        </p:sp>
      </p:grpSp>
      <p:sp>
        <p:nvSpPr>
          <p:cNvPr id="4319" name="Google Shape;4319;p180"/>
          <p:cNvSpPr/>
          <p:nvPr/>
        </p:nvSpPr>
        <p:spPr>
          <a:xfrm>
            <a:off x="712182" y="2102056"/>
            <a:ext cx="8630827" cy="345427"/>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nghệ trực tiếp kết nối các thiết bị mà không cần sử dụng Internet để tạo thành mạng cục bộ.</a:t>
            </a:r>
            <a:endParaRPr/>
          </a:p>
        </p:txBody>
      </p:sp>
      <p:grpSp>
        <p:nvGrpSpPr>
          <p:cNvPr id="4320" name="Google Shape;4320;p180"/>
          <p:cNvGrpSpPr/>
          <p:nvPr/>
        </p:nvGrpSpPr>
        <p:grpSpPr>
          <a:xfrm>
            <a:off x="559818" y="3298874"/>
            <a:ext cx="8895166" cy="3010486"/>
            <a:chOff x="559818" y="3298874"/>
            <a:chExt cx="8895166" cy="3010486"/>
          </a:xfrm>
        </p:grpSpPr>
        <p:sp>
          <p:nvSpPr>
            <p:cNvPr id="4321" name="Google Shape;4321;p180"/>
            <p:cNvSpPr/>
            <p:nvPr/>
          </p:nvSpPr>
          <p:spPr>
            <a:xfrm>
              <a:off x="559818" y="3298874"/>
              <a:ext cx="8895166" cy="301048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22" name="Google Shape;4322;p180"/>
            <p:cNvSpPr txBox="1"/>
            <p:nvPr/>
          </p:nvSpPr>
          <p:spPr>
            <a:xfrm>
              <a:off x="5136203" y="4505032"/>
              <a:ext cx="3774331" cy="600164"/>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300">
                  <a:solidFill>
                    <a:srgbClr val="1429A0"/>
                  </a:solidFill>
                  <a:latin typeface="Arial"/>
                  <a:ea typeface="Arial"/>
                  <a:cs typeface="Arial"/>
                  <a:sym typeface="Arial"/>
                </a:rPr>
                <a:t>Bluetooth SIG đã thành lập “Nhóm mạng mesh Bluetooth Smart” vào năm 2014 và thúc đẩy thương mại hóa công nghệ mạng mesh.</a:t>
              </a:r>
              <a:endParaRPr/>
            </a:p>
          </p:txBody>
        </p:sp>
      </p:grpSp>
      <p:pic>
        <p:nvPicPr>
          <p:cNvPr id="4323" name="Google Shape;4323;p180"/>
          <p:cNvPicPr preferRelativeResize="0"/>
          <p:nvPr/>
        </p:nvPicPr>
        <p:blipFill rotWithShape="1">
          <a:blip r:embed="rId3">
            <a:alphaModFix/>
          </a:blip>
          <a:srcRect b="0" l="0" r="0" t="0"/>
          <a:stretch/>
        </p:blipFill>
        <p:spPr>
          <a:xfrm>
            <a:off x="1197218" y="3443434"/>
            <a:ext cx="3394535" cy="280148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8" name="Shape 4328"/>
        <p:cNvGrpSpPr/>
        <p:nvPr/>
      </p:nvGrpSpPr>
      <p:grpSpPr>
        <a:xfrm>
          <a:off x="0" y="0"/>
          <a:ext cx="0" cy="0"/>
          <a:chOff x="0" y="0"/>
          <a:chExt cx="0" cy="0"/>
        </a:xfrm>
      </p:grpSpPr>
      <p:grpSp>
        <p:nvGrpSpPr>
          <p:cNvPr id="4329" name="Google Shape;4329;p181"/>
          <p:cNvGrpSpPr/>
          <p:nvPr/>
        </p:nvGrpSpPr>
        <p:grpSpPr>
          <a:xfrm>
            <a:off x="559817" y="1916112"/>
            <a:ext cx="8783191" cy="430887"/>
            <a:chOff x="1027113" y="2045629"/>
            <a:chExt cx="8785224" cy="430991"/>
          </a:xfrm>
        </p:grpSpPr>
        <p:sp>
          <p:nvSpPr>
            <p:cNvPr id="4330" name="Google Shape;4330;p18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31" name="Google Shape;4331;p181"/>
            <p:cNvSpPr/>
            <p:nvPr/>
          </p:nvSpPr>
          <p:spPr>
            <a:xfrm>
              <a:off x="1179513" y="2045629"/>
              <a:ext cx="8632824" cy="430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“Đèn hiệu” là một thiết bị gửi tín hiệu định kỳ để kiểm tra vị trí của tàu, xe lửa hoặc máy bay hoặc để truyền tín hiệu nhằm một mục đích cụ thể.</a:t>
              </a:r>
              <a:endParaRPr/>
            </a:p>
          </p:txBody>
        </p:sp>
      </p:grpSp>
      <p:grpSp>
        <p:nvGrpSpPr>
          <p:cNvPr id="4332" name="Google Shape;4332;p181"/>
          <p:cNvGrpSpPr/>
          <p:nvPr/>
        </p:nvGrpSpPr>
        <p:grpSpPr>
          <a:xfrm>
            <a:off x="416128" y="444866"/>
            <a:ext cx="9051872" cy="282133"/>
            <a:chOff x="416128" y="444866"/>
            <a:chExt cx="9051872" cy="282133"/>
          </a:xfrm>
        </p:grpSpPr>
        <p:sp>
          <p:nvSpPr>
            <p:cNvPr id="4333" name="Google Shape;4333;p18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334" name="Google Shape;4334;p1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335" name="Google Shape;4335;p1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Đèn hiệu Bluetooth</a:t>
            </a:r>
            <a:endParaRPr/>
          </a:p>
        </p:txBody>
      </p:sp>
      <p:grpSp>
        <p:nvGrpSpPr>
          <p:cNvPr id="4336" name="Google Shape;4336;p181"/>
          <p:cNvGrpSpPr/>
          <p:nvPr/>
        </p:nvGrpSpPr>
        <p:grpSpPr>
          <a:xfrm>
            <a:off x="559817" y="2518678"/>
            <a:ext cx="4381833" cy="3548730"/>
            <a:chOff x="559818" y="2549615"/>
            <a:chExt cx="4381833" cy="3548730"/>
          </a:xfrm>
        </p:grpSpPr>
        <p:sp>
          <p:nvSpPr>
            <p:cNvPr id="4337" name="Google Shape;4337;p181"/>
            <p:cNvSpPr/>
            <p:nvPr/>
          </p:nvSpPr>
          <p:spPr>
            <a:xfrm>
              <a:off x="559818" y="2651760"/>
              <a:ext cx="4381833" cy="344658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338" name="Google Shape;4338;p181"/>
            <p:cNvGrpSpPr/>
            <p:nvPr/>
          </p:nvGrpSpPr>
          <p:grpSpPr>
            <a:xfrm>
              <a:off x="696600" y="2549615"/>
              <a:ext cx="4137610" cy="3415476"/>
              <a:chOff x="5370992" y="2481702"/>
              <a:chExt cx="4118398" cy="3399617"/>
            </a:xfrm>
          </p:grpSpPr>
          <p:grpSp>
            <p:nvGrpSpPr>
              <p:cNvPr id="4339" name="Google Shape;4339;p181"/>
              <p:cNvGrpSpPr/>
              <p:nvPr/>
            </p:nvGrpSpPr>
            <p:grpSpPr>
              <a:xfrm>
                <a:off x="5370992" y="2939037"/>
                <a:ext cx="4118398" cy="2942282"/>
                <a:chOff x="5223290" y="2732876"/>
                <a:chExt cx="4119718" cy="2943225"/>
              </a:xfrm>
            </p:grpSpPr>
            <p:pic>
              <p:nvPicPr>
                <p:cNvPr descr="EMB000012742e2f" id="4340" name="Google Shape;4340;p181"/>
                <p:cNvPicPr preferRelativeResize="0"/>
                <p:nvPr/>
              </p:nvPicPr>
              <p:blipFill rotWithShape="1">
                <a:blip r:embed="rId3">
                  <a:alphaModFix/>
                </a:blip>
                <a:srcRect b="0" l="0" r="0" t="0"/>
                <a:stretch/>
              </p:blipFill>
              <p:spPr>
                <a:xfrm>
                  <a:off x="5223290" y="2732876"/>
                  <a:ext cx="4119718" cy="2943225"/>
                </a:xfrm>
                <a:prstGeom prst="rect">
                  <a:avLst/>
                </a:prstGeom>
                <a:noFill/>
                <a:ln>
                  <a:noFill/>
                </a:ln>
              </p:spPr>
            </p:pic>
            <p:sp>
              <p:nvSpPr>
                <p:cNvPr id="4341" name="Google Shape;4341;p181"/>
                <p:cNvSpPr/>
                <p:nvPr/>
              </p:nvSpPr>
              <p:spPr>
                <a:xfrm>
                  <a:off x="5981258" y="3258715"/>
                  <a:ext cx="608256" cy="325278"/>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phát cuống vé</a:t>
                  </a:r>
                  <a:endParaRPr/>
                </a:p>
              </p:txBody>
            </p:sp>
            <p:sp>
              <p:nvSpPr>
                <p:cNvPr id="4342" name="Google Shape;4342;p181"/>
                <p:cNvSpPr/>
                <p:nvPr/>
              </p:nvSpPr>
              <p:spPr>
                <a:xfrm>
                  <a:off x="7517854" y="3044403"/>
                  <a:ext cx="870296" cy="325278"/>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giải thích</a:t>
                  </a:r>
                  <a:endParaRPr/>
                </a:p>
              </p:txBody>
            </p:sp>
            <p:sp>
              <p:nvSpPr>
                <p:cNvPr id="4343" name="Google Shape;4343;p181"/>
                <p:cNvSpPr/>
                <p:nvPr/>
              </p:nvSpPr>
              <p:spPr>
                <a:xfrm>
                  <a:off x="7457529" y="3968328"/>
                  <a:ext cx="689321" cy="325278"/>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thanh toán</a:t>
                  </a:r>
                  <a:endParaRPr/>
                </a:p>
              </p:txBody>
            </p:sp>
            <p:sp>
              <p:nvSpPr>
                <p:cNvPr id="4344" name="Google Shape;4344;p181"/>
                <p:cNvSpPr/>
                <p:nvPr/>
              </p:nvSpPr>
              <p:spPr>
                <a:xfrm>
                  <a:off x="5331867" y="3954269"/>
                  <a:ext cx="786158" cy="325278"/>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khuyến mãi</a:t>
                  </a:r>
                  <a:endParaRPr/>
                </a:p>
              </p:txBody>
            </p:sp>
            <p:sp>
              <p:nvSpPr>
                <p:cNvPr id="4345" name="Google Shape;4345;p181"/>
                <p:cNvSpPr/>
                <p:nvPr/>
              </p:nvSpPr>
              <p:spPr>
                <a:xfrm>
                  <a:off x="6950770" y="4806605"/>
                  <a:ext cx="848417" cy="325278"/>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gom hàng</a:t>
                  </a:r>
                  <a:endParaRPr/>
                </a:p>
              </p:txBody>
            </p:sp>
          </p:grpSp>
          <p:sp>
            <p:nvSpPr>
              <p:cNvPr id="4346" name="Google Shape;4346;p181"/>
              <p:cNvSpPr txBox="1"/>
              <p:nvPr/>
            </p:nvSpPr>
            <p:spPr>
              <a:xfrm>
                <a:off x="6212348" y="2481702"/>
                <a:ext cx="2407700" cy="214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Trường hợp ứng dụng đèn hiệu</a:t>
                </a:r>
                <a:endParaRPr/>
              </a:p>
            </p:txBody>
          </p:sp>
        </p:grpSp>
      </p:grpSp>
      <p:sp>
        <p:nvSpPr>
          <p:cNvPr id="4347" name="Google Shape;4347;p181"/>
          <p:cNvSpPr/>
          <p:nvPr/>
        </p:nvSpPr>
        <p:spPr>
          <a:xfrm>
            <a:off x="5057734" y="2491009"/>
            <a:ext cx="4410266" cy="2156179"/>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Tính năng của đèn hiệu Bluetooth</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Giải quyết vấn đề nguồn điện bằng cách áp dụng Công nghệ BLE của Bluetooth 4.0</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Mô-đun Bluetooth có thể rất nhỏ</a:t>
            </a:r>
            <a:endParaRPr b="0" i="0" sz="13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Mô-đun có giá thành thấp từ 1 đến 2 đô la</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Phát thông tin vị trí đèn hiệu hoặc tín hiệu mục đích cụ thể (thực thi ứng dụng, hiển thị màn hình cụ thể trong trình duyệt)</a:t>
            </a:r>
            <a:endParaRPr/>
          </a:p>
        </p:txBody>
      </p:sp>
      <p:sp>
        <p:nvSpPr>
          <p:cNvPr id="4348" name="Google Shape;4348;p181"/>
          <p:cNvSpPr/>
          <p:nvPr/>
        </p:nvSpPr>
        <p:spPr>
          <a:xfrm>
            <a:off x="5057734" y="4847243"/>
            <a:ext cx="4410266" cy="135083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Trường hợp sử dụng đèn hiệu Bluetooth</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Rất nhiều cách sử dụng như tiếp thị, thanh toán, quản lý khách hàng</a:t>
            </a:r>
            <a:endParaRPr/>
          </a:p>
          <a:p>
            <a:pPr indent="-179352" lvl="1" marL="355529"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IBeacon Google Nearby của Apple, PayPal Beacon của PayPal</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3" name="Shape 4353"/>
        <p:cNvGrpSpPr/>
        <p:nvPr/>
      </p:nvGrpSpPr>
      <p:grpSpPr>
        <a:xfrm>
          <a:off x="0" y="0"/>
          <a:ext cx="0" cy="0"/>
          <a:chOff x="0" y="0"/>
          <a:chExt cx="0" cy="0"/>
        </a:xfrm>
      </p:grpSpPr>
      <p:grpSp>
        <p:nvGrpSpPr>
          <p:cNvPr id="4354" name="Google Shape;4354;p183"/>
          <p:cNvGrpSpPr/>
          <p:nvPr/>
        </p:nvGrpSpPr>
        <p:grpSpPr>
          <a:xfrm>
            <a:off x="416128" y="444866"/>
            <a:ext cx="9051872" cy="282133"/>
            <a:chOff x="416128" y="444866"/>
            <a:chExt cx="9051872" cy="282133"/>
          </a:xfrm>
        </p:grpSpPr>
        <p:sp>
          <p:nvSpPr>
            <p:cNvPr id="4355" name="Google Shape;4355;p18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356" name="Google Shape;4356;p1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357" name="Google Shape;4357;p183"/>
          <p:cNvSpPr/>
          <p:nvPr/>
        </p:nvSpPr>
        <p:spPr>
          <a:xfrm>
            <a:off x="449998" y="1375101"/>
            <a:ext cx="90051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RFID</a:t>
            </a:r>
            <a:endParaRPr/>
          </a:p>
        </p:txBody>
      </p:sp>
      <p:grpSp>
        <p:nvGrpSpPr>
          <p:cNvPr id="4358" name="Google Shape;4358;p183"/>
          <p:cNvGrpSpPr/>
          <p:nvPr/>
        </p:nvGrpSpPr>
        <p:grpSpPr>
          <a:xfrm>
            <a:off x="559817" y="1916108"/>
            <a:ext cx="8783191" cy="760924"/>
            <a:chOff x="558800" y="1842597"/>
            <a:chExt cx="8785224" cy="761106"/>
          </a:xfrm>
        </p:grpSpPr>
        <p:grpSp>
          <p:nvGrpSpPr>
            <p:cNvPr id="4359" name="Google Shape;4359;p183"/>
            <p:cNvGrpSpPr/>
            <p:nvPr/>
          </p:nvGrpSpPr>
          <p:grpSpPr>
            <a:xfrm>
              <a:off x="558800" y="1842597"/>
              <a:ext cx="8785224" cy="430991"/>
              <a:chOff x="1027113" y="2045624"/>
              <a:chExt cx="8785224" cy="430991"/>
            </a:xfrm>
          </p:grpSpPr>
          <p:sp>
            <p:nvSpPr>
              <p:cNvPr id="4360" name="Google Shape;4360;p18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61" name="Google Shape;4361;p183"/>
              <p:cNvSpPr/>
              <p:nvPr/>
            </p:nvSpPr>
            <p:spPr>
              <a:xfrm>
                <a:off x="1179513" y="2045624"/>
                <a:ext cx="8632824" cy="430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Bản chất của công nghệ RFID  </a:t>
                </a:r>
                <a:br>
                  <a:rPr lang="en-US" sz="1400">
                    <a:solidFill>
                      <a:srgbClr val="262626"/>
                    </a:solidFill>
                    <a:latin typeface="Arial"/>
                    <a:ea typeface="Arial"/>
                    <a:cs typeface="Arial"/>
                    <a:sym typeface="Arial"/>
                  </a:rPr>
                </a:br>
                <a:endParaRPr sz="1400">
                  <a:solidFill>
                    <a:srgbClr val="262626"/>
                  </a:solidFill>
                  <a:latin typeface="Arial"/>
                  <a:ea typeface="Arial"/>
                  <a:cs typeface="Arial"/>
                  <a:sym typeface="Arial"/>
                </a:endParaRPr>
              </a:p>
            </p:txBody>
          </p:sp>
        </p:grpSp>
        <p:sp>
          <p:nvSpPr>
            <p:cNvPr id="4362" name="Google Shape;4362;p183"/>
            <p:cNvSpPr/>
            <p:nvPr/>
          </p:nvSpPr>
          <p:spPr>
            <a:xfrm>
              <a:off x="711199" y="2058092"/>
              <a:ext cx="8632825" cy="545611"/>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gửi nhiều dữ liệu hơn, chẳng hạn như thông tin vị trí (trong các tòa nhà không có GPS) hoặc URL, buộc phải xuất hiện các dịch vụ mới trong các lĩnh vực như mua sắm và 'xe không người lái'</a:t>
              </a:r>
              <a:endParaRPr sz="1300">
                <a:solidFill>
                  <a:srgbClr val="262626"/>
                </a:solidFill>
                <a:latin typeface="Arial"/>
                <a:ea typeface="Arial"/>
                <a:cs typeface="Arial"/>
                <a:sym typeface="Arial"/>
              </a:endParaRPr>
            </a:p>
          </p:txBody>
        </p:sp>
      </p:grpSp>
      <p:pic>
        <p:nvPicPr>
          <p:cNvPr descr="http://www.nx-id.com/web/images/default/02.jpg" id="4363" name="Google Shape;4363;p183"/>
          <p:cNvPicPr preferRelativeResize="0"/>
          <p:nvPr/>
        </p:nvPicPr>
        <p:blipFill rotWithShape="1">
          <a:blip r:embed="rId3">
            <a:alphaModFix/>
          </a:blip>
          <a:srcRect b="0" l="0" r="0" t="0"/>
          <a:stretch/>
        </p:blipFill>
        <p:spPr>
          <a:xfrm>
            <a:off x="1166480" y="1293862"/>
            <a:ext cx="565043" cy="536791"/>
          </a:xfrm>
          <a:prstGeom prst="rect">
            <a:avLst/>
          </a:prstGeom>
          <a:noFill/>
          <a:ln>
            <a:noFill/>
          </a:ln>
        </p:spPr>
      </p:pic>
      <p:grpSp>
        <p:nvGrpSpPr>
          <p:cNvPr id="4364" name="Google Shape;4364;p183"/>
          <p:cNvGrpSpPr/>
          <p:nvPr/>
        </p:nvGrpSpPr>
        <p:grpSpPr>
          <a:xfrm>
            <a:off x="559817" y="4686938"/>
            <a:ext cx="8783191" cy="215444"/>
            <a:chOff x="1027113" y="2045624"/>
            <a:chExt cx="8785224" cy="215495"/>
          </a:xfrm>
        </p:grpSpPr>
        <p:sp>
          <p:nvSpPr>
            <p:cNvPr id="4365" name="Google Shape;4365;p18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66" name="Google Shape;4366;p183"/>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Đặc điểm tần số của RFID</a:t>
              </a:r>
              <a:endParaRPr/>
            </a:p>
          </p:txBody>
        </p:sp>
      </p:grpSp>
      <p:pic>
        <p:nvPicPr>
          <p:cNvPr id="4367" name="Google Shape;4367;p183"/>
          <p:cNvPicPr preferRelativeResize="0"/>
          <p:nvPr/>
        </p:nvPicPr>
        <p:blipFill rotWithShape="1">
          <a:blip r:embed="rId4">
            <a:alphaModFix/>
          </a:blip>
          <a:srcRect b="0" l="0" r="0" t="0"/>
          <a:stretch/>
        </p:blipFill>
        <p:spPr>
          <a:xfrm>
            <a:off x="1959428" y="2578601"/>
            <a:ext cx="5626183" cy="1869829"/>
          </a:xfrm>
          <a:prstGeom prst="rect">
            <a:avLst/>
          </a:prstGeom>
          <a:noFill/>
          <a:ln>
            <a:noFill/>
          </a:ln>
        </p:spPr>
      </p:pic>
      <p:graphicFrame>
        <p:nvGraphicFramePr>
          <p:cNvPr id="4368" name="Google Shape;4368;p183"/>
          <p:cNvGraphicFramePr/>
          <p:nvPr/>
        </p:nvGraphicFramePr>
        <p:xfrm>
          <a:off x="416128" y="5140890"/>
          <a:ext cx="3000000" cy="3000000"/>
        </p:xfrm>
        <a:graphic>
          <a:graphicData uri="http://schemas.openxmlformats.org/drawingml/2006/table">
            <a:tbl>
              <a:tblPr>
                <a:noFill/>
                <a:tableStyleId>{8353F50C-8861-43A0-82AE-2E20D93D1326}</a:tableStyleId>
              </a:tblPr>
              <a:tblGrid>
                <a:gridCol w="1193775"/>
                <a:gridCol w="1454125"/>
                <a:gridCol w="1454125"/>
                <a:gridCol w="1454125"/>
                <a:gridCol w="1454125"/>
                <a:gridCol w="1454125"/>
              </a:tblGrid>
              <a:tr h="22512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Tần số</a:t>
                      </a:r>
                      <a:endParaRPr/>
                    </a:p>
                  </a:txBody>
                  <a:tcPr marT="17900" marB="179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Dưới 135KHz</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13,56 MHz</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433MHz</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860MHz-960MHz</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2,45GHz</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43450">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Ứng dụng</a:t>
                      </a:r>
                      <a:endParaRPr/>
                    </a:p>
                  </a:txBody>
                  <a:tcPr marT="17900" marB="179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Bảo mật</a:t>
                      </a:r>
                      <a:endParaRPr/>
                    </a:p>
                    <a:p>
                      <a:pPr indent="0" lvl="0" marL="0" marR="0" rtl="0" algn="ctr">
                        <a:lnSpc>
                          <a:spcPct val="80000"/>
                        </a:lnSpc>
                        <a:spcBef>
                          <a:spcPts val="20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/Chăm sóc vật nuôi</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Giao thông vận tải</a:t>
                      </a:r>
                      <a:endParaRPr/>
                    </a:p>
                    <a:p>
                      <a:pPr indent="0" lvl="0" marL="0" marR="0" rtl="0" algn="ctr">
                        <a:lnSpc>
                          <a:spcPct val="80000"/>
                        </a:lnSpc>
                        <a:spcBef>
                          <a:spcPts val="20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/Quản lý sách</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Công-te-nơ</a:t>
                      </a:r>
                      <a:endParaRPr/>
                    </a:p>
                    <a:p>
                      <a:pPr indent="0" lvl="0" marL="0" marR="0" rtl="0" algn="ctr">
                        <a:lnSpc>
                          <a:spcPct val="80000"/>
                        </a:lnSpc>
                        <a:spcBef>
                          <a:spcPts val="20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/Ô tô</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Phân phối</a:t>
                      </a:r>
                      <a:endParaRPr/>
                    </a:p>
                    <a:p>
                      <a:pPr indent="0" lvl="0" marL="0" marR="0" rtl="0" algn="ctr">
                        <a:lnSpc>
                          <a:spcPct val="80000"/>
                        </a:lnSpc>
                        <a:spcBef>
                          <a:spcPts val="20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/Logistics</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Hộ chiếu</a:t>
                      </a:r>
                      <a:endParaRPr/>
                    </a:p>
                    <a:p>
                      <a:pPr indent="0" lvl="0" marL="0" marR="0" rtl="0" algn="ctr">
                        <a:lnSpc>
                          <a:spcPct val="80000"/>
                        </a:lnSpc>
                        <a:spcBef>
                          <a:spcPts val="20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/Chứng minh thư</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2512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Chủ động/Thụ động</a:t>
                      </a:r>
                      <a:endParaRPr/>
                    </a:p>
                  </a:txBody>
                  <a:tcPr marT="17900" marB="179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Chủ động</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Thụ động</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Chủ động</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Thụ động</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Thụ động/Chủ động</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99150">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Tiêu chuẩn</a:t>
                      </a:r>
                      <a:endParaRPr/>
                    </a:p>
                  </a:txBody>
                  <a:tcPr marT="17900" marB="179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ISO 18000-2</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ISO 18000-3</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ISO 18000-7</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ISO 18000-6</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ISO 18000-4</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3" name="Shape 4373"/>
        <p:cNvGrpSpPr/>
        <p:nvPr/>
      </p:nvGrpSpPr>
      <p:grpSpPr>
        <a:xfrm>
          <a:off x="0" y="0"/>
          <a:ext cx="0" cy="0"/>
          <a:chOff x="0" y="0"/>
          <a:chExt cx="0" cy="0"/>
        </a:xfrm>
      </p:grpSpPr>
      <p:sp>
        <p:nvSpPr>
          <p:cNvPr id="4374" name="Google Shape;4374;p184"/>
          <p:cNvSpPr/>
          <p:nvPr/>
        </p:nvSpPr>
        <p:spPr>
          <a:xfrm>
            <a:off x="616125" y="2825050"/>
            <a:ext cx="8009400" cy="34989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https://rapidnfc.com/imgs/nfc_logos_10_things_blog.jpg" id="4375" name="Google Shape;4375;p184"/>
          <p:cNvPicPr preferRelativeResize="0"/>
          <p:nvPr/>
        </p:nvPicPr>
        <p:blipFill rotWithShape="1">
          <a:blip r:embed="rId3">
            <a:alphaModFix/>
          </a:blip>
          <a:srcRect b="0" l="0" r="0" t="0"/>
          <a:stretch/>
        </p:blipFill>
        <p:spPr>
          <a:xfrm>
            <a:off x="1151910" y="1272335"/>
            <a:ext cx="1159225" cy="530284"/>
          </a:xfrm>
          <a:prstGeom prst="rect">
            <a:avLst/>
          </a:prstGeom>
          <a:noFill/>
          <a:ln>
            <a:noFill/>
          </a:ln>
        </p:spPr>
      </p:pic>
      <p:grpSp>
        <p:nvGrpSpPr>
          <p:cNvPr id="4376" name="Google Shape;4376;p184"/>
          <p:cNvGrpSpPr/>
          <p:nvPr/>
        </p:nvGrpSpPr>
        <p:grpSpPr>
          <a:xfrm>
            <a:off x="416128" y="444866"/>
            <a:ext cx="9051872" cy="282133"/>
            <a:chOff x="416128" y="444866"/>
            <a:chExt cx="9051872" cy="282133"/>
          </a:xfrm>
        </p:grpSpPr>
        <p:sp>
          <p:nvSpPr>
            <p:cNvPr id="4377" name="Google Shape;4377;p18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378" name="Google Shape;4378;p1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379" name="Google Shape;4379;p18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NFC</a:t>
            </a:r>
            <a:endParaRPr/>
          </a:p>
        </p:txBody>
      </p:sp>
      <p:grpSp>
        <p:nvGrpSpPr>
          <p:cNvPr id="4380" name="Google Shape;4380;p184"/>
          <p:cNvGrpSpPr/>
          <p:nvPr/>
        </p:nvGrpSpPr>
        <p:grpSpPr>
          <a:xfrm>
            <a:off x="559817" y="1916111"/>
            <a:ext cx="9221821" cy="568333"/>
            <a:chOff x="558800" y="1842597"/>
            <a:chExt cx="9223956" cy="568468"/>
          </a:xfrm>
        </p:grpSpPr>
        <p:grpSp>
          <p:nvGrpSpPr>
            <p:cNvPr id="4381" name="Google Shape;4381;p184"/>
            <p:cNvGrpSpPr/>
            <p:nvPr/>
          </p:nvGrpSpPr>
          <p:grpSpPr>
            <a:xfrm>
              <a:off x="558800" y="1842597"/>
              <a:ext cx="8785224" cy="215495"/>
              <a:chOff x="1027113" y="2045624"/>
              <a:chExt cx="8785224" cy="215495"/>
            </a:xfrm>
          </p:grpSpPr>
          <p:sp>
            <p:nvSpPr>
              <p:cNvPr id="4382" name="Google Shape;4382;p18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83" name="Google Shape;4383;p184"/>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NFC</a:t>
                </a:r>
                <a:endParaRPr/>
              </a:p>
            </p:txBody>
          </p:sp>
        </p:grpSp>
        <p:sp>
          <p:nvSpPr>
            <p:cNvPr id="4384" name="Google Shape;4384;p184"/>
            <p:cNvSpPr/>
            <p:nvPr/>
          </p:nvSpPr>
          <p:spPr>
            <a:xfrm>
              <a:off x="711200" y="2065556"/>
              <a:ext cx="9071556" cy="345509"/>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Char char="‣"/>
              </a:pPr>
              <a:r>
                <a:rPr b="1" lang="en-US" sz="1300">
                  <a:solidFill>
                    <a:srgbClr val="262626"/>
                  </a:solidFill>
                </a:rPr>
                <a:t>NFC là sự phát triển của công nghệ RFID 13,56MHz và là công nghệ truyền thông tiệm cận hai chiều không tiếp xúc.</a:t>
              </a:r>
              <a:endParaRPr b="1"/>
            </a:p>
          </p:txBody>
        </p:sp>
      </p:grpSp>
      <p:sp>
        <p:nvSpPr>
          <p:cNvPr id="4385" name="Google Shape;4385;p184"/>
          <p:cNvSpPr txBox="1"/>
          <p:nvPr/>
        </p:nvSpPr>
        <p:spPr>
          <a:xfrm>
            <a:off x="2768563" y="2599881"/>
            <a:ext cx="3884397"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Kiến trúc đặc điểm kỹ thuật trong Diễn đàn NFC</a:t>
            </a:r>
            <a:endParaRPr/>
          </a:p>
        </p:txBody>
      </p:sp>
      <p:grpSp>
        <p:nvGrpSpPr>
          <p:cNvPr id="4386" name="Google Shape;4386;p184"/>
          <p:cNvGrpSpPr/>
          <p:nvPr/>
        </p:nvGrpSpPr>
        <p:grpSpPr>
          <a:xfrm>
            <a:off x="1686440" y="2748849"/>
            <a:ext cx="7483419" cy="3749898"/>
            <a:chOff x="2199850" y="2239122"/>
            <a:chExt cx="6380270" cy="4207223"/>
          </a:xfrm>
        </p:grpSpPr>
        <p:sp>
          <p:nvSpPr>
            <p:cNvPr id="4387" name="Google Shape;4387;p184"/>
            <p:cNvSpPr/>
            <p:nvPr/>
          </p:nvSpPr>
          <p:spPr>
            <a:xfrm>
              <a:off x="2509627" y="3044677"/>
              <a:ext cx="1844040" cy="3079716"/>
            </a:xfrm>
            <a:prstGeom prst="rect">
              <a:avLst/>
            </a:prstGeom>
            <a:solidFill>
              <a:srgbClr val="F2F2F2"/>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88" name="Google Shape;4388;p184"/>
            <p:cNvSpPr/>
            <p:nvPr/>
          </p:nvSpPr>
          <p:spPr>
            <a:xfrm>
              <a:off x="4521307" y="3044677"/>
              <a:ext cx="1844040" cy="3079716"/>
            </a:xfrm>
            <a:prstGeom prst="rect">
              <a:avLst/>
            </a:prstGeom>
            <a:solidFill>
              <a:srgbClr val="F2F2F2"/>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89" name="Google Shape;4389;p184"/>
            <p:cNvSpPr/>
            <p:nvPr/>
          </p:nvSpPr>
          <p:spPr>
            <a:xfrm>
              <a:off x="6532987" y="3044677"/>
              <a:ext cx="1844040" cy="3079716"/>
            </a:xfrm>
            <a:prstGeom prst="rect">
              <a:avLst/>
            </a:prstGeom>
            <a:solidFill>
              <a:srgbClr val="F2F2F2"/>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90" name="Google Shape;4390;p184"/>
            <p:cNvSpPr txBox="1"/>
            <p:nvPr/>
          </p:nvSpPr>
          <p:spPr>
            <a:xfrm>
              <a:off x="2636396" y="3070432"/>
              <a:ext cx="1590600" cy="32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Chế độ ngang hàng</a:t>
              </a:r>
              <a:endParaRPr b="1" sz="1300">
                <a:solidFill>
                  <a:schemeClr val="dk1"/>
                </a:solidFill>
                <a:latin typeface="Arial"/>
                <a:ea typeface="Arial"/>
                <a:cs typeface="Arial"/>
                <a:sym typeface="Arial"/>
              </a:endParaRPr>
            </a:p>
          </p:txBody>
        </p:sp>
        <p:sp>
          <p:nvSpPr>
            <p:cNvPr id="4391" name="Google Shape;4391;p184"/>
            <p:cNvSpPr txBox="1"/>
            <p:nvPr/>
          </p:nvSpPr>
          <p:spPr>
            <a:xfrm>
              <a:off x="4480564" y="3070432"/>
              <a:ext cx="1925400" cy="32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Chế độ Đầu đọc/Đầu ghi</a:t>
              </a:r>
              <a:endParaRPr b="1" sz="1300">
                <a:solidFill>
                  <a:schemeClr val="dk1"/>
                </a:solidFill>
                <a:latin typeface="Arial"/>
                <a:ea typeface="Arial"/>
                <a:cs typeface="Arial"/>
                <a:sym typeface="Arial"/>
              </a:endParaRPr>
            </a:p>
          </p:txBody>
        </p:sp>
        <p:sp>
          <p:nvSpPr>
            <p:cNvPr id="4392" name="Google Shape;4392;p184"/>
            <p:cNvSpPr txBox="1"/>
            <p:nvPr/>
          </p:nvSpPr>
          <p:spPr>
            <a:xfrm>
              <a:off x="6585217" y="3070432"/>
              <a:ext cx="1739700" cy="32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Chế độ mô phỏng thẻ</a:t>
              </a:r>
              <a:endParaRPr b="1" sz="1300">
                <a:solidFill>
                  <a:schemeClr val="dk1"/>
                </a:solidFill>
                <a:latin typeface="Arial"/>
                <a:ea typeface="Arial"/>
                <a:cs typeface="Arial"/>
                <a:sym typeface="Arial"/>
              </a:endParaRPr>
            </a:p>
          </p:txBody>
        </p:sp>
        <p:sp>
          <p:nvSpPr>
            <p:cNvPr id="4393" name="Google Shape;4393;p184"/>
            <p:cNvSpPr/>
            <p:nvPr/>
          </p:nvSpPr>
          <p:spPr>
            <a:xfrm>
              <a:off x="2509627" y="3388575"/>
              <a:ext cx="5867400" cy="44513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94" name="Google Shape;4394;p184"/>
            <p:cNvSpPr txBox="1"/>
            <p:nvPr/>
          </p:nvSpPr>
          <p:spPr>
            <a:xfrm>
              <a:off x="6951146" y="3457518"/>
              <a:ext cx="910800" cy="32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Ứng dụng</a:t>
              </a:r>
              <a:endParaRPr b="1" sz="1300">
                <a:solidFill>
                  <a:schemeClr val="lt1"/>
                </a:solidFill>
                <a:latin typeface="Arial"/>
                <a:ea typeface="Arial"/>
                <a:cs typeface="Arial"/>
                <a:sym typeface="Arial"/>
              </a:endParaRPr>
            </a:p>
          </p:txBody>
        </p:sp>
        <p:sp>
          <p:nvSpPr>
            <p:cNvPr id="4395" name="Google Shape;4395;p184"/>
            <p:cNvSpPr/>
            <p:nvPr/>
          </p:nvSpPr>
          <p:spPr>
            <a:xfrm>
              <a:off x="2618752" y="3472757"/>
              <a:ext cx="4246868" cy="291523"/>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Tài liệu ứng dụng (ví dụ, SSP Bluetooth sử dụng NFC)</a:t>
              </a:r>
              <a:endParaRPr/>
            </a:p>
          </p:txBody>
        </p:sp>
        <p:sp>
          <p:nvSpPr>
            <p:cNvPr id="4396" name="Google Shape;4396;p184"/>
            <p:cNvSpPr/>
            <p:nvPr/>
          </p:nvSpPr>
          <p:spPr>
            <a:xfrm>
              <a:off x="3428999" y="3981398"/>
              <a:ext cx="1970157" cy="236949"/>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RTD (Áp phích thông minh)</a:t>
              </a:r>
              <a:endParaRPr/>
            </a:p>
          </p:txBody>
        </p:sp>
        <p:sp>
          <p:nvSpPr>
            <p:cNvPr id="4397" name="Google Shape;4397;p184"/>
            <p:cNvSpPr/>
            <p:nvPr/>
          </p:nvSpPr>
          <p:spPr>
            <a:xfrm>
              <a:off x="2199850" y="2239122"/>
              <a:ext cx="6255900" cy="568800"/>
            </a:xfrm>
            <a:prstGeom prst="rect">
              <a:avLst/>
            </a:prstGeom>
            <a:noFill/>
            <a:ln cap="flat" cmpd="sng" w="12700">
              <a:solidFill>
                <a:srgbClr val="1429A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98" name="Google Shape;4398;p184"/>
            <p:cNvSpPr/>
            <p:nvPr/>
          </p:nvSpPr>
          <p:spPr>
            <a:xfrm>
              <a:off x="3429001" y="4272921"/>
              <a:ext cx="1970156" cy="291523"/>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RTD (Văn bản, URL, Chữ ký)</a:t>
              </a:r>
              <a:endParaRPr/>
            </a:p>
          </p:txBody>
        </p:sp>
        <p:sp>
          <p:nvSpPr>
            <p:cNvPr id="4399" name="Google Shape;4399;p184"/>
            <p:cNvSpPr/>
            <p:nvPr/>
          </p:nvSpPr>
          <p:spPr>
            <a:xfrm>
              <a:off x="3428999" y="4562919"/>
              <a:ext cx="2441783" cy="291523"/>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NDEF</a:t>
              </a:r>
              <a:endParaRPr sz="1200">
                <a:solidFill>
                  <a:schemeClr val="dk1"/>
                </a:solidFill>
                <a:latin typeface="Arial"/>
                <a:ea typeface="Arial"/>
                <a:cs typeface="Arial"/>
                <a:sym typeface="Arial"/>
              </a:endParaRPr>
            </a:p>
          </p:txBody>
        </p:sp>
        <p:sp>
          <p:nvSpPr>
            <p:cNvPr id="4400" name="Google Shape;4400;p184"/>
            <p:cNvSpPr/>
            <p:nvPr/>
          </p:nvSpPr>
          <p:spPr>
            <a:xfrm>
              <a:off x="3114010" y="4856929"/>
              <a:ext cx="993170" cy="291523"/>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SNEP</a:t>
              </a:r>
              <a:endParaRPr sz="1200">
                <a:solidFill>
                  <a:schemeClr val="dk1"/>
                </a:solidFill>
                <a:latin typeface="Arial"/>
                <a:ea typeface="Arial"/>
                <a:cs typeface="Arial"/>
                <a:sym typeface="Arial"/>
              </a:endParaRPr>
            </a:p>
          </p:txBody>
        </p:sp>
        <p:sp>
          <p:nvSpPr>
            <p:cNvPr id="4401" name="Google Shape;4401;p184"/>
            <p:cNvSpPr/>
            <p:nvPr/>
          </p:nvSpPr>
          <p:spPr>
            <a:xfrm>
              <a:off x="2705100" y="5151658"/>
              <a:ext cx="1402080" cy="291523"/>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LLCP</a:t>
              </a:r>
              <a:endParaRPr sz="1200">
                <a:solidFill>
                  <a:schemeClr val="dk1"/>
                </a:solidFill>
                <a:latin typeface="Arial"/>
                <a:ea typeface="Arial"/>
                <a:cs typeface="Arial"/>
                <a:sym typeface="Arial"/>
              </a:endParaRPr>
            </a:p>
          </p:txBody>
        </p:sp>
        <p:sp>
          <p:nvSpPr>
            <p:cNvPr id="4402" name="Google Shape;4402;p184"/>
            <p:cNvSpPr/>
            <p:nvPr/>
          </p:nvSpPr>
          <p:spPr>
            <a:xfrm>
              <a:off x="4783691" y="4854442"/>
              <a:ext cx="1402080" cy="588739"/>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Thao tác loại tag 1-4</a:t>
              </a:r>
              <a:endParaRPr/>
            </a:p>
          </p:txBody>
        </p:sp>
        <p:sp>
          <p:nvSpPr>
            <p:cNvPr id="4403" name="Google Shape;4403;p184"/>
            <p:cNvSpPr/>
            <p:nvPr/>
          </p:nvSpPr>
          <p:spPr>
            <a:xfrm>
              <a:off x="2520974" y="5575630"/>
              <a:ext cx="5856053" cy="291523"/>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Hoạt động</a:t>
              </a:r>
              <a:endParaRPr sz="1200">
                <a:solidFill>
                  <a:schemeClr val="dk1"/>
                </a:solidFill>
                <a:latin typeface="Arial"/>
                <a:ea typeface="Arial"/>
                <a:cs typeface="Arial"/>
                <a:sym typeface="Arial"/>
              </a:endParaRPr>
            </a:p>
          </p:txBody>
        </p:sp>
        <p:sp>
          <p:nvSpPr>
            <p:cNvPr id="4404" name="Google Shape;4404;p184"/>
            <p:cNvSpPr/>
            <p:nvPr/>
          </p:nvSpPr>
          <p:spPr>
            <a:xfrm>
              <a:off x="2520974" y="5865226"/>
              <a:ext cx="5856053" cy="291523"/>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Giao thức đố</a:t>
              </a:r>
              <a:endParaRPr sz="1200">
                <a:solidFill>
                  <a:schemeClr val="dk1"/>
                </a:solidFill>
                <a:latin typeface="Arial"/>
                <a:ea typeface="Arial"/>
                <a:cs typeface="Arial"/>
                <a:sym typeface="Arial"/>
              </a:endParaRPr>
            </a:p>
          </p:txBody>
        </p:sp>
        <p:sp>
          <p:nvSpPr>
            <p:cNvPr id="4405" name="Google Shape;4405;p184"/>
            <p:cNvSpPr/>
            <p:nvPr/>
          </p:nvSpPr>
          <p:spPr>
            <a:xfrm>
              <a:off x="2520974" y="6154822"/>
              <a:ext cx="5856053" cy="291523"/>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RF Analog</a:t>
              </a:r>
              <a:endParaRPr sz="1200">
                <a:solidFill>
                  <a:schemeClr val="dk1"/>
                </a:solidFill>
                <a:latin typeface="Arial"/>
                <a:ea typeface="Arial"/>
                <a:cs typeface="Arial"/>
                <a:sym typeface="Arial"/>
              </a:endParaRPr>
            </a:p>
          </p:txBody>
        </p:sp>
        <p:sp>
          <p:nvSpPr>
            <p:cNvPr id="4406" name="Google Shape;4406;p184"/>
            <p:cNvSpPr/>
            <p:nvPr/>
          </p:nvSpPr>
          <p:spPr>
            <a:xfrm>
              <a:off x="3281680" y="3924300"/>
              <a:ext cx="2733040" cy="923912"/>
            </a:xfrm>
            <a:prstGeom prst="rect">
              <a:avLst/>
            </a:prstGeom>
            <a:noFill/>
            <a:ln cap="flat" cmpd="sng" w="12700">
              <a:solidFill>
                <a:srgbClr val="1429A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07" name="Google Shape;4407;p184"/>
            <p:cNvSpPr/>
            <p:nvPr/>
          </p:nvSpPr>
          <p:spPr>
            <a:xfrm>
              <a:off x="2509627" y="4851418"/>
              <a:ext cx="1844039" cy="594274"/>
            </a:xfrm>
            <a:prstGeom prst="rect">
              <a:avLst/>
            </a:prstGeom>
            <a:noFill/>
            <a:ln cap="flat" cmpd="sng" w="12700">
              <a:solidFill>
                <a:srgbClr val="1429A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08" name="Google Shape;4408;p184"/>
            <p:cNvSpPr/>
            <p:nvPr/>
          </p:nvSpPr>
          <p:spPr>
            <a:xfrm>
              <a:off x="4711563" y="4852328"/>
              <a:ext cx="1653784" cy="720790"/>
            </a:xfrm>
            <a:prstGeom prst="rect">
              <a:avLst/>
            </a:prstGeom>
            <a:noFill/>
            <a:ln cap="flat" cmpd="sng" w="12700">
              <a:solidFill>
                <a:srgbClr val="1429A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09" name="Google Shape;4409;p184"/>
            <p:cNvSpPr/>
            <p:nvPr/>
          </p:nvSpPr>
          <p:spPr>
            <a:xfrm>
              <a:off x="2324100" y="5432939"/>
              <a:ext cx="6256020" cy="1013405"/>
            </a:xfrm>
            <a:prstGeom prst="rect">
              <a:avLst/>
            </a:prstGeom>
            <a:noFill/>
            <a:ln cap="flat" cmpd="sng" w="12700">
              <a:solidFill>
                <a:srgbClr val="1429A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grpSp>
        <p:nvGrpSpPr>
          <p:cNvPr id="4415" name="Google Shape;4415;p182"/>
          <p:cNvGrpSpPr/>
          <p:nvPr/>
        </p:nvGrpSpPr>
        <p:grpSpPr>
          <a:xfrm>
            <a:off x="559817" y="1916112"/>
            <a:ext cx="8783191" cy="430887"/>
            <a:chOff x="1027113" y="2045629"/>
            <a:chExt cx="8785224" cy="430991"/>
          </a:xfrm>
        </p:grpSpPr>
        <p:sp>
          <p:nvSpPr>
            <p:cNvPr id="4416" name="Google Shape;4416;p18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17" name="Google Shape;4417;p182"/>
            <p:cNvSpPr/>
            <p:nvPr/>
          </p:nvSpPr>
          <p:spPr>
            <a:xfrm>
              <a:off x="1179513" y="2045629"/>
              <a:ext cx="8632824" cy="430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0559A6"/>
                  </a:solidFill>
                  <a:latin typeface="Arial"/>
                  <a:ea typeface="Arial"/>
                  <a:cs typeface="Arial"/>
                  <a:sym typeface="Arial"/>
                </a:rPr>
                <a:t>Cải thiện gấp 2 lần tốc độ truyền: </a:t>
              </a:r>
              <a:r>
                <a:rPr lang="en-US" sz="1400">
                  <a:solidFill>
                    <a:srgbClr val="262626"/>
                  </a:solidFill>
                  <a:latin typeface="Arial"/>
                  <a:ea typeface="Arial"/>
                  <a:cs typeface="Arial"/>
                  <a:sym typeface="Arial"/>
                </a:rPr>
                <a:t>Tốc độ phản hồi được cải thiện bằng cách tăng tốc độ truyền. Đồng thời, có thể kết nối nhiều thiết bị hơn. Dự kiến sẽ mở rộng thành nền tảng truyền dữ liệu</a:t>
              </a:r>
              <a:endParaRPr sz="1400">
                <a:solidFill>
                  <a:srgbClr val="262626"/>
                </a:solidFill>
                <a:latin typeface="Arial"/>
                <a:ea typeface="Arial"/>
                <a:cs typeface="Arial"/>
                <a:sym typeface="Arial"/>
              </a:endParaRPr>
            </a:p>
          </p:txBody>
        </p:sp>
      </p:grpSp>
      <p:grpSp>
        <p:nvGrpSpPr>
          <p:cNvPr id="4418" name="Google Shape;4418;p182"/>
          <p:cNvGrpSpPr/>
          <p:nvPr/>
        </p:nvGrpSpPr>
        <p:grpSpPr>
          <a:xfrm>
            <a:off x="416128" y="444866"/>
            <a:ext cx="9051872" cy="282133"/>
            <a:chOff x="416128" y="444866"/>
            <a:chExt cx="9051872" cy="282133"/>
          </a:xfrm>
        </p:grpSpPr>
        <p:sp>
          <p:nvSpPr>
            <p:cNvPr id="4419" name="Google Shape;4419;p18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420" name="Google Shape;4420;p1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421" name="Google Shape;4421;p18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Bluetooth 5</a:t>
            </a:r>
            <a:endParaRPr/>
          </a:p>
        </p:txBody>
      </p:sp>
      <p:grpSp>
        <p:nvGrpSpPr>
          <p:cNvPr id="4422" name="Google Shape;4422;p182"/>
          <p:cNvGrpSpPr/>
          <p:nvPr/>
        </p:nvGrpSpPr>
        <p:grpSpPr>
          <a:xfrm>
            <a:off x="559817" y="2639202"/>
            <a:ext cx="8783191" cy="646331"/>
            <a:chOff x="1027113" y="2045629"/>
            <a:chExt cx="8785224" cy="646487"/>
          </a:xfrm>
        </p:grpSpPr>
        <p:sp>
          <p:nvSpPr>
            <p:cNvPr id="4423" name="Google Shape;4423;p18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24" name="Google Shape;4424;p182"/>
            <p:cNvSpPr/>
            <p:nvPr/>
          </p:nvSpPr>
          <p:spPr>
            <a:xfrm>
              <a:off x="1179513" y="2045629"/>
              <a:ext cx="8632824" cy="6464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Khoảng cách truyền mở rộng gấp 4 lần </a:t>
              </a:r>
              <a:r>
                <a:rPr lang="en-US" sz="1400">
                  <a:solidFill>
                    <a:schemeClr val="dk1"/>
                  </a:solidFill>
                  <a:latin typeface="Arial"/>
                  <a:ea typeface="Arial"/>
                  <a:cs typeface="Arial"/>
                  <a:sym typeface="Arial"/>
                </a:rPr>
                <a:t>: Hỗ trợ khoảng cách truyền khoảng 40m ở chế độ năng lượng thấp. Ngoài các phụ kiện cá nhân, dự kiến sẽ mở rộng việc sử dụng Bluetooth trong các dịch vụ O2O (Trực tuyến đến Ngoại tuyến) khác nhau</a:t>
              </a:r>
              <a:endParaRPr sz="1400">
                <a:solidFill>
                  <a:schemeClr val="dk1"/>
                </a:solidFill>
                <a:latin typeface="Arial"/>
                <a:ea typeface="Arial"/>
                <a:cs typeface="Arial"/>
                <a:sym typeface="Arial"/>
              </a:endParaRPr>
            </a:p>
          </p:txBody>
        </p:sp>
      </p:grpSp>
      <p:grpSp>
        <p:nvGrpSpPr>
          <p:cNvPr id="4425" name="Google Shape;4425;p182"/>
          <p:cNvGrpSpPr/>
          <p:nvPr/>
        </p:nvGrpSpPr>
        <p:grpSpPr>
          <a:xfrm>
            <a:off x="560895" y="3362292"/>
            <a:ext cx="8783191" cy="215444"/>
            <a:chOff x="1027113" y="2045629"/>
            <a:chExt cx="8785224" cy="215496"/>
          </a:xfrm>
        </p:grpSpPr>
        <p:sp>
          <p:nvSpPr>
            <p:cNvPr id="4426" name="Google Shape;4426;p18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27" name="Google Shape;4427;p182"/>
            <p:cNvSpPr/>
            <p:nvPr/>
          </p:nvSpPr>
          <p:spPr>
            <a:xfrm>
              <a:off x="1179513" y="2045629"/>
              <a:ext cx="8632824"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F45BC"/>
                  </a:solidFill>
                  <a:latin typeface="Arial"/>
                  <a:ea typeface="Arial"/>
                  <a:cs typeface="Arial"/>
                  <a:sym typeface="Arial"/>
                </a:rPr>
                <a:t>Mở rộng gấp 8 lần khả năng phát sóng : </a:t>
              </a:r>
              <a:r>
                <a:rPr lang="en-US" sz="1400">
                  <a:solidFill>
                    <a:schemeClr val="dk1"/>
                  </a:solidFill>
                  <a:latin typeface="Arial"/>
                  <a:ea typeface="Arial"/>
                  <a:cs typeface="Arial"/>
                  <a:sym typeface="Arial"/>
                </a:rPr>
                <a:t>Có sẵn nhiều dịch vụ đèn hiệu khác nhau.</a:t>
              </a:r>
              <a:endParaRPr/>
            </a:p>
          </p:txBody>
        </p:sp>
      </p:grpSp>
      <p:sp>
        <p:nvSpPr>
          <p:cNvPr id="4428" name="Google Shape;4428;p182"/>
          <p:cNvSpPr/>
          <p:nvPr/>
        </p:nvSpPr>
        <p:spPr>
          <a:xfrm>
            <a:off x="712182" y="3577736"/>
            <a:ext cx="8630827" cy="545481"/>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gửi nhiều dữ liệu hơn, chẳng hạn như thông tin vị trí (trong các tòa nhà không có GPS) hoặc URL, buộc phải xuất hiện các dịch vụ mới trong các lĩnh vực như mua sắm và 'xe không người lái'</a:t>
            </a:r>
            <a:endParaRPr sz="1300">
              <a:solidFill>
                <a:srgbClr val="262626"/>
              </a:solidFill>
              <a:latin typeface="Arial"/>
              <a:ea typeface="Arial"/>
              <a:cs typeface="Arial"/>
              <a:sym typeface="Arial"/>
            </a:endParaRPr>
          </a:p>
        </p:txBody>
      </p:sp>
      <p:pic>
        <p:nvPicPr>
          <p:cNvPr id="4429" name="Google Shape;4429;p182"/>
          <p:cNvPicPr preferRelativeResize="0"/>
          <p:nvPr/>
        </p:nvPicPr>
        <p:blipFill rotWithShape="1">
          <a:blip r:embed="rId3">
            <a:alphaModFix/>
          </a:blip>
          <a:srcRect b="0" l="0" r="0" t="0"/>
          <a:stretch/>
        </p:blipFill>
        <p:spPr>
          <a:xfrm>
            <a:off x="2588995" y="4205077"/>
            <a:ext cx="4998580" cy="2028627"/>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4" name="Shape 4434"/>
        <p:cNvGrpSpPr/>
        <p:nvPr/>
      </p:nvGrpSpPr>
      <p:grpSpPr>
        <a:xfrm>
          <a:off x="0" y="0"/>
          <a:ext cx="0" cy="0"/>
          <a:chOff x="0" y="0"/>
          <a:chExt cx="0" cy="0"/>
        </a:xfrm>
      </p:grpSpPr>
      <p:pic>
        <p:nvPicPr>
          <p:cNvPr descr="https://rapidnfc.com/imgs/nfc_logos_10_things_blog.jpg" id="4435" name="Google Shape;4435;p185"/>
          <p:cNvPicPr preferRelativeResize="0"/>
          <p:nvPr/>
        </p:nvPicPr>
        <p:blipFill rotWithShape="1">
          <a:blip r:embed="rId3">
            <a:alphaModFix/>
          </a:blip>
          <a:srcRect b="0" l="0" r="0" t="0"/>
          <a:stretch/>
        </p:blipFill>
        <p:spPr>
          <a:xfrm>
            <a:off x="1151910" y="1272335"/>
            <a:ext cx="1159225" cy="530284"/>
          </a:xfrm>
          <a:prstGeom prst="rect">
            <a:avLst/>
          </a:prstGeom>
          <a:noFill/>
          <a:ln>
            <a:noFill/>
          </a:ln>
        </p:spPr>
      </p:pic>
      <p:grpSp>
        <p:nvGrpSpPr>
          <p:cNvPr id="4436" name="Google Shape;4436;p185"/>
          <p:cNvGrpSpPr/>
          <p:nvPr/>
        </p:nvGrpSpPr>
        <p:grpSpPr>
          <a:xfrm>
            <a:off x="416128" y="444866"/>
            <a:ext cx="9051872" cy="282133"/>
            <a:chOff x="416128" y="444866"/>
            <a:chExt cx="9051872" cy="282133"/>
          </a:xfrm>
        </p:grpSpPr>
        <p:sp>
          <p:nvSpPr>
            <p:cNvPr id="4437" name="Google Shape;4437;p18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438" name="Google Shape;4438;p1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439" name="Google Shape;4439;p18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NFC</a:t>
            </a:r>
            <a:endParaRPr/>
          </a:p>
        </p:txBody>
      </p:sp>
      <p:grpSp>
        <p:nvGrpSpPr>
          <p:cNvPr id="4440" name="Google Shape;4440;p185"/>
          <p:cNvGrpSpPr/>
          <p:nvPr/>
        </p:nvGrpSpPr>
        <p:grpSpPr>
          <a:xfrm>
            <a:off x="559817" y="1916113"/>
            <a:ext cx="8783190" cy="215444"/>
            <a:chOff x="1027113" y="2045624"/>
            <a:chExt cx="8785224" cy="215495"/>
          </a:xfrm>
        </p:grpSpPr>
        <p:sp>
          <p:nvSpPr>
            <p:cNvPr id="4441" name="Google Shape;4441;p18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42" name="Google Shape;4442;p185"/>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hoạt động của NFC</a:t>
              </a:r>
              <a:endParaRPr/>
            </a:p>
          </p:txBody>
        </p:sp>
      </p:grpSp>
      <p:graphicFrame>
        <p:nvGraphicFramePr>
          <p:cNvPr id="4443" name="Google Shape;4443;p185"/>
          <p:cNvGraphicFramePr/>
          <p:nvPr/>
        </p:nvGraphicFramePr>
        <p:xfrm>
          <a:off x="559817" y="2258769"/>
          <a:ext cx="3000000" cy="3000000"/>
        </p:xfrm>
        <a:graphic>
          <a:graphicData uri="http://schemas.openxmlformats.org/drawingml/2006/table">
            <a:tbl>
              <a:tblPr>
                <a:noFill/>
                <a:tableStyleId>{8353F50C-8861-43A0-82AE-2E20D93D1326}</a:tableStyleId>
              </a:tblPr>
              <a:tblGrid>
                <a:gridCol w="2410275"/>
                <a:gridCol w="6367775"/>
              </a:tblGrid>
              <a:tr h="381475">
                <a:tc>
                  <a:txBody>
                    <a:bodyPr/>
                    <a:lstStyle/>
                    <a:p>
                      <a:pPr indent="0" lvl="0" marL="0" marR="0" rtl="0" algn="ctr">
                        <a:lnSpc>
                          <a:spcPct val="160000"/>
                        </a:lnSpc>
                        <a:spcBef>
                          <a:spcPts val="0"/>
                        </a:spcBef>
                        <a:spcAft>
                          <a:spcPts val="0"/>
                        </a:spcAft>
                        <a:buNone/>
                      </a:pPr>
                      <a:r>
                        <a:rPr b="0" lang="en-US" sz="1400" u="none" cap="none" strike="noStrike">
                          <a:solidFill>
                            <a:schemeClr val="dk1"/>
                          </a:solidFill>
                          <a:latin typeface="Arial"/>
                          <a:ea typeface="Arial"/>
                          <a:cs typeface="Arial"/>
                          <a:sym typeface="Arial"/>
                        </a:rPr>
                        <a:t>Chế độ</a:t>
                      </a:r>
                      <a:endParaRPr b="0" sz="1400" u="none" cap="none" strike="noStrike">
                        <a:solidFill>
                          <a:schemeClr val="dk1"/>
                        </a:solidFill>
                        <a:latin typeface="Arial"/>
                        <a:ea typeface="Arial"/>
                        <a:cs typeface="Arial"/>
                        <a:sym typeface="Arial"/>
                      </a:endParaRPr>
                    </a:p>
                  </a:txBody>
                  <a:tcPr marT="14800" marB="148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60000"/>
                        </a:lnSpc>
                        <a:spcBef>
                          <a:spcPts val="0"/>
                        </a:spcBef>
                        <a:spcAft>
                          <a:spcPts val="0"/>
                        </a:spcAft>
                        <a:buNone/>
                      </a:pPr>
                      <a:r>
                        <a:rPr b="0" lang="en-US" sz="1400" u="none" cap="none" strike="noStrike">
                          <a:solidFill>
                            <a:schemeClr val="dk1"/>
                          </a:solidFill>
                          <a:latin typeface="Arial"/>
                          <a:ea typeface="Arial"/>
                          <a:cs typeface="Arial"/>
                          <a:sym typeface="Arial"/>
                        </a:rPr>
                        <a:t>Mô tả</a:t>
                      </a:r>
                      <a:endParaRPr b="0" sz="1400" u="none" cap="none" strike="noStrike">
                        <a:solidFill>
                          <a:schemeClr val="dk1"/>
                        </a:solidFill>
                        <a:latin typeface="Arial"/>
                        <a:ea typeface="Arial"/>
                        <a:cs typeface="Arial"/>
                        <a:sym typeface="Arial"/>
                      </a:endParaRPr>
                    </a:p>
                  </a:txBody>
                  <a:tcPr marT="14800" marB="148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025000">
                <a:tc>
                  <a:txBody>
                    <a:bodyPr/>
                    <a:lstStyle/>
                    <a:p>
                      <a:pPr indent="0" lvl="0" marL="0" marR="0" rtl="0" algn="ctr">
                        <a:lnSpc>
                          <a:spcPct val="130000"/>
                        </a:lnSpc>
                        <a:spcBef>
                          <a:spcPts val="0"/>
                        </a:spcBef>
                        <a:spcAft>
                          <a:spcPts val="0"/>
                        </a:spcAft>
                        <a:buNone/>
                      </a:pPr>
                      <a:r>
                        <a:rPr b="0" lang="en-US" sz="1300" u="none" cap="none" strike="noStrike">
                          <a:solidFill>
                            <a:srgbClr val="262626"/>
                          </a:solidFill>
                          <a:latin typeface="Arial"/>
                          <a:ea typeface="Arial"/>
                          <a:cs typeface="Arial"/>
                          <a:sym typeface="Arial"/>
                        </a:rPr>
                        <a:t>ngang hàng</a:t>
                      </a:r>
                      <a:endParaRPr b="0" sz="1300" u="none" cap="none" strike="noStrike">
                        <a:solidFill>
                          <a:srgbClr val="262626"/>
                        </a:solidFill>
                        <a:latin typeface="Arial"/>
                        <a:ea typeface="Arial"/>
                        <a:cs typeface="Arial"/>
                        <a:sym typeface="Arial"/>
                      </a:endParaRPr>
                    </a:p>
                  </a:txBody>
                  <a:tcPr marT="14800" marB="148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77800" lvl="0" marL="266700" marR="0" rtl="0" algn="l">
                        <a:lnSpc>
                          <a:spcPct val="130000"/>
                        </a:lnSpc>
                        <a:spcBef>
                          <a:spcPts val="0"/>
                        </a:spcBef>
                        <a:spcAft>
                          <a:spcPts val="0"/>
                        </a:spcAft>
                        <a:buClr>
                          <a:srgbClr val="262626"/>
                        </a:buClr>
                        <a:buSzPts val="1170"/>
                        <a:buFont typeface="Arial"/>
                        <a:buChar char="•"/>
                      </a:pPr>
                      <a:r>
                        <a:rPr b="0" lang="en-US" sz="1300" u="none" cap="none" strike="noStrike">
                          <a:solidFill>
                            <a:srgbClr val="262626"/>
                          </a:solidFill>
                          <a:latin typeface="Arial"/>
                          <a:ea typeface="Arial"/>
                          <a:cs typeface="Arial"/>
                          <a:sym typeface="Arial"/>
                        </a:rPr>
                        <a:t>Hai thiết bị NFC có thể gửi và nhận dữ liệu với nhau</a:t>
                      </a:r>
                      <a:endParaRPr/>
                    </a:p>
                    <a:p>
                      <a:pPr indent="-177800" lvl="0" marL="266700" marR="0" rtl="0" algn="l">
                        <a:lnSpc>
                          <a:spcPct val="130000"/>
                        </a:lnSpc>
                        <a:spcBef>
                          <a:spcPts val="0"/>
                        </a:spcBef>
                        <a:spcAft>
                          <a:spcPts val="0"/>
                        </a:spcAft>
                        <a:buClr>
                          <a:srgbClr val="262626"/>
                        </a:buClr>
                        <a:buSzPts val="1170"/>
                        <a:buFont typeface="Arial"/>
                        <a:buChar char="•"/>
                      </a:pPr>
                      <a:r>
                        <a:rPr b="0" lang="en-US" sz="1300" u="none" cap="none" strike="noStrike">
                          <a:solidFill>
                            <a:srgbClr val="262626"/>
                          </a:solidFill>
                          <a:latin typeface="Arial"/>
                          <a:ea typeface="Arial"/>
                          <a:cs typeface="Arial"/>
                          <a:sym typeface="Arial"/>
                        </a:rPr>
                        <a:t>Vì mỗi trường RF phải được tạo nên mức tiêu thụ điện năng lớn Ví dụ) Ứng dụng trao đổi danh thiếp, chuyển tiền cá nhân, v.v.</a:t>
                      </a:r>
                      <a:endParaRPr b="0" sz="1300" u="none" cap="none" strike="noStrike">
                        <a:solidFill>
                          <a:srgbClr val="262626"/>
                        </a:solidFill>
                        <a:latin typeface="Arial"/>
                        <a:ea typeface="Arial"/>
                        <a:cs typeface="Arial"/>
                        <a:sym typeface="Arial"/>
                      </a:endParaRPr>
                    </a:p>
                  </a:txBody>
                  <a:tcPr marT="14800" marB="148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025000">
                <a:tc>
                  <a:txBody>
                    <a:bodyPr/>
                    <a:lstStyle/>
                    <a:p>
                      <a:pPr indent="0" lvl="0" marL="0" marR="0" rtl="0" algn="ctr">
                        <a:lnSpc>
                          <a:spcPct val="130000"/>
                        </a:lnSpc>
                        <a:spcBef>
                          <a:spcPts val="0"/>
                        </a:spcBef>
                        <a:spcAft>
                          <a:spcPts val="0"/>
                        </a:spcAft>
                        <a:buNone/>
                      </a:pPr>
                      <a:r>
                        <a:rPr b="0" lang="en-US" sz="1300" u="none" cap="none" strike="noStrike">
                          <a:solidFill>
                            <a:srgbClr val="262626"/>
                          </a:solidFill>
                          <a:latin typeface="Arial"/>
                          <a:ea typeface="Arial"/>
                          <a:cs typeface="Arial"/>
                          <a:sym typeface="Arial"/>
                        </a:rPr>
                        <a:t>Người đọc/Người viết</a:t>
                      </a:r>
                      <a:endParaRPr b="0" sz="1300" u="none" cap="none" strike="noStrike">
                        <a:solidFill>
                          <a:srgbClr val="262626"/>
                        </a:solidFill>
                        <a:latin typeface="Arial"/>
                        <a:ea typeface="Arial"/>
                        <a:cs typeface="Arial"/>
                        <a:sym typeface="Arial"/>
                      </a:endParaRPr>
                    </a:p>
                  </a:txBody>
                  <a:tcPr marT="14800" marB="148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77800" lvl="0" marL="266700" marR="0" rtl="0" algn="l">
                        <a:lnSpc>
                          <a:spcPct val="130000"/>
                        </a:lnSpc>
                        <a:spcBef>
                          <a:spcPts val="0"/>
                        </a:spcBef>
                        <a:spcAft>
                          <a:spcPts val="0"/>
                        </a:spcAft>
                        <a:buClr>
                          <a:srgbClr val="262626"/>
                        </a:buClr>
                        <a:buSzPts val="1170"/>
                        <a:buFont typeface="Arial"/>
                        <a:buChar char="•"/>
                      </a:pPr>
                      <a:r>
                        <a:rPr b="0" lang="en-US" sz="1300" u="none" cap="none" strike="noStrike">
                          <a:solidFill>
                            <a:srgbClr val="262626"/>
                          </a:solidFill>
                          <a:latin typeface="Arial"/>
                          <a:ea typeface="Arial"/>
                          <a:cs typeface="Arial"/>
                          <a:sym typeface="Arial"/>
                        </a:rPr>
                        <a:t>Đầu đọc để nhận dạng thẻ RFID</a:t>
                      </a:r>
                      <a:endParaRPr/>
                    </a:p>
                    <a:p>
                      <a:pPr indent="-177800" lvl="0" marL="266700" marR="0" rtl="0" algn="l">
                        <a:lnSpc>
                          <a:spcPct val="130000"/>
                        </a:lnSpc>
                        <a:spcBef>
                          <a:spcPts val="0"/>
                        </a:spcBef>
                        <a:spcAft>
                          <a:spcPts val="0"/>
                        </a:spcAft>
                        <a:buClr>
                          <a:srgbClr val="262626"/>
                        </a:buClr>
                        <a:buSzPts val="1170"/>
                        <a:buFont typeface="Arial"/>
                        <a:buChar char="•"/>
                      </a:pPr>
                      <a:r>
                        <a:rPr b="0" lang="en-US" sz="1300" u="none" cap="none" strike="noStrike">
                          <a:solidFill>
                            <a:srgbClr val="262626"/>
                          </a:solidFill>
                          <a:latin typeface="Arial"/>
                          <a:ea typeface="Arial"/>
                          <a:cs typeface="Arial"/>
                          <a:sym typeface="Arial"/>
                        </a:rPr>
                        <a:t>Yêu cầu năng lượng để nhận dạng thẻ RFID</a:t>
                      </a:r>
                      <a:endParaRPr b="0" sz="1300" u="none" cap="none" strike="noStrike">
                        <a:solidFill>
                          <a:srgbClr val="262626"/>
                        </a:solidFill>
                        <a:latin typeface="Arial"/>
                        <a:ea typeface="Arial"/>
                        <a:cs typeface="Arial"/>
                        <a:sym typeface="Arial"/>
                      </a:endParaRPr>
                    </a:p>
                  </a:txBody>
                  <a:tcPr marT="14800" marB="148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025000">
                <a:tc>
                  <a:txBody>
                    <a:bodyPr/>
                    <a:lstStyle/>
                    <a:p>
                      <a:pPr indent="0" lvl="0" marL="0" marR="0" rtl="0" algn="ctr">
                        <a:lnSpc>
                          <a:spcPct val="13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Thẻ thi đua</a:t>
                      </a:r>
                      <a:endParaRPr b="0" sz="1300" u="none" cap="none" strike="noStrike">
                        <a:solidFill>
                          <a:srgbClr val="262626"/>
                        </a:solidFill>
                        <a:latin typeface="Arial"/>
                        <a:ea typeface="Arial"/>
                        <a:cs typeface="Arial"/>
                        <a:sym typeface="Arial"/>
                      </a:endParaRPr>
                    </a:p>
                  </a:txBody>
                  <a:tcPr marT="14800" marB="148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77800" lvl="0" marL="266700" marR="0" rtl="0" algn="l">
                        <a:lnSpc>
                          <a:spcPct val="130000"/>
                        </a:lnSpc>
                        <a:spcBef>
                          <a:spcPts val="0"/>
                        </a:spcBef>
                        <a:spcAft>
                          <a:spcPts val="0"/>
                        </a:spcAft>
                        <a:buClr>
                          <a:srgbClr val="262626"/>
                        </a:buClr>
                        <a:buSzPts val="1170"/>
                        <a:buFont typeface="Arial"/>
                        <a:buChar char="•"/>
                      </a:pPr>
                      <a:r>
                        <a:rPr b="0" lang="en-US" sz="1300" u="none" cap="none" strike="noStrike">
                          <a:solidFill>
                            <a:srgbClr val="262626"/>
                          </a:solidFill>
                          <a:latin typeface="Arial"/>
                          <a:ea typeface="Arial"/>
                          <a:cs typeface="Arial"/>
                          <a:sym typeface="Arial"/>
                        </a:rPr>
                        <a:t>Hoạt động giống như thẻ RFID truyền thống.</a:t>
                      </a:r>
                      <a:endParaRPr/>
                    </a:p>
                    <a:p>
                      <a:pPr indent="-177800" lvl="0" marL="266700" marR="0" rtl="0" algn="l">
                        <a:lnSpc>
                          <a:spcPct val="130000"/>
                        </a:lnSpc>
                        <a:spcBef>
                          <a:spcPts val="0"/>
                        </a:spcBef>
                        <a:spcAft>
                          <a:spcPts val="0"/>
                        </a:spcAft>
                        <a:buClr>
                          <a:srgbClr val="262626"/>
                        </a:buClr>
                        <a:buSzPts val="1170"/>
                        <a:buFont typeface="Arial"/>
                        <a:buChar char="•"/>
                      </a:pPr>
                      <a:r>
                        <a:rPr b="0" lang="en-US" sz="1300" u="none" cap="none" strike="noStrike">
                          <a:solidFill>
                            <a:srgbClr val="262626"/>
                          </a:solidFill>
                          <a:latin typeface="Arial"/>
                          <a:ea typeface="Arial"/>
                          <a:cs typeface="Arial"/>
                          <a:sym typeface="Arial"/>
                        </a:rPr>
                        <a:t>Không cần nguồn điện</a:t>
                      </a:r>
                      <a:endParaRPr/>
                    </a:p>
                    <a:p>
                      <a:pPr indent="-177800" lvl="0" marL="266700" marR="0" rtl="0" algn="l">
                        <a:lnSpc>
                          <a:spcPct val="130000"/>
                        </a:lnSpc>
                        <a:spcBef>
                          <a:spcPts val="0"/>
                        </a:spcBef>
                        <a:spcAft>
                          <a:spcPts val="0"/>
                        </a:spcAft>
                        <a:buClr>
                          <a:srgbClr val="262626"/>
                        </a:buClr>
                        <a:buSzPts val="1170"/>
                        <a:buFont typeface="Arial"/>
                        <a:buChar char="•"/>
                      </a:pPr>
                      <a:r>
                        <a:rPr b="0" lang="en-US" sz="1300" u="none" cap="none" strike="noStrike">
                          <a:solidFill>
                            <a:srgbClr val="262626"/>
                          </a:solidFill>
                          <a:latin typeface="Arial"/>
                          <a:ea typeface="Arial"/>
                          <a:cs typeface="Arial"/>
                          <a:sym typeface="Arial"/>
                        </a:rPr>
                        <a:t>Ví dụ) ứng dụng thẻ tín dụng, thẻ giao thông, chứng minh thư, v.v.</a:t>
                      </a:r>
                      <a:endParaRPr b="0" sz="1300" u="none" cap="none" strike="noStrike">
                        <a:solidFill>
                          <a:srgbClr val="262626"/>
                        </a:solidFill>
                        <a:latin typeface="Arial"/>
                        <a:ea typeface="Arial"/>
                        <a:cs typeface="Arial"/>
                        <a:sym typeface="Arial"/>
                      </a:endParaRPr>
                    </a:p>
                  </a:txBody>
                  <a:tcPr marT="14800" marB="148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8" name="Shape 4448"/>
        <p:cNvGrpSpPr/>
        <p:nvPr/>
      </p:nvGrpSpPr>
      <p:grpSpPr>
        <a:xfrm>
          <a:off x="0" y="0"/>
          <a:ext cx="0" cy="0"/>
          <a:chOff x="0" y="0"/>
          <a:chExt cx="0" cy="0"/>
        </a:xfrm>
      </p:grpSpPr>
      <p:grpSp>
        <p:nvGrpSpPr>
          <p:cNvPr id="4449" name="Google Shape;4449;p186"/>
          <p:cNvGrpSpPr/>
          <p:nvPr/>
        </p:nvGrpSpPr>
        <p:grpSpPr>
          <a:xfrm>
            <a:off x="559817" y="1916112"/>
            <a:ext cx="8783191" cy="430888"/>
            <a:chOff x="1027113" y="2045624"/>
            <a:chExt cx="8785224" cy="430991"/>
          </a:xfrm>
        </p:grpSpPr>
        <p:sp>
          <p:nvSpPr>
            <p:cNvPr id="4450" name="Google Shape;4450;p18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51" name="Google Shape;4451;p186"/>
            <p:cNvSpPr/>
            <p:nvPr/>
          </p:nvSpPr>
          <p:spPr>
            <a:xfrm>
              <a:off x="1179513" y="2045624"/>
              <a:ext cx="8632824" cy="430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UWB đã được tiêu chuẩn hóa cho truyền thông băng rộng tầm ngắn, cho phép sử dụng thương mại các tần số radar quân sự và phát hiện từ xa.</a:t>
              </a:r>
              <a:endParaRPr/>
            </a:p>
          </p:txBody>
        </p:sp>
      </p:grpSp>
      <p:grpSp>
        <p:nvGrpSpPr>
          <p:cNvPr id="4452" name="Google Shape;4452;p186"/>
          <p:cNvGrpSpPr/>
          <p:nvPr/>
        </p:nvGrpSpPr>
        <p:grpSpPr>
          <a:xfrm>
            <a:off x="416128" y="444866"/>
            <a:ext cx="9051872" cy="282133"/>
            <a:chOff x="416128" y="444866"/>
            <a:chExt cx="9051872" cy="282133"/>
          </a:xfrm>
        </p:grpSpPr>
        <p:sp>
          <p:nvSpPr>
            <p:cNvPr id="4453" name="Google Shape;4453;p18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454" name="Google Shape;4454;p1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455" name="Google Shape;4455;p1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UWB </a:t>
            </a:r>
            <a:endParaRPr/>
          </a:p>
        </p:txBody>
      </p:sp>
      <p:grpSp>
        <p:nvGrpSpPr>
          <p:cNvPr id="4456" name="Google Shape;4456;p186"/>
          <p:cNvGrpSpPr/>
          <p:nvPr/>
        </p:nvGrpSpPr>
        <p:grpSpPr>
          <a:xfrm>
            <a:off x="559817" y="2496518"/>
            <a:ext cx="8783192" cy="1366219"/>
            <a:chOff x="558800" y="1842597"/>
            <a:chExt cx="8785225" cy="1366553"/>
          </a:xfrm>
        </p:grpSpPr>
        <p:grpSp>
          <p:nvGrpSpPr>
            <p:cNvPr id="4457" name="Google Shape;4457;p186"/>
            <p:cNvGrpSpPr/>
            <p:nvPr/>
          </p:nvGrpSpPr>
          <p:grpSpPr>
            <a:xfrm>
              <a:off x="558800" y="1842597"/>
              <a:ext cx="8785224" cy="215497"/>
              <a:chOff x="1027113" y="2045624"/>
              <a:chExt cx="8785224" cy="215497"/>
            </a:xfrm>
          </p:grpSpPr>
          <p:sp>
            <p:nvSpPr>
              <p:cNvPr id="4458" name="Google Shape;4458;p18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59" name="Google Shape;4459;p186"/>
              <p:cNvSpPr/>
              <p:nvPr/>
            </p:nvSpPr>
            <p:spPr>
              <a:xfrm>
                <a:off x="1179513" y="2045624"/>
                <a:ext cx="8632824" cy="2154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FCC</a:t>
                </a:r>
                <a:endParaRPr/>
              </a:p>
            </p:txBody>
          </p:sp>
        </p:grpSp>
        <p:sp>
          <p:nvSpPr>
            <p:cNvPr id="4460" name="Google Shape;4460;p186"/>
            <p:cNvSpPr/>
            <p:nvPr/>
          </p:nvSpPr>
          <p:spPr>
            <a:xfrm>
              <a:off x="711200" y="2058094"/>
              <a:ext cx="8632825" cy="1151056"/>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khi vẫn cho phép thương mại hóa công nghệ UWB, đây lại là công nghệ truyền dẫn không dây có băng tần bằng 20% tần số trung tâm UWB trở lên hoặc băng tần 500MHz trở lên.</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Nhờ có công nghệ UWB, bộ thu phát có kích thước nhỏ hơn, tốn ít năng lượng hơn và chi phí thấp hơn. </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được sử dụng rộng rãi cho hệ thống nhận diện vị trí theo thời gian thực.</a:t>
              </a:r>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5" name="Shape 4465"/>
        <p:cNvGrpSpPr/>
        <p:nvPr/>
      </p:nvGrpSpPr>
      <p:grpSpPr>
        <a:xfrm>
          <a:off x="0" y="0"/>
          <a:ext cx="0" cy="0"/>
          <a:chOff x="0" y="0"/>
          <a:chExt cx="0" cy="0"/>
        </a:xfrm>
      </p:grpSpPr>
      <p:grpSp>
        <p:nvGrpSpPr>
          <p:cNvPr id="4466" name="Google Shape;4466;p187"/>
          <p:cNvGrpSpPr/>
          <p:nvPr/>
        </p:nvGrpSpPr>
        <p:grpSpPr>
          <a:xfrm>
            <a:off x="416128" y="444866"/>
            <a:ext cx="9051872" cy="282133"/>
            <a:chOff x="416128" y="444866"/>
            <a:chExt cx="9051872" cy="282133"/>
          </a:xfrm>
        </p:grpSpPr>
        <p:sp>
          <p:nvSpPr>
            <p:cNvPr id="4467" name="Google Shape;4467;p18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468" name="Google Shape;4468;p1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469" name="Google Shape;4469;p18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ZigBee</a:t>
            </a:r>
            <a:endParaRPr/>
          </a:p>
        </p:txBody>
      </p:sp>
      <p:grpSp>
        <p:nvGrpSpPr>
          <p:cNvPr id="4470" name="Google Shape;4470;p187"/>
          <p:cNvGrpSpPr/>
          <p:nvPr/>
        </p:nvGrpSpPr>
        <p:grpSpPr>
          <a:xfrm>
            <a:off x="559817" y="1916113"/>
            <a:ext cx="8783190" cy="646331"/>
            <a:chOff x="1027113" y="2045624"/>
            <a:chExt cx="8785224" cy="646484"/>
          </a:xfrm>
        </p:grpSpPr>
        <p:sp>
          <p:nvSpPr>
            <p:cNvPr id="4471" name="Google Shape;4471;p18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72" name="Google Shape;4472;p187"/>
            <p:cNvSpPr/>
            <p:nvPr/>
          </p:nvSpPr>
          <p:spPr>
            <a:xfrm>
              <a:off x="1179513" y="2045624"/>
              <a:ext cx="8632824" cy="64648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tiêu chuẩn được phát triển ổn định ngay từ đầu, đáp ứng các yêu cầu đặc biệt về giao tiếp giữa các thiết bị IoT. Hướng tới kích thước nhỏ/năng lượng thấp/chi phí thấp/giao tiếp tầm gần và dựa trên IEEE 802.15.4.</a:t>
              </a:r>
              <a:endParaRPr/>
            </a:p>
          </p:txBody>
        </p:sp>
      </p:grpSp>
      <p:sp>
        <p:nvSpPr>
          <p:cNvPr id="4473" name="Google Shape;4473;p187"/>
          <p:cNvSpPr/>
          <p:nvPr/>
        </p:nvSpPr>
        <p:spPr>
          <a:xfrm>
            <a:off x="560895" y="2762655"/>
            <a:ext cx="8783191" cy="34987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74" name="Google Shape;4474;p187"/>
          <p:cNvSpPr txBox="1"/>
          <p:nvPr/>
        </p:nvSpPr>
        <p:spPr>
          <a:xfrm>
            <a:off x="3741586" y="2599881"/>
            <a:ext cx="1938351"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ZigBee Protocol Stack</a:t>
            </a:r>
            <a:endParaRPr/>
          </a:p>
        </p:txBody>
      </p:sp>
      <p:pic>
        <p:nvPicPr>
          <p:cNvPr descr="http://kocoafab.cc/data/141118022241.png" id="4475" name="Google Shape;4475;p187"/>
          <p:cNvPicPr preferRelativeResize="0"/>
          <p:nvPr/>
        </p:nvPicPr>
        <p:blipFill rotWithShape="1">
          <a:blip r:embed="rId3">
            <a:alphaModFix/>
          </a:blip>
          <a:srcRect b="0" l="0" r="0" t="0"/>
          <a:stretch/>
        </p:blipFill>
        <p:spPr>
          <a:xfrm>
            <a:off x="8266308" y="5833221"/>
            <a:ext cx="1016309" cy="377164"/>
          </a:xfrm>
          <a:prstGeom prst="rect">
            <a:avLst/>
          </a:prstGeom>
          <a:noFill/>
          <a:ln>
            <a:noFill/>
          </a:ln>
        </p:spPr>
      </p:pic>
      <p:pic>
        <p:nvPicPr>
          <p:cNvPr id="4476" name="Google Shape;4476;p187"/>
          <p:cNvPicPr preferRelativeResize="0"/>
          <p:nvPr/>
        </p:nvPicPr>
        <p:blipFill rotWithShape="1">
          <a:blip r:embed="rId4">
            <a:alphaModFix/>
          </a:blip>
          <a:srcRect b="0" l="0" r="0" t="0"/>
          <a:stretch/>
        </p:blipFill>
        <p:spPr>
          <a:xfrm>
            <a:off x="2352891" y="3036012"/>
            <a:ext cx="4715739" cy="2952042"/>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1" name="Shape 4481"/>
        <p:cNvGrpSpPr/>
        <p:nvPr/>
      </p:nvGrpSpPr>
      <p:grpSpPr>
        <a:xfrm>
          <a:off x="0" y="0"/>
          <a:ext cx="0" cy="0"/>
          <a:chOff x="0" y="0"/>
          <a:chExt cx="0" cy="0"/>
        </a:xfrm>
      </p:grpSpPr>
      <p:grpSp>
        <p:nvGrpSpPr>
          <p:cNvPr id="4482" name="Google Shape;4482;p188"/>
          <p:cNvGrpSpPr/>
          <p:nvPr/>
        </p:nvGrpSpPr>
        <p:grpSpPr>
          <a:xfrm>
            <a:off x="416128" y="444866"/>
            <a:ext cx="9051872" cy="282133"/>
            <a:chOff x="416128" y="444866"/>
            <a:chExt cx="9051872" cy="282133"/>
          </a:xfrm>
        </p:grpSpPr>
        <p:sp>
          <p:nvSpPr>
            <p:cNvPr id="4483" name="Google Shape;4483;p18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484" name="Google Shape;4484;p1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485" name="Google Shape;4485;p18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IEEE 802.15.4 và Công nghệ tiêu chuẩn ZigBee</a:t>
            </a:r>
            <a:endParaRPr/>
          </a:p>
        </p:txBody>
      </p:sp>
      <p:grpSp>
        <p:nvGrpSpPr>
          <p:cNvPr id="4486" name="Google Shape;4486;p188"/>
          <p:cNvGrpSpPr/>
          <p:nvPr/>
        </p:nvGrpSpPr>
        <p:grpSpPr>
          <a:xfrm>
            <a:off x="559817" y="1916113"/>
            <a:ext cx="8783190" cy="215444"/>
            <a:chOff x="1027113" y="2045624"/>
            <a:chExt cx="8785224" cy="215495"/>
          </a:xfrm>
        </p:grpSpPr>
        <p:sp>
          <p:nvSpPr>
            <p:cNvPr id="4487" name="Google Shape;4487;p18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88" name="Google Shape;4488;p188"/>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Tầng ZigBee</a:t>
              </a:r>
              <a:endParaRPr/>
            </a:p>
          </p:txBody>
        </p:sp>
      </p:grpSp>
      <p:pic>
        <p:nvPicPr>
          <p:cNvPr descr="http://kocoafab.cc/data/141118022241.png" id="4489" name="Google Shape;4489;p188"/>
          <p:cNvPicPr preferRelativeResize="0"/>
          <p:nvPr/>
        </p:nvPicPr>
        <p:blipFill rotWithShape="1">
          <a:blip r:embed="rId3">
            <a:alphaModFix/>
          </a:blip>
          <a:srcRect b="0" l="0" r="0" t="0"/>
          <a:stretch/>
        </p:blipFill>
        <p:spPr>
          <a:xfrm>
            <a:off x="8266308" y="5833221"/>
            <a:ext cx="1016309" cy="377164"/>
          </a:xfrm>
          <a:prstGeom prst="rect">
            <a:avLst/>
          </a:prstGeom>
          <a:noFill/>
          <a:ln>
            <a:noFill/>
          </a:ln>
        </p:spPr>
      </p:pic>
      <p:sp>
        <p:nvSpPr>
          <p:cNvPr id="4490" name="Google Shape;4490;p188"/>
          <p:cNvSpPr/>
          <p:nvPr/>
        </p:nvSpPr>
        <p:spPr>
          <a:xfrm>
            <a:off x="4828898" y="2201975"/>
            <a:ext cx="4626085" cy="84812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ZigBee</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Tiêu chuẩn xác định các tầng vật lý và MAC để giao tiếp giữa các thiết bị năng lượng thấp, tốc độ thấp, chi phí thấp</a:t>
            </a:r>
            <a:endParaRPr/>
          </a:p>
        </p:txBody>
      </p:sp>
      <p:sp>
        <p:nvSpPr>
          <p:cNvPr id="4491" name="Google Shape;4491;p188"/>
          <p:cNvSpPr/>
          <p:nvPr/>
        </p:nvSpPr>
        <p:spPr>
          <a:xfrm>
            <a:off x="4828898" y="3198773"/>
            <a:ext cx="4626085" cy="164321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Định nghĩa ZigBee</a:t>
            </a:r>
            <a:endParaRPr/>
          </a:p>
          <a:p>
            <a:pPr indent="-182526" lvl="0" marL="182526"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Là công nghệ tiêu chuẩn theo định nghĩa của ZigBee Alliance, được sử dụng cho các tầng bên trên dựa trên công nghệ tiêu chuẩn IEEE 802.15.4.</a:t>
            </a:r>
            <a:endParaRPr/>
          </a:p>
          <a:p>
            <a:pPr indent="-182526" lvl="0" marL="182526"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Công nghệ tiêu chuẩn cho mạng lưới không dây, năng lượng thấp, chi phí thấp</a:t>
            </a:r>
            <a:endParaRPr/>
          </a:p>
        </p:txBody>
      </p:sp>
      <p:graphicFrame>
        <p:nvGraphicFramePr>
          <p:cNvPr id="4492" name="Google Shape;4492;p188"/>
          <p:cNvGraphicFramePr/>
          <p:nvPr/>
        </p:nvGraphicFramePr>
        <p:xfrm>
          <a:off x="447842" y="3475597"/>
          <a:ext cx="3000000" cy="3000000"/>
        </p:xfrm>
        <a:graphic>
          <a:graphicData uri="http://schemas.openxmlformats.org/drawingml/2006/table">
            <a:tbl>
              <a:tblPr bandRow="1" firstRow="1">
                <a:noFill/>
                <a:tableStyleId>{A9672A58-3C3F-4094-A55C-8326C1CC86CD}</a:tableStyleId>
              </a:tblPr>
              <a:tblGrid>
                <a:gridCol w="1667150"/>
              </a:tblGrid>
              <a:tr h="466800">
                <a:tc>
                  <a:txBody>
                    <a:bodyPr/>
                    <a:lstStyle/>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lang="en-US" sz="900" u="none" cap="none" strike="noStrike">
                          <a:solidFill>
                            <a:schemeClr val="lt1"/>
                          </a:solidFill>
                          <a:latin typeface="Arial"/>
                          <a:ea typeface="Arial"/>
                          <a:cs typeface="Arial"/>
                          <a:sym typeface="Arial"/>
                        </a:rPr>
                        <a:t>Ứng dụng</a:t>
                      </a:r>
                      <a:endParaRPr/>
                    </a:p>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txBody>
                  <a:tcPr marT="27725" marB="27725" marR="55450" marL="55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33CC"/>
                    </a:solidFill>
                  </a:tcPr>
                </a:tc>
              </a:tr>
              <a:tr h="224875">
                <a:tc>
                  <a:txBody>
                    <a:bodyPr/>
                    <a:lstStyle/>
                    <a:p>
                      <a:pPr indent="0" lvl="0" marL="0" marR="0" rtl="0" algn="ctr">
                        <a:spcBef>
                          <a:spcPts val="0"/>
                        </a:spcBef>
                        <a:spcAft>
                          <a:spcPts val="0"/>
                        </a:spcAft>
                        <a:buNone/>
                      </a:pPr>
                      <a:r>
                        <a:rPr b="0" lang="en-US" sz="900" u="none" cap="none" strike="noStrike">
                          <a:solidFill>
                            <a:schemeClr val="lt1"/>
                          </a:solidFill>
                          <a:latin typeface="Arial"/>
                          <a:ea typeface="Arial"/>
                          <a:cs typeface="Arial"/>
                          <a:sym typeface="Arial"/>
                        </a:rPr>
                        <a:t>Khung ứng dụng</a:t>
                      </a:r>
                      <a:endParaRPr/>
                    </a:p>
                  </a:txBody>
                  <a:tcPr marT="27725" marB="27725" marR="55450" marL="55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3E3"/>
                    </a:solidFill>
                  </a:tcPr>
                </a:tc>
              </a:tr>
              <a:tr h="224875">
                <a:tc>
                  <a:txBody>
                    <a:bodyPr/>
                    <a:lstStyle/>
                    <a:p>
                      <a:pPr indent="0" lvl="0" marL="0" marR="0" rtl="0" algn="ctr">
                        <a:spcBef>
                          <a:spcPts val="0"/>
                        </a:spcBef>
                        <a:spcAft>
                          <a:spcPts val="0"/>
                        </a:spcAft>
                        <a:buNone/>
                      </a:pPr>
                      <a:r>
                        <a:rPr b="0" lang="en-US" sz="900" u="none" cap="none" strike="noStrike">
                          <a:solidFill>
                            <a:schemeClr val="lt1"/>
                          </a:solidFill>
                          <a:latin typeface="Arial"/>
                          <a:ea typeface="Arial"/>
                          <a:cs typeface="Arial"/>
                          <a:sym typeface="Arial"/>
                        </a:rPr>
                        <a:t>Mạng và Bảo mật</a:t>
                      </a:r>
                      <a:endParaRPr/>
                    </a:p>
                  </a:txBody>
                  <a:tcPr marT="27725" marB="27725" marR="55450" marL="55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B3E3"/>
                    </a:solidFill>
                  </a:tcPr>
                </a:tc>
              </a:tr>
              <a:tr h="224875">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Tầng MAC</a:t>
                      </a:r>
                      <a:endParaRPr/>
                    </a:p>
                  </a:txBody>
                  <a:tcPr marT="27725" marB="27725" marR="55450" marL="55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24875">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Tầng vật lý</a:t>
                      </a:r>
                      <a:endParaRPr/>
                    </a:p>
                  </a:txBody>
                  <a:tcPr marT="27725" marB="27725" marR="55450" marL="55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4493" name="Google Shape;4493;p188"/>
          <p:cNvGrpSpPr/>
          <p:nvPr/>
        </p:nvGrpSpPr>
        <p:grpSpPr>
          <a:xfrm>
            <a:off x="416129" y="2453029"/>
            <a:ext cx="1233014" cy="785162"/>
            <a:chOff x="6266346" y="4983731"/>
            <a:chExt cx="1636245" cy="1041935"/>
          </a:xfrm>
        </p:grpSpPr>
        <p:sp>
          <p:nvSpPr>
            <p:cNvPr id="4494" name="Google Shape;4494;p188"/>
            <p:cNvSpPr/>
            <p:nvPr/>
          </p:nvSpPr>
          <p:spPr>
            <a:xfrm>
              <a:off x="6266346" y="4986552"/>
              <a:ext cx="211537" cy="211537"/>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495" name="Google Shape;4495;p188"/>
            <p:cNvSpPr/>
            <p:nvPr/>
          </p:nvSpPr>
          <p:spPr>
            <a:xfrm>
              <a:off x="6266346" y="5400341"/>
              <a:ext cx="211536" cy="211537"/>
            </a:xfrm>
            <a:prstGeom prst="rect">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496" name="Google Shape;4496;p188"/>
            <p:cNvSpPr/>
            <p:nvPr/>
          </p:nvSpPr>
          <p:spPr>
            <a:xfrm>
              <a:off x="6266346" y="5814129"/>
              <a:ext cx="211537" cy="211537"/>
            </a:xfrm>
            <a:prstGeom prst="rect">
              <a:avLst/>
            </a:prstGeom>
            <a:solidFill>
              <a:srgbClr val="FFFFFF"/>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497" name="Google Shape;4497;p188"/>
            <p:cNvSpPr txBox="1"/>
            <p:nvPr/>
          </p:nvSpPr>
          <p:spPr>
            <a:xfrm>
              <a:off x="6587962" y="4983731"/>
              <a:ext cx="767932" cy="21442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262626"/>
                  </a:solidFill>
                  <a:latin typeface="Arial"/>
                  <a:ea typeface="Arial"/>
                  <a:cs typeface="Arial"/>
                  <a:sym typeface="Arial"/>
                </a:rPr>
                <a:t>Ứng dụng</a:t>
              </a:r>
              <a:endParaRPr/>
            </a:p>
          </p:txBody>
        </p:sp>
        <p:sp>
          <p:nvSpPr>
            <p:cNvPr id="4498" name="Google Shape;4498;p188"/>
            <p:cNvSpPr txBox="1"/>
            <p:nvPr/>
          </p:nvSpPr>
          <p:spPr>
            <a:xfrm>
              <a:off x="6587962" y="5395760"/>
              <a:ext cx="1314629" cy="21442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262626"/>
                  </a:solidFill>
                  <a:latin typeface="Arial"/>
                  <a:ea typeface="Arial"/>
                  <a:cs typeface="Arial"/>
                  <a:sym typeface="Arial"/>
                </a:rPr>
                <a:t>Ngăn xếp ZigBee</a:t>
              </a:r>
              <a:endParaRPr/>
            </a:p>
          </p:txBody>
        </p:sp>
        <p:sp>
          <p:nvSpPr>
            <p:cNvPr id="4499" name="Google Shape;4499;p188"/>
            <p:cNvSpPr txBox="1"/>
            <p:nvPr/>
          </p:nvSpPr>
          <p:spPr>
            <a:xfrm>
              <a:off x="6587962" y="5807790"/>
              <a:ext cx="827494" cy="21442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262626"/>
                  </a:solidFill>
                  <a:latin typeface="Arial"/>
                  <a:ea typeface="Arial"/>
                  <a:cs typeface="Arial"/>
                  <a:sym typeface="Arial"/>
                </a:rPr>
                <a:t>Phần cứng</a:t>
              </a:r>
              <a:endParaRPr/>
            </a:p>
          </p:txBody>
        </p:sp>
      </p:grpSp>
      <p:grpSp>
        <p:nvGrpSpPr>
          <p:cNvPr id="4500" name="Google Shape;4500;p188"/>
          <p:cNvGrpSpPr/>
          <p:nvPr/>
        </p:nvGrpSpPr>
        <p:grpSpPr>
          <a:xfrm>
            <a:off x="2210661" y="3839804"/>
            <a:ext cx="2380830" cy="1012199"/>
            <a:chOff x="4142110" y="4621510"/>
            <a:chExt cx="2381544" cy="1638127"/>
          </a:xfrm>
        </p:grpSpPr>
        <p:cxnSp>
          <p:nvCxnSpPr>
            <p:cNvPr id="4501" name="Google Shape;4501;p188"/>
            <p:cNvCxnSpPr/>
            <p:nvPr/>
          </p:nvCxnSpPr>
          <p:spPr>
            <a:xfrm>
              <a:off x="4317938" y="5341590"/>
              <a:ext cx="0" cy="722715"/>
            </a:xfrm>
            <a:prstGeom prst="straightConnector1">
              <a:avLst/>
            </a:prstGeom>
            <a:noFill/>
            <a:ln cap="flat" cmpd="sng" w="12700">
              <a:solidFill>
                <a:srgbClr val="262626"/>
              </a:solidFill>
              <a:prstDash val="solid"/>
              <a:miter lim="800000"/>
              <a:headEnd len="med" w="med" type="triangle"/>
              <a:tailEnd len="med" w="med" type="triangle"/>
            </a:ln>
          </p:spPr>
        </p:cxnSp>
        <p:cxnSp>
          <p:nvCxnSpPr>
            <p:cNvPr id="4502" name="Google Shape;4502;p188"/>
            <p:cNvCxnSpPr/>
            <p:nvPr/>
          </p:nvCxnSpPr>
          <p:spPr>
            <a:xfrm>
              <a:off x="4142110" y="5341590"/>
              <a:ext cx="348783" cy="0"/>
            </a:xfrm>
            <a:prstGeom prst="straightConnector1">
              <a:avLst/>
            </a:prstGeom>
            <a:noFill/>
            <a:ln cap="flat" cmpd="sng" w="12700">
              <a:solidFill>
                <a:srgbClr val="262626"/>
              </a:solidFill>
              <a:prstDash val="solid"/>
              <a:miter lim="800000"/>
              <a:headEnd len="sm" w="sm" type="none"/>
              <a:tailEnd len="sm" w="sm" type="none"/>
            </a:ln>
          </p:spPr>
        </p:cxnSp>
        <p:cxnSp>
          <p:nvCxnSpPr>
            <p:cNvPr id="4503" name="Google Shape;4503;p188"/>
            <p:cNvCxnSpPr/>
            <p:nvPr/>
          </p:nvCxnSpPr>
          <p:spPr>
            <a:xfrm>
              <a:off x="4142110" y="6066659"/>
              <a:ext cx="1224136" cy="0"/>
            </a:xfrm>
            <a:prstGeom prst="straightConnector1">
              <a:avLst/>
            </a:prstGeom>
            <a:noFill/>
            <a:ln cap="flat" cmpd="sng" w="12700">
              <a:solidFill>
                <a:srgbClr val="262626"/>
              </a:solidFill>
              <a:prstDash val="solid"/>
              <a:miter lim="800000"/>
              <a:headEnd len="sm" w="sm" type="none"/>
              <a:tailEnd len="sm" w="sm" type="none"/>
            </a:ln>
          </p:spPr>
        </p:cxnSp>
        <p:cxnSp>
          <p:nvCxnSpPr>
            <p:cNvPr id="4504" name="Google Shape;4504;p188"/>
            <p:cNvCxnSpPr/>
            <p:nvPr/>
          </p:nvCxnSpPr>
          <p:spPr>
            <a:xfrm>
              <a:off x="5114218" y="4621510"/>
              <a:ext cx="0" cy="1442795"/>
            </a:xfrm>
            <a:prstGeom prst="straightConnector1">
              <a:avLst/>
            </a:prstGeom>
            <a:noFill/>
            <a:ln cap="flat" cmpd="sng" w="12700">
              <a:solidFill>
                <a:srgbClr val="262626"/>
              </a:solidFill>
              <a:prstDash val="solid"/>
              <a:miter lim="800000"/>
              <a:headEnd len="med" w="med" type="triangle"/>
              <a:tailEnd len="med" w="med" type="triangle"/>
            </a:ln>
          </p:spPr>
        </p:cxnSp>
        <p:cxnSp>
          <p:nvCxnSpPr>
            <p:cNvPr id="4505" name="Google Shape;4505;p188"/>
            <p:cNvCxnSpPr/>
            <p:nvPr/>
          </p:nvCxnSpPr>
          <p:spPr>
            <a:xfrm>
              <a:off x="4826186" y="4621510"/>
              <a:ext cx="540060" cy="0"/>
            </a:xfrm>
            <a:prstGeom prst="straightConnector1">
              <a:avLst/>
            </a:prstGeom>
            <a:noFill/>
            <a:ln cap="flat" cmpd="sng" w="12700">
              <a:solidFill>
                <a:srgbClr val="262626"/>
              </a:solidFill>
              <a:prstDash val="solid"/>
              <a:miter lim="800000"/>
              <a:headEnd len="sm" w="sm" type="none"/>
              <a:tailEnd len="sm" w="sm" type="none"/>
            </a:ln>
          </p:spPr>
        </p:cxnSp>
        <p:sp>
          <p:nvSpPr>
            <p:cNvPr id="4506" name="Google Shape;4506;p188"/>
            <p:cNvSpPr txBox="1"/>
            <p:nvPr/>
          </p:nvSpPr>
          <p:spPr>
            <a:xfrm>
              <a:off x="4308894" y="5512337"/>
              <a:ext cx="766500" cy="7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802.15.4</a:t>
              </a:r>
              <a:endParaRPr/>
            </a:p>
          </p:txBody>
        </p:sp>
        <p:sp>
          <p:nvSpPr>
            <p:cNvPr id="4507" name="Google Shape;4507;p188"/>
            <p:cNvSpPr txBox="1"/>
            <p:nvPr/>
          </p:nvSpPr>
          <p:spPr>
            <a:xfrm>
              <a:off x="5117049" y="5203089"/>
              <a:ext cx="1406605" cy="7472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ZigBee</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Thông số kỹ thuật</a:t>
              </a:r>
              <a:endParaRPr/>
            </a:p>
          </p:txBody>
        </p:sp>
      </p:gr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grpSp>
        <p:nvGrpSpPr>
          <p:cNvPr id="4513" name="Google Shape;4513;p189"/>
          <p:cNvGrpSpPr/>
          <p:nvPr/>
        </p:nvGrpSpPr>
        <p:grpSpPr>
          <a:xfrm>
            <a:off x="416128" y="444866"/>
            <a:ext cx="9051872" cy="282133"/>
            <a:chOff x="416128" y="444866"/>
            <a:chExt cx="9051872" cy="282133"/>
          </a:xfrm>
        </p:grpSpPr>
        <p:sp>
          <p:nvSpPr>
            <p:cNvPr id="4514" name="Google Shape;4514;p18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515" name="Google Shape;4515;p1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516" name="Google Shape;4516;p18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IEEE 802.15.4 và Công nghệ tiêu chuẩn ZigBee</a:t>
            </a:r>
            <a:endParaRPr/>
          </a:p>
        </p:txBody>
      </p:sp>
      <p:grpSp>
        <p:nvGrpSpPr>
          <p:cNvPr id="4517" name="Google Shape;4517;p189"/>
          <p:cNvGrpSpPr/>
          <p:nvPr/>
        </p:nvGrpSpPr>
        <p:grpSpPr>
          <a:xfrm>
            <a:off x="559817" y="1916113"/>
            <a:ext cx="8783190" cy="215444"/>
            <a:chOff x="1027113" y="2045624"/>
            <a:chExt cx="8785224" cy="215495"/>
          </a:xfrm>
        </p:grpSpPr>
        <p:sp>
          <p:nvSpPr>
            <p:cNvPr id="4518" name="Google Shape;4518;p18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19" name="Google Shape;4519;p189"/>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ZigBee và các tính năng của IEEE 802.15.4</a:t>
              </a:r>
              <a:endParaRPr/>
            </a:p>
          </p:txBody>
        </p:sp>
      </p:grpSp>
      <p:sp>
        <p:nvSpPr>
          <p:cNvPr id="4520" name="Google Shape;4520;p189"/>
          <p:cNvSpPr/>
          <p:nvPr/>
        </p:nvSpPr>
        <p:spPr>
          <a:xfrm>
            <a:off x="712180" y="2133108"/>
            <a:ext cx="8630827" cy="115077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ZigBee và các tính năng của IEEE 802.15.4</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ZigBee tuân thủ công nghệ tiêu chuẩn IEEE 802.15.4 để sử dụng tầng vật lý ổn định và hiệu quả.</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Tiêu chuẩn bổ sung các tầng bên trên của mạng logic, công nghệ bảo mật và tầng ứng dụng vào công nghệ tiêu chuẩn IEEE 802.15.4.</a:t>
            </a:r>
            <a:endParaRPr/>
          </a:p>
        </p:txBody>
      </p:sp>
      <p:sp>
        <p:nvSpPr>
          <p:cNvPr id="4521" name="Google Shape;4521;p189"/>
          <p:cNvSpPr/>
          <p:nvPr/>
        </p:nvSpPr>
        <p:spPr>
          <a:xfrm>
            <a:off x="712180" y="3271203"/>
            <a:ext cx="8630827" cy="157140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Tính năng của ZigBee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Mạng lưới cảm biến - Năng lượng thấp, chi phí thấp, tốc độ dữ liệu thấp, hỗ trợ nhiều nút mạng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Hỗ trợ đa bước nhảy - Hỗ trợ cấu trúc liên kết sao, cụm và lưới, với tỷ lệ truyền dữ liệu thành công cao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Nhận biết tình hình - Nhận biết về tình hình mạng và dịch vụ theo vị trí</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Dễ phát triển chip - Cấu trúc giao thức đơn giản có thể mở rộng</a:t>
            </a:r>
            <a:endParaRPr/>
          </a:p>
        </p:txBody>
      </p:sp>
      <p:pic>
        <p:nvPicPr>
          <p:cNvPr descr="http://kocoafab.cc/data/141118022241.png" id="4522" name="Google Shape;4522;p189"/>
          <p:cNvPicPr preferRelativeResize="0"/>
          <p:nvPr/>
        </p:nvPicPr>
        <p:blipFill rotWithShape="1">
          <a:blip r:embed="rId3">
            <a:alphaModFix/>
          </a:blip>
          <a:srcRect b="0" l="0" r="0" t="0"/>
          <a:stretch/>
        </p:blipFill>
        <p:spPr>
          <a:xfrm>
            <a:off x="8266308" y="5833221"/>
            <a:ext cx="1016309" cy="3771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9"/>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Tổng quan về IoT</a:t>
            </a:r>
            <a:endParaRPr/>
          </a:p>
        </p:txBody>
      </p:sp>
      <p:sp>
        <p:nvSpPr>
          <p:cNvPr id="465" name="Google Shape;465;p1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 </a:t>
            </a:r>
            <a:endParaRPr b="1" sz="5400">
              <a:solidFill>
                <a:srgbClr val="7F7F7F"/>
              </a:solidFill>
              <a:latin typeface="Arial"/>
              <a:ea typeface="Arial"/>
              <a:cs typeface="Arial"/>
              <a:sym typeface="Arial"/>
            </a:endParaRPr>
          </a:p>
        </p:txBody>
      </p:sp>
      <p:sp>
        <p:nvSpPr>
          <p:cNvPr id="466" name="Google Shape;466;p19"/>
          <p:cNvSpPr/>
          <p:nvPr/>
        </p:nvSpPr>
        <p:spPr>
          <a:xfrm>
            <a:off x="1054112" y="3883135"/>
            <a:ext cx="4354796" cy="149271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Cách mạng công nghiệp 4.0</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Định nghĩa IoT</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Công nghệ M2M (Kết nối máy móc)</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1.4. Nguồn gốc ra đời của IoT</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7" name="Shape 4527"/>
        <p:cNvGrpSpPr/>
        <p:nvPr/>
      </p:nvGrpSpPr>
      <p:grpSpPr>
        <a:xfrm>
          <a:off x="0" y="0"/>
          <a:ext cx="0" cy="0"/>
          <a:chOff x="0" y="0"/>
          <a:chExt cx="0" cy="0"/>
        </a:xfrm>
      </p:grpSpPr>
      <p:grpSp>
        <p:nvGrpSpPr>
          <p:cNvPr id="4528" name="Google Shape;4528;p190"/>
          <p:cNvGrpSpPr/>
          <p:nvPr/>
        </p:nvGrpSpPr>
        <p:grpSpPr>
          <a:xfrm>
            <a:off x="416128" y="444866"/>
            <a:ext cx="9051872" cy="282133"/>
            <a:chOff x="416128" y="444866"/>
            <a:chExt cx="9051872" cy="282133"/>
          </a:xfrm>
        </p:grpSpPr>
        <p:sp>
          <p:nvSpPr>
            <p:cNvPr id="4529" name="Google Shape;4529;p19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530" name="Google Shape;4530;p1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531" name="Google Shape;4531;p190"/>
          <p:cNvSpPr/>
          <p:nvPr/>
        </p:nvSpPr>
        <p:spPr>
          <a:xfrm>
            <a:off x="449997" y="1375101"/>
            <a:ext cx="9733093"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IEEE 802.15.4 và các Công nghệ tiêu chuẩn ZigBee</a:t>
            </a:r>
            <a:endParaRPr/>
          </a:p>
        </p:txBody>
      </p:sp>
      <p:grpSp>
        <p:nvGrpSpPr>
          <p:cNvPr id="4532" name="Google Shape;4532;p190"/>
          <p:cNvGrpSpPr/>
          <p:nvPr/>
        </p:nvGrpSpPr>
        <p:grpSpPr>
          <a:xfrm>
            <a:off x="559817" y="1916113"/>
            <a:ext cx="8783190" cy="215444"/>
            <a:chOff x="1027113" y="2045624"/>
            <a:chExt cx="8785224" cy="215495"/>
          </a:xfrm>
        </p:grpSpPr>
        <p:sp>
          <p:nvSpPr>
            <p:cNvPr id="4533" name="Google Shape;4533;p19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34" name="Google Shape;4534;p190"/>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liên kết mạng ZigaBee</a:t>
              </a:r>
              <a:endParaRPr sz="1400">
                <a:solidFill>
                  <a:srgbClr val="262626"/>
                </a:solidFill>
                <a:latin typeface="Arial"/>
                <a:ea typeface="Arial"/>
                <a:cs typeface="Arial"/>
                <a:sym typeface="Arial"/>
              </a:endParaRPr>
            </a:p>
          </p:txBody>
        </p:sp>
      </p:grpSp>
      <p:sp>
        <p:nvSpPr>
          <p:cNvPr id="4535" name="Google Shape;4535;p190"/>
          <p:cNvSpPr/>
          <p:nvPr/>
        </p:nvSpPr>
        <p:spPr>
          <a:xfrm>
            <a:off x="712183" y="2143622"/>
            <a:ext cx="8755818" cy="345380"/>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Hỗ trợ cấu trúc liên kết sao, cấu trúc liên kết lưới và cụm</a:t>
            </a:r>
            <a:endParaRPr/>
          </a:p>
        </p:txBody>
      </p:sp>
      <p:grpSp>
        <p:nvGrpSpPr>
          <p:cNvPr id="4536" name="Google Shape;4536;p190"/>
          <p:cNvGrpSpPr/>
          <p:nvPr/>
        </p:nvGrpSpPr>
        <p:grpSpPr>
          <a:xfrm>
            <a:off x="1814279" y="2964351"/>
            <a:ext cx="6551897" cy="2889536"/>
            <a:chOff x="554253" y="2262935"/>
            <a:chExt cx="6011466" cy="2705305"/>
          </a:xfrm>
        </p:grpSpPr>
        <p:sp>
          <p:nvSpPr>
            <p:cNvPr id="4537" name="Google Shape;4537;p190"/>
            <p:cNvSpPr/>
            <p:nvPr/>
          </p:nvSpPr>
          <p:spPr>
            <a:xfrm>
              <a:off x="554253" y="2262935"/>
              <a:ext cx="5809602" cy="27053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538" name="Google Shape;4538;p190"/>
            <p:cNvGrpSpPr/>
            <p:nvPr/>
          </p:nvGrpSpPr>
          <p:grpSpPr>
            <a:xfrm>
              <a:off x="926812" y="2599242"/>
              <a:ext cx="5638907" cy="2161844"/>
              <a:chOff x="1732763" y="3573103"/>
              <a:chExt cx="6505522" cy="2562586"/>
            </a:xfrm>
          </p:grpSpPr>
          <p:grpSp>
            <p:nvGrpSpPr>
              <p:cNvPr id="4539" name="Google Shape;4539;p190"/>
              <p:cNvGrpSpPr/>
              <p:nvPr/>
            </p:nvGrpSpPr>
            <p:grpSpPr>
              <a:xfrm>
                <a:off x="1757709" y="3615947"/>
                <a:ext cx="1300747" cy="1145793"/>
                <a:chOff x="1736690" y="2203524"/>
                <a:chExt cx="1877357" cy="1653712"/>
              </a:xfrm>
            </p:grpSpPr>
            <p:cxnSp>
              <p:nvCxnSpPr>
                <p:cNvPr id="4540" name="Google Shape;4540;p190"/>
                <p:cNvCxnSpPr/>
                <p:nvPr/>
              </p:nvCxnSpPr>
              <p:spPr>
                <a:xfrm flipH="1" rot="10800000">
                  <a:off x="1837622" y="2923514"/>
                  <a:ext cx="824841" cy="288694"/>
                </a:xfrm>
                <a:prstGeom prst="straightConnector1">
                  <a:avLst/>
                </a:prstGeom>
                <a:noFill/>
                <a:ln cap="flat" cmpd="sng" w="12700">
                  <a:solidFill>
                    <a:srgbClr val="7F7F7F"/>
                  </a:solidFill>
                  <a:prstDash val="solid"/>
                  <a:miter lim="800000"/>
                  <a:headEnd len="sm" w="sm" type="none"/>
                  <a:tailEnd len="sm" w="sm" type="none"/>
                </a:ln>
              </p:spPr>
            </p:cxnSp>
            <p:cxnSp>
              <p:nvCxnSpPr>
                <p:cNvPr id="4541" name="Google Shape;4541;p190"/>
                <p:cNvCxnSpPr/>
                <p:nvPr/>
              </p:nvCxnSpPr>
              <p:spPr>
                <a:xfrm flipH="1" rot="10800000">
                  <a:off x="2483748" y="2916642"/>
                  <a:ext cx="178716" cy="838586"/>
                </a:xfrm>
                <a:prstGeom prst="straightConnector1">
                  <a:avLst/>
                </a:prstGeom>
                <a:noFill/>
                <a:ln cap="flat" cmpd="sng" w="12700">
                  <a:solidFill>
                    <a:srgbClr val="7F7F7F"/>
                  </a:solidFill>
                  <a:prstDash val="solid"/>
                  <a:miter lim="800000"/>
                  <a:headEnd len="sm" w="sm" type="none"/>
                  <a:tailEnd len="sm" w="sm" type="none"/>
                </a:ln>
              </p:spPr>
            </p:cxnSp>
            <p:cxnSp>
              <p:nvCxnSpPr>
                <p:cNvPr id="4542" name="Google Shape;4542;p190"/>
                <p:cNvCxnSpPr/>
                <p:nvPr/>
              </p:nvCxnSpPr>
              <p:spPr>
                <a:xfrm rot="10800000">
                  <a:off x="2662463" y="2923514"/>
                  <a:ext cx="845463" cy="453662"/>
                </a:xfrm>
                <a:prstGeom prst="straightConnector1">
                  <a:avLst/>
                </a:prstGeom>
                <a:noFill/>
                <a:ln cap="flat" cmpd="sng" w="12700">
                  <a:solidFill>
                    <a:srgbClr val="7F7F7F"/>
                  </a:solidFill>
                  <a:prstDash val="solid"/>
                  <a:miter lim="800000"/>
                  <a:headEnd len="sm" w="sm" type="none"/>
                  <a:tailEnd len="sm" w="sm" type="none"/>
                </a:ln>
              </p:spPr>
            </p:cxnSp>
            <p:cxnSp>
              <p:nvCxnSpPr>
                <p:cNvPr id="4543" name="Google Shape;4543;p190"/>
                <p:cNvCxnSpPr/>
                <p:nvPr/>
              </p:nvCxnSpPr>
              <p:spPr>
                <a:xfrm flipH="1">
                  <a:off x="2662465" y="2304883"/>
                  <a:ext cx="598009" cy="604883"/>
                </a:xfrm>
                <a:prstGeom prst="straightConnector1">
                  <a:avLst/>
                </a:prstGeom>
                <a:noFill/>
                <a:ln cap="flat" cmpd="sng" w="12700">
                  <a:solidFill>
                    <a:srgbClr val="7F7F7F"/>
                  </a:solidFill>
                  <a:prstDash val="solid"/>
                  <a:miter lim="800000"/>
                  <a:headEnd len="sm" w="sm" type="none"/>
                  <a:tailEnd len="sm" w="sm" type="none"/>
                </a:ln>
              </p:spPr>
            </p:cxnSp>
            <p:cxnSp>
              <p:nvCxnSpPr>
                <p:cNvPr id="4544" name="Google Shape;4544;p190"/>
                <p:cNvCxnSpPr/>
                <p:nvPr/>
              </p:nvCxnSpPr>
              <p:spPr>
                <a:xfrm>
                  <a:off x="2174433" y="2304883"/>
                  <a:ext cx="488030" cy="618630"/>
                </a:xfrm>
                <a:prstGeom prst="straightConnector1">
                  <a:avLst/>
                </a:prstGeom>
                <a:noFill/>
                <a:ln cap="flat" cmpd="sng" w="12700">
                  <a:solidFill>
                    <a:srgbClr val="7F7F7F"/>
                  </a:solidFill>
                  <a:prstDash val="solid"/>
                  <a:miter lim="800000"/>
                  <a:headEnd len="sm" w="sm" type="none"/>
                  <a:tailEnd len="sm" w="sm" type="none"/>
                </a:ln>
              </p:spPr>
            </p:cxnSp>
            <p:sp>
              <p:nvSpPr>
                <p:cNvPr id="4545" name="Google Shape;4545;p190"/>
                <p:cNvSpPr/>
                <p:nvPr/>
              </p:nvSpPr>
              <p:spPr>
                <a:xfrm>
                  <a:off x="2377912" y="3649402"/>
                  <a:ext cx="207834" cy="207834"/>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46" name="Google Shape;4546;p190"/>
                <p:cNvSpPr/>
                <p:nvPr/>
              </p:nvSpPr>
              <p:spPr>
                <a:xfrm>
                  <a:off x="3406213" y="3278210"/>
                  <a:ext cx="207834" cy="207834"/>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47" name="Google Shape;4547;p190"/>
                <p:cNvSpPr/>
                <p:nvPr/>
              </p:nvSpPr>
              <p:spPr>
                <a:xfrm>
                  <a:off x="2066304" y="2203524"/>
                  <a:ext cx="207834" cy="207834"/>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48" name="Google Shape;4548;p190"/>
                <p:cNvSpPr/>
                <p:nvPr/>
              </p:nvSpPr>
              <p:spPr>
                <a:xfrm>
                  <a:off x="3155392" y="2203524"/>
                  <a:ext cx="207834" cy="207834"/>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49" name="Google Shape;4549;p190"/>
                <p:cNvSpPr/>
                <p:nvPr/>
              </p:nvSpPr>
              <p:spPr>
                <a:xfrm>
                  <a:off x="2557934" y="2821309"/>
                  <a:ext cx="207834" cy="207834"/>
                </a:xfrm>
                <a:prstGeom prst="ellipse">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4550" name="Google Shape;4550;p190"/>
                <p:cNvSpPr/>
                <p:nvPr/>
              </p:nvSpPr>
              <p:spPr>
                <a:xfrm>
                  <a:off x="1736690" y="3109340"/>
                  <a:ext cx="207834" cy="207834"/>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grpSp>
          <p:grpSp>
            <p:nvGrpSpPr>
              <p:cNvPr id="4551" name="Google Shape;4551;p190"/>
              <p:cNvGrpSpPr/>
              <p:nvPr/>
            </p:nvGrpSpPr>
            <p:grpSpPr>
              <a:xfrm>
                <a:off x="3407113" y="4347550"/>
                <a:ext cx="1756394" cy="1394818"/>
                <a:chOff x="1909780" y="3684545"/>
                <a:chExt cx="2534987" cy="2089999"/>
              </a:xfrm>
            </p:grpSpPr>
            <p:cxnSp>
              <p:nvCxnSpPr>
                <p:cNvPr id="4552" name="Google Shape;4552;p190"/>
                <p:cNvCxnSpPr/>
                <p:nvPr/>
              </p:nvCxnSpPr>
              <p:spPr>
                <a:xfrm rot="10800000">
                  <a:off x="3774969" y="5112692"/>
                  <a:ext cx="570513" cy="285446"/>
                </a:xfrm>
                <a:prstGeom prst="straightConnector1">
                  <a:avLst/>
                </a:prstGeom>
                <a:noFill/>
                <a:ln cap="flat" cmpd="sng" w="12700">
                  <a:solidFill>
                    <a:srgbClr val="7F7F7F"/>
                  </a:solidFill>
                  <a:prstDash val="solid"/>
                  <a:miter lim="800000"/>
                  <a:headEnd len="sm" w="sm" type="none"/>
                  <a:tailEnd len="sm" w="sm" type="none"/>
                </a:ln>
              </p:spPr>
            </p:cxnSp>
            <p:cxnSp>
              <p:nvCxnSpPr>
                <p:cNvPr id="4553" name="Google Shape;4553;p190"/>
                <p:cNvCxnSpPr/>
                <p:nvPr/>
              </p:nvCxnSpPr>
              <p:spPr>
                <a:xfrm>
                  <a:off x="3774968" y="5119828"/>
                  <a:ext cx="34368" cy="535212"/>
                </a:xfrm>
                <a:prstGeom prst="straightConnector1">
                  <a:avLst/>
                </a:prstGeom>
                <a:noFill/>
                <a:ln cap="flat" cmpd="sng" w="12700">
                  <a:solidFill>
                    <a:srgbClr val="7F7F7F"/>
                  </a:solidFill>
                  <a:prstDash val="solid"/>
                  <a:miter lim="800000"/>
                  <a:headEnd len="sm" w="sm" type="none"/>
                  <a:tailEnd len="sm" w="sm" type="none"/>
                </a:ln>
              </p:spPr>
            </p:cxnSp>
            <p:cxnSp>
              <p:nvCxnSpPr>
                <p:cNvPr id="4554" name="Google Shape;4554;p190"/>
                <p:cNvCxnSpPr/>
                <p:nvPr/>
              </p:nvCxnSpPr>
              <p:spPr>
                <a:xfrm flipH="1">
                  <a:off x="2737042" y="3828186"/>
                  <a:ext cx="323065" cy="428169"/>
                </a:xfrm>
                <a:prstGeom prst="straightConnector1">
                  <a:avLst/>
                </a:prstGeom>
                <a:noFill/>
                <a:ln cap="flat" cmpd="sng" w="12700">
                  <a:solidFill>
                    <a:srgbClr val="7F7F7F"/>
                  </a:solidFill>
                  <a:prstDash val="solid"/>
                  <a:miter lim="800000"/>
                  <a:headEnd len="sm" w="sm" type="none"/>
                  <a:tailEnd len="sm" w="sm" type="none"/>
                </a:ln>
              </p:spPr>
            </p:cxnSp>
            <p:cxnSp>
              <p:nvCxnSpPr>
                <p:cNvPr id="4555" name="Google Shape;4555;p190"/>
                <p:cNvCxnSpPr/>
                <p:nvPr/>
              </p:nvCxnSpPr>
              <p:spPr>
                <a:xfrm>
                  <a:off x="2544579" y="3792505"/>
                  <a:ext cx="192463" cy="449578"/>
                </a:xfrm>
                <a:prstGeom prst="straightConnector1">
                  <a:avLst/>
                </a:prstGeom>
                <a:noFill/>
                <a:ln cap="flat" cmpd="sng" w="12700">
                  <a:solidFill>
                    <a:srgbClr val="7F7F7F"/>
                  </a:solidFill>
                  <a:prstDash val="solid"/>
                  <a:miter lim="800000"/>
                  <a:headEnd len="sm" w="sm" type="none"/>
                  <a:tailEnd len="sm" w="sm" type="none"/>
                </a:ln>
              </p:spPr>
            </p:cxnSp>
            <p:cxnSp>
              <p:nvCxnSpPr>
                <p:cNvPr id="4556" name="Google Shape;4556;p190"/>
                <p:cNvCxnSpPr/>
                <p:nvPr/>
              </p:nvCxnSpPr>
              <p:spPr>
                <a:xfrm>
                  <a:off x="2166528" y="4142177"/>
                  <a:ext cx="563641" cy="99906"/>
                </a:xfrm>
                <a:prstGeom prst="straightConnector1">
                  <a:avLst/>
                </a:prstGeom>
                <a:noFill/>
                <a:ln cap="flat" cmpd="sng" w="12700">
                  <a:solidFill>
                    <a:srgbClr val="7F7F7F"/>
                  </a:solidFill>
                  <a:prstDash val="solid"/>
                  <a:miter lim="800000"/>
                  <a:headEnd len="sm" w="sm" type="none"/>
                  <a:tailEnd len="sm" w="sm" type="none"/>
                </a:ln>
              </p:spPr>
            </p:cxnSp>
            <p:cxnSp>
              <p:nvCxnSpPr>
                <p:cNvPr id="4557" name="Google Shape;4557;p190"/>
                <p:cNvCxnSpPr/>
                <p:nvPr/>
              </p:nvCxnSpPr>
              <p:spPr>
                <a:xfrm flipH="1" rot="10800000">
                  <a:off x="2221518" y="5084148"/>
                  <a:ext cx="357431" cy="435304"/>
                </a:xfrm>
                <a:prstGeom prst="straightConnector1">
                  <a:avLst/>
                </a:prstGeom>
                <a:noFill/>
                <a:ln cap="flat" cmpd="sng" w="12700">
                  <a:solidFill>
                    <a:srgbClr val="7F7F7F"/>
                  </a:solidFill>
                  <a:prstDash val="solid"/>
                  <a:miter lim="800000"/>
                  <a:headEnd len="sm" w="sm" type="none"/>
                  <a:tailEnd len="sm" w="sm" type="none"/>
                </a:ln>
              </p:spPr>
            </p:cxnSp>
            <p:cxnSp>
              <p:nvCxnSpPr>
                <p:cNvPr id="4558" name="Google Shape;4558;p190"/>
                <p:cNvCxnSpPr/>
                <p:nvPr/>
              </p:nvCxnSpPr>
              <p:spPr>
                <a:xfrm flipH="1" rot="10800000">
                  <a:off x="2572074" y="4855791"/>
                  <a:ext cx="653000" cy="214084"/>
                </a:xfrm>
                <a:prstGeom prst="straightConnector1">
                  <a:avLst/>
                </a:prstGeom>
                <a:noFill/>
                <a:ln cap="flat" cmpd="sng" w="12700">
                  <a:solidFill>
                    <a:srgbClr val="7F7F7F"/>
                  </a:solidFill>
                  <a:prstDash val="solid"/>
                  <a:miter lim="800000"/>
                  <a:headEnd len="sm" w="sm" type="none"/>
                  <a:tailEnd len="sm" w="sm" type="none"/>
                </a:ln>
              </p:spPr>
            </p:cxnSp>
            <p:cxnSp>
              <p:nvCxnSpPr>
                <p:cNvPr id="4559" name="Google Shape;4559;p190"/>
                <p:cNvCxnSpPr/>
                <p:nvPr/>
              </p:nvCxnSpPr>
              <p:spPr>
                <a:xfrm rot="10800000">
                  <a:off x="3225075" y="4870065"/>
                  <a:ext cx="556765" cy="249763"/>
                </a:xfrm>
                <a:prstGeom prst="straightConnector1">
                  <a:avLst/>
                </a:prstGeom>
                <a:noFill/>
                <a:ln cap="flat" cmpd="sng" w="12700">
                  <a:solidFill>
                    <a:srgbClr val="7F7F7F"/>
                  </a:solidFill>
                  <a:prstDash val="solid"/>
                  <a:miter lim="800000"/>
                  <a:headEnd len="sm" w="sm" type="none"/>
                  <a:tailEnd len="sm" w="sm" type="none"/>
                </a:ln>
              </p:spPr>
            </p:cxnSp>
            <p:cxnSp>
              <p:nvCxnSpPr>
                <p:cNvPr id="4560" name="Google Shape;4560;p190"/>
                <p:cNvCxnSpPr/>
                <p:nvPr/>
              </p:nvCxnSpPr>
              <p:spPr>
                <a:xfrm flipH="1">
                  <a:off x="3218201" y="4299172"/>
                  <a:ext cx="549892" cy="563755"/>
                </a:xfrm>
                <a:prstGeom prst="straightConnector1">
                  <a:avLst/>
                </a:prstGeom>
                <a:noFill/>
                <a:ln cap="flat" cmpd="sng" w="12700">
                  <a:solidFill>
                    <a:srgbClr val="7F7F7F"/>
                  </a:solidFill>
                  <a:prstDash val="solid"/>
                  <a:miter lim="800000"/>
                  <a:headEnd len="sm" w="sm" type="none"/>
                  <a:tailEnd len="sm" w="sm" type="none"/>
                </a:ln>
              </p:spPr>
            </p:cxnSp>
            <p:cxnSp>
              <p:nvCxnSpPr>
                <p:cNvPr id="4561" name="Google Shape;4561;p190"/>
                <p:cNvCxnSpPr/>
                <p:nvPr/>
              </p:nvCxnSpPr>
              <p:spPr>
                <a:xfrm>
                  <a:off x="2743917" y="4256355"/>
                  <a:ext cx="481157" cy="613708"/>
                </a:xfrm>
                <a:prstGeom prst="straightConnector1">
                  <a:avLst/>
                </a:prstGeom>
                <a:noFill/>
                <a:ln cap="flat" cmpd="sng" w="12700">
                  <a:solidFill>
                    <a:srgbClr val="7F7F7F"/>
                  </a:solidFill>
                  <a:prstDash val="solid"/>
                  <a:miter lim="800000"/>
                  <a:headEnd len="sm" w="sm" type="none"/>
                  <a:tailEnd len="sm" w="sm" type="none"/>
                </a:ln>
              </p:spPr>
            </p:cxnSp>
            <p:sp>
              <p:nvSpPr>
                <p:cNvPr id="4562" name="Google Shape;4562;p190"/>
                <p:cNvSpPr/>
                <p:nvPr/>
              </p:nvSpPr>
              <p:spPr>
                <a:xfrm>
                  <a:off x="3673133" y="5006402"/>
                  <a:ext cx="207834" cy="215770"/>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cxnSp>
              <p:nvCxnSpPr>
                <p:cNvPr id="4563" name="Google Shape;4563;p190"/>
                <p:cNvCxnSpPr/>
                <p:nvPr/>
              </p:nvCxnSpPr>
              <p:spPr>
                <a:xfrm>
                  <a:off x="2022181" y="4870063"/>
                  <a:ext cx="563641" cy="206947"/>
                </a:xfrm>
                <a:prstGeom prst="straightConnector1">
                  <a:avLst/>
                </a:prstGeom>
                <a:noFill/>
                <a:ln cap="flat" cmpd="sng" w="12700">
                  <a:solidFill>
                    <a:srgbClr val="7F7F7F"/>
                  </a:solidFill>
                  <a:prstDash val="solid"/>
                  <a:miter lim="800000"/>
                  <a:headEnd len="sm" w="sm" type="none"/>
                  <a:tailEnd len="sm" w="sm" type="none"/>
                </a:ln>
              </p:spPr>
            </p:cxnSp>
            <p:sp>
              <p:nvSpPr>
                <p:cNvPr id="4564" name="Google Shape;4564;p190"/>
                <p:cNvSpPr/>
                <p:nvPr/>
              </p:nvSpPr>
              <p:spPr>
                <a:xfrm>
                  <a:off x="2474773" y="4970398"/>
                  <a:ext cx="207834" cy="215770"/>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65" name="Google Shape;4565;p190"/>
                <p:cNvSpPr/>
                <p:nvPr/>
              </p:nvSpPr>
              <p:spPr>
                <a:xfrm>
                  <a:off x="1909780" y="4765526"/>
                  <a:ext cx="207834" cy="215770"/>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66" name="Google Shape;4566;p190"/>
                <p:cNvSpPr/>
                <p:nvPr/>
              </p:nvSpPr>
              <p:spPr>
                <a:xfrm>
                  <a:off x="2110856" y="5414073"/>
                  <a:ext cx="207834" cy="215770"/>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67" name="Google Shape;4567;p190"/>
                <p:cNvSpPr/>
                <p:nvPr/>
              </p:nvSpPr>
              <p:spPr>
                <a:xfrm>
                  <a:off x="2966489" y="3717261"/>
                  <a:ext cx="207834" cy="21577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68" name="Google Shape;4568;p190"/>
                <p:cNvSpPr/>
                <p:nvPr/>
              </p:nvSpPr>
              <p:spPr>
                <a:xfrm>
                  <a:off x="2439203" y="3684545"/>
                  <a:ext cx="207834" cy="21577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69" name="Google Shape;4569;p190"/>
                <p:cNvSpPr/>
                <p:nvPr/>
              </p:nvSpPr>
              <p:spPr>
                <a:xfrm>
                  <a:off x="2062646" y="4034295"/>
                  <a:ext cx="207834" cy="215770"/>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70" name="Google Shape;4570;p190"/>
                <p:cNvSpPr/>
                <p:nvPr/>
              </p:nvSpPr>
              <p:spPr>
                <a:xfrm>
                  <a:off x="3662906" y="4188017"/>
                  <a:ext cx="207834" cy="215770"/>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71" name="Google Shape;4571;p190"/>
                <p:cNvSpPr/>
                <p:nvPr/>
              </p:nvSpPr>
              <p:spPr>
                <a:xfrm>
                  <a:off x="4236933" y="5293271"/>
                  <a:ext cx="207834" cy="21577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72" name="Google Shape;4572;p190"/>
                <p:cNvSpPr/>
                <p:nvPr/>
              </p:nvSpPr>
              <p:spPr>
                <a:xfrm>
                  <a:off x="3710061" y="5558774"/>
                  <a:ext cx="207834" cy="215770"/>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73" name="Google Shape;4573;p190"/>
                <p:cNvSpPr/>
                <p:nvPr/>
              </p:nvSpPr>
              <p:spPr>
                <a:xfrm>
                  <a:off x="2626045" y="4139447"/>
                  <a:ext cx="207834" cy="215770"/>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74" name="Google Shape;4574;p190"/>
                <p:cNvSpPr/>
                <p:nvPr/>
              </p:nvSpPr>
              <p:spPr>
                <a:xfrm>
                  <a:off x="3117672" y="4757231"/>
                  <a:ext cx="207834" cy="215770"/>
                </a:xfrm>
                <a:prstGeom prst="ellipse">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4575" name="Google Shape;4575;p190"/>
              <p:cNvGrpSpPr/>
              <p:nvPr/>
            </p:nvGrpSpPr>
            <p:grpSpPr>
              <a:xfrm>
                <a:off x="5106750" y="3573103"/>
                <a:ext cx="1545103" cy="1275249"/>
                <a:chOff x="6008343" y="3912984"/>
                <a:chExt cx="2230033" cy="1840555"/>
              </a:xfrm>
            </p:grpSpPr>
            <p:cxnSp>
              <p:nvCxnSpPr>
                <p:cNvPr id="4576" name="Google Shape;4576;p190"/>
                <p:cNvCxnSpPr/>
                <p:nvPr/>
              </p:nvCxnSpPr>
              <p:spPr>
                <a:xfrm rot="10800000">
                  <a:off x="7592539" y="5107229"/>
                  <a:ext cx="538930" cy="270077"/>
                </a:xfrm>
                <a:prstGeom prst="straightConnector1">
                  <a:avLst/>
                </a:prstGeom>
                <a:noFill/>
                <a:ln cap="flat" cmpd="sng" w="12700">
                  <a:solidFill>
                    <a:srgbClr val="7F7F7F"/>
                  </a:solidFill>
                  <a:prstDash val="solid"/>
                  <a:miter lim="800000"/>
                  <a:headEnd len="sm" w="sm" type="none"/>
                  <a:tailEnd len="sm" w="sm" type="none"/>
                </a:ln>
              </p:spPr>
            </p:cxnSp>
            <p:cxnSp>
              <p:nvCxnSpPr>
                <p:cNvPr id="4577" name="Google Shape;4577;p190"/>
                <p:cNvCxnSpPr/>
                <p:nvPr/>
              </p:nvCxnSpPr>
              <p:spPr>
                <a:xfrm>
                  <a:off x="7590976" y="5056688"/>
                  <a:ext cx="15310" cy="586687"/>
                </a:xfrm>
                <a:prstGeom prst="straightConnector1">
                  <a:avLst/>
                </a:prstGeom>
                <a:noFill/>
                <a:ln cap="flat" cmpd="sng" w="12700">
                  <a:solidFill>
                    <a:srgbClr val="7F7F7F"/>
                  </a:solidFill>
                  <a:prstDash val="solid"/>
                  <a:miter lim="800000"/>
                  <a:headEnd len="sm" w="sm" type="none"/>
                  <a:tailEnd len="sm" w="sm" type="none"/>
                </a:ln>
              </p:spPr>
            </p:cxnSp>
            <p:cxnSp>
              <p:nvCxnSpPr>
                <p:cNvPr id="4578" name="Google Shape;4578;p190"/>
                <p:cNvCxnSpPr/>
                <p:nvPr/>
              </p:nvCxnSpPr>
              <p:spPr>
                <a:xfrm flipH="1" rot="10800000">
                  <a:off x="6470591" y="4574636"/>
                  <a:ext cx="323151" cy="737446"/>
                </a:xfrm>
                <a:prstGeom prst="straightConnector1">
                  <a:avLst/>
                </a:prstGeom>
                <a:noFill/>
                <a:ln cap="flat" cmpd="sng" w="12700">
                  <a:solidFill>
                    <a:srgbClr val="7F7F7F"/>
                  </a:solidFill>
                  <a:prstDash val="solid"/>
                  <a:miter lim="800000"/>
                  <a:headEnd len="sm" w="sm" type="none"/>
                  <a:tailEnd len="sm" w="sm" type="none"/>
                </a:ln>
              </p:spPr>
            </p:cxnSp>
            <p:sp>
              <p:nvSpPr>
                <p:cNvPr id="4579" name="Google Shape;4579;p190"/>
                <p:cNvSpPr/>
                <p:nvPr/>
              </p:nvSpPr>
              <p:spPr>
                <a:xfrm>
                  <a:off x="8030542" y="5280202"/>
                  <a:ext cx="207834" cy="207834"/>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80" name="Google Shape;4580;p190"/>
                <p:cNvSpPr/>
                <p:nvPr/>
              </p:nvSpPr>
              <p:spPr>
                <a:xfrm>
                  <a:off x="7503670" y="5545705"/>
                  <a:ext cx="207834" cy="207834"/>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cxnSp>
              <p:nvCxnSpPr>
                <p:cNvPr id="4581" name="Google Shape;4581;p190"/>
                <p:cNvCxnSpPr/>
                <p:nvPr/>
              </p:nvCxnSpPr>
              <p:spPr>
                <a:xfrm flipH="1" rot="10800000">
                  <a:off x="6793742" y="4028661"/>
                  <a:ext cx="654580" cy="550940"/>
                </a:xfrm>
                <a:prstGeom prst="straightConnector1">
                  <a:avLst/>
                </a:prstGeom>
                <a:noFill/>
                <a:ln cap="flat" cmpd="sng" w="12700">
                  <a:solidFill>
                    <a:srgbClr val="7F7F7F"/>
                  </a:solidFill>
                  <a:prstDash val="solid"/>
                  <a:miter lim="800000"/>
                  <a:headEnd len="sm" w="sm" type="none"/>
                  <a:tailEnd len="sm" w="sm" type="none"/>
                </a:ln>
              </p:spPr>
            </p:cxnSp>
            <p:sp>
              <p:nvSpPr>
                <p:cNvPr id="4582" name="Google Shape;4582;p190"/>
                <p:cNvSpPr/>
                <p:nvPr/>
              </p:nvSpPr>
              <p:spPr>
                <a:xfrm>
                  <a:off x="6129016" y="3999760"/>
                  <a:ext cx="1475714" cy="1312752"/>
                </a:xfrm>
                <a:custGeom>
                  <a:rect b="b" l="l" r="r" t="t"/>
                  <a:pathLst>
                    <a:path extrusionOk="0" h="1312752" w="1475714">
                      <a:moveTo>
                        <a:pt x="307817" y="63374"/>
                      </a:moveTo>
                      <a:lnTo>
                        <a:pt x="0" y="706170"/>
                      </a:lnTo>
                      <a:lnTo>
                        <a:pt x="344031" y="1312752"/>
                      </a:lnTo>
                      <a:lnTo>
                        <a:pt x="1475714" y="1122629"/>
                      </a:lnTo>
                      <a:lnTo>
                        <a:pt x="1330859" y="0"/>
                      </a:lnTo>
                      <a:lnTo>
                        <a:pt x="307817" y="63374"/>
                      </a:lnTo>
                      <a:close/>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cxnSp>
              <p:nvCxnSpPr>
                <p:cNvPr id="4583" name="Google Shape;4583;p190"/>
                <p:cNvCxnSpPr>
                  <a:stCxn id="4582" idx="1"/>
                </p:cNvCxnSpPr>
                <p:nvPr/>
              </p:nvCxnSpPr>
              <p:spPr>
                <a:xfrm flipH="1" rot="10800000">
                  <a:off x="6129016" y="4580530"/>
                  <a:ext cx="664800" cy="125400"/>
                </a:xfrm>
                <a:prstGeom prst="straightConnector1">
                  <a:avLst/>
                </a:prstGeom>
                <a:noFill/>
                <a:ln cap="flat" cmpd="sng" w="12700">
                  <a:solidFill>
                    <a:srgbClr val="7F7F7F"/>
                  </a:solidFill>
                  <a:prstDash val="solid"/>
                  <a:miter lim="800000"/>
                  <a:headEnd len="sm" w="sm" type="none"/>
                  <a:tailEnd len="sm" w="sm" type="none"/>
                </a:ln>
              </p:spPr>
            </p:cxnSp>
            <p:cxnSp>
              <p:nvCxnSpPr>
                <p:cNvPr id="4584" name="Google Shape;4584;p190"/>
                <p:cNvCxnSpPr>
                  <a:stCxn id="4582" idx="0"/>
                </p:cNvCxnSpPr>
                <p:nvPr/>
              </p:nvCxnSpPr>
              <p:spPr>
                <a:xfrm>
                  <a:off x="6436833" y="4063134"/>
                  <a:ext cx="363900" cy="532800"/>
                </a:xfrm>
                <a:prstGeom prst="straightConnector1">
                  <a:avLst/>
                </a:prstGeom>
                <a:noFill/>
                <a:ln cap="flat" cmpd="sng" w="12700">
                  <a:solidFill>
                    <a:srgbClr val="7F7F7F"/>
                  </a:solidFill>
                  <a:prstDash val="solid"/>
                  <a:miter lim="800000"/>
                  <a:headEnd len="sm" w="sm" type="none"/>
                  <a:tailEnd len="sm" w="sm" type="none"/>
                </a:ln>
              </p:spPr>
            </p:cxnSp>
            <p:cxnSp>
              <p:nvCxnSpPr>
                <p:cNvPr id="4585" name="Google Shape;4585;p190"/>
                <p:cNvCxnSpPr>
                  <a:endCxn id="4582" idx="3"/>
                </p:cNvCxnSpPr>
                <p:nvPr/>
              </p:nvCxnSpPr>
              <p:spPr>
                <a:xfrm>
                  <a:off x="6800827" y="4596040"/>
                  <a:ext cx="804000" cy="526200"/>
                </a:xfrm>
                <a:prstGeom prst="straightConnector1">
                  <a:avLst/>
                </a:prstGeom>
                <a:noFill/>
                <a:ln cap="flat" cmpd="sng" w="12700">
                  <a:solidFill>
                    <a:srgbClr val="7F7F7F"/>
                  </a:solidFill>
                  <a:prstDash val="solid"/>
                  <a:miter lim="800000"/>
                  <a:headEnd len="sm" w="sm" type="none"/>
                  <a:tailEnd len="sm" w="sm" type="none"/>
                </a:ln>
              </p:spPr>
            </p:cxnSp>
            <p:sp>
              <p:nvSpPr>
                <p:cNvPr id="4586" name="Google Shape;4586;p190"/>
                <p:cNvSpPr/>
                <p:nvPr/>
              </p:nvSpPr>
              <p:spPr>
                <a:xfrm>
                  <a:off x="6662390" y="4474234"/>
                  <a:ext cx="207834" cy="207834"/>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87" name="Google Shape;4587;p190"/>
                <p:cNvSpPr/>
                <p:nvPr/>
              </p:nvSpPr>
              <p:spPr>
                <a:xfrm>
                  <a:off x="6366838" y="5179359"/>
                  <a:ext cx="207834" cy="207834"/>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88" name="Google Shape;4588;p190"/>
                <p:cNvSpPr/>
                <p:nvPr/>
              </p:nvSpPr>
              <p:spPr>
                <a:xfrm>
                  <a:off x="6008343" y="4599104"/>
                  <a:ext cx="207834" cy="207834"/>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89" name="Google Shape;4589;p190"/>
                <p:cNvSpPr/>
                <p:nvPr/>
              </p:nvSpPr>
              <p:spPr>
                <a:xfrm>
                  <a:off x="7308336" y="3912984"/>
                  <a:ext cx="207834" cy="207834"/>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90" name="Google Shape;4590;p190"/>
                <p:cNvSpPr/>
                <p:nvPr/>
              </p:nvSpPr>
              <p:spPr>
                <a:xfrm>
                  <a:off x="6340933" y="3973220"/>
                  <a:ext cx="207834" cy="207834"/>
                </a:xfrm>
                <a:prstGeom prst="ellipse">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4591" name="Google Shape;4591;p190"/>
                <p:cNvSpPr/>
                <p:nvPr/>
              </p:nvSpPr>
              <p:spPr>
                <a:xfrm>
                  <a:off x="7466742" y="4993330"/>
                  <a:ext cx="207834" cy="207834"/>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grpSp>
          <p:sp>
            <p:nvSpPr>
              <p:cNvPr id="4592" name="Google Shape;4592;p190"/>
              <p:cNvSpPr/>
              <p:nvPr/>
            </p:nvSpPr>
            <p:spPr>
              <a:xfrm>
                <a:off x="1732763" y="4592794"/>
                <a:ext cx="547781" cy="36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Sao</a:t>
                </a:r>
                <a:endParaRPr sz="1400">
                  <a:solidFill>
                    <a:srgbClr val="262626"/>
                  </a:solidFill>
                  <a:latin typeface="Arial"/>
                  <a:ea typeface="Arial"/>
                  <a:cs typeface="Arial"/>
                  <a:sym typeface="Arial"/>
                </a:endParaRPr>
              </a:p>
            </p:txBody>
          </p:sp>
          <p:sp>
            <p:nvSpPr>
              <p:cNvPr id="4593" name="Google Shape;4593;p190"/>
              <p:cNvSpPr/>
              <p:nvPr/>
            </p:nvSpPr>
            <p:spPr>
              <a:xfrm>
                <a:off x="3856137" y="5770859"/>
                <a:ext cx="623605" cy="36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Cụm</a:t>
                </a:r>
                <a:endParaRPr sz="1400">
                  <a:solidFill>
                    <a:srgbClr val="262626"/>
                  </a:solidFill>
                  <a:latin typeface="Arial"/>
                  <a:ea typeface="Arial"/>
                  <a:cs typeface="Arial"/>
                  <a:sym typeface="Arial"/>
                </a:endParaRPr>
              </a:p>
            </p:txBody>
          </p:sp>
          <p:sp>
            <p:nvSpPr>
              <p:cNvPr id="4594" name="Google Shape;4594;p190"/>
              <p:cNvSpPr/>
              <p:nvPr/>
            </p:nvSpPr>
            <p:spPr>
              <a:xfrm>
                <a:off x="4666829" y="3729433"/>
                <a:ext cx="619906" cy="36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Lưới</a:t>
                </a:r>
                <a:endParaRPr/>
              </a:p>
            </p:txBody>
          </p:sp>
          <p:grpSp>
            <p:nvGrpSpPr>
              <p:cNvPr id="4595" name="Google Shape;4595;p190"/>
              <p:cNvGrpSpPr/>
              <p:nvPr/>
            </p:nvGrpSpPr>
            <p:grpSpPr>
              <a:xfrm>
                <a:off x="5865632" y="5361264"/>
                <a:ext cx="2372653" cy="746641"/>
                <a:chOff x="7401207" y="5236497"/>
                <a:chExt cx="2372653" cy="746641"/>
              </a:xfrm>
            </p:grpSpPr>
            <p:grpSp>
              <p:nvGrpSpPr>
                <p:cNvPr id="4596" name="Google Shape;4596;p190"/>
                <p:cNvGrpSpPr/>
                <p:nvPr/>
              </p:nvGrpSpPr>
              <p:grpSpPr>
                <a:xfrm>
                  <a:off x="7402066" y="5236497"/>
                  <a:ext cx="1559925" cy="300984"/>
                  <a:chOff x="7402066" y="5236497"/>
                  <a:chExt cx="1559925" cy="300984"/>
                </a:xfrm>
              </p:grpSpPr>
              <p:sp>
                <p:nvSpPr>
                  <p:cNvPr id="4597" name="Google Shape;4597;p190"/>
                  <p:cNvSpPr/>
                  <p:nvPr/>
                </p:nvSpPr>
                <p:spPr>
                  <a:xfrm>
                    <a:off x="7402066" y="5296439"/>
                    <a:ext cx="141727" cy="141727"/>
                  </a:xfrm>
                  <a:prstGeom prst="ellipse">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598" name="Google Shape;4598;p190"/>
                  <p:cNvSpPr/>
                  <p:nvPr/>
                </p:nvSpPr>
                <p:spPr>
                  <a:xfrm>
                    <a:off x="7574600" y="5236497"/>
                    <a:ext cx="1387391" cy="300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3F3F3F"/>
                        </a:solidFill>
                        <a:latin typeface="Arial"/>
                        <a:ea typeface="Arial"/>
                        <a:cs typeface="Arial"/>
                        <a:sym typeface="Arial"/>
                      </a:rPr>
                      <a:t>Bộ điều phối PAN</a:t>
                    </a:r>
                    <a:endParaRPr/>
                  </a:p>
                </p:txBody>
              </p:sp>
            </p:grpSp>
            <p:grpSp>
              <p:nvGrpSpPr>
                <p:cNvPr id="4599" name="Google Shape;4599;p190"/>
                <p:cNvGrpSpPr/>
                <p:nvPr/>
              </p:nvGrpSpPr>
              <p:grpSpPr>
                <a:xfrm>
                  <a:off x="7401207" y="5682153"/>
                  <a:ext cx="2372653" cy="300985"/>
                  <a:chOff x="7401207" y="5682153"/>
                  <a:chExt cx="2372653" cy="300985"/>
                </a:xfrm>
              </p:grpSpPr>
              <p:sp>
                <p:nvSpPr>
                  <p:cNvPr id="4600" name="Google Shape;4600;p190"/>
                  <p:cNvSpPr/>
                  <p:nvPr/>
                </p:nvSpPr>
                <p:spPr>
                  <a:xfrm>
                    <a:off x="7401207" y="5738248"/>
                    <a:ext cx="141727" cy="141727"/>
                  </a:xfrm>
                  <a:prstGeom prst="ellipse">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601" name="Google Shape;4601;p190"/>
                  <p:cNvSpPr/>
                  <p:nvPr/>
                </p:nvSpPr>
                <p:spPr>
                  <a:xfrm>
                    <a:off x="7574600" y="5682153"/>
                    <a:ext cx="2199260" cy="3009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3F3F3F"/>
                        </a:solidFill>
                        <a:latin typeface="Arial"/>
                        <a:ea typeface="Arial"/>
                        <a:cs typeface="Arial"/>
                        <a:sym typeface="Arial"/>
                      </a:rPr>
                      <a:t>Thiết bị có chức năng hạn chế</a:t>
                    </a:r>
                    <a:endParaRPr sz="1050">
                      <a:solidFill>
                        <a:srgbClr val="3F3F3F"/>
                      </a:solidFill>
                      <a:latin typeface="Arial"/>
                      <a:ea typeface="Arial"/>
                      <a:cs typeface="Arial"/>
                      <a:sym typeface="Arial"/>
                    </a:endParaRPr>
                  </a:p>
                </p:txBody>
              </p:sp>
            </p:grpSp>
            <p:grpSp>
              <p:nvGrpSpPr>
                <p:cNvPr id="4602" name="Google Shape;4602;p190"/>
                <p:cNvGrpSpPr/>
                <p:nvPr/>
              </p:nvGrpSpPr>
              <p:grpSpPr>
                <a:xfrm>
                  <a:off x="7402066" y="5459325"/>
                  <a:ext cx="1824382" cy="300984"/>
                  <a:chOff x="7402066" y="5452783"/>
                  <a:chExt cx="1824382" cy="300984"/>
                </a:xfrm>
              </p:grpSpPr>
              <p:sp>
                <p:nvSpPr>
                  <p:cNvPr id="4603" name="Google Shape;4603;p190"/>
                  <p:cNvSpPr/>
                  <p:nvPr/>
                </p:nvSpPr>
                <p:spPr>
                  <a:xfrm>
                    <a:off x="7574600" y="5452783"/>
                    <a:ext cx="1651848" cy="300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3F3F3F"/>
                        </a:solidFill>
                        <a:latin typeface="Arial"/>
                        <a:ea typeface="Arial"/>
                        <a:cs typeface="Arial"/>
                        <a:sym typeface="Arial"/>
                      </a:rPr>
                      <a:t>Thiết bị đủ chức năng</a:t>
                    </a:r>
                    <a:endParaRPr sz="1050">
                      <a:solidFill>
                        <a:srgbClr val="3F3F3F"/>
                      </a:solidFill>
                      <a:latin typeface="Arial"/>
                      <a:ea typeface="Arial"/>
                      <a:cs typeface="Arial"/>
                      <a:sym typeface="Arial"/>
                    </a:endParaRPr>
                  </a:p>
                </p:txBody>
              </p:sp>
              <p:sp>
                <p:nvSpPr>
                  <p:cNvPr id="4604" name="Google Shape;4604;p190"/>
                  <p:cNvSpPr/>
                  <p:nvPr/>
                </p:nvSpPr>
                <p:spPr>
                  <a:xfrm>
                    <a:off x="7402066" y="5512725"/>
                    <a:ext cx="141727" cy="141727"/>
                  </a:xfrm>
                  <a:prstGeom prst="ellipse">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grpSp>
          </p:grpSp>
        </p:grpSp>
      </p:gr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9" name="Shape 4609"/>
        <p:cNvGrpSpPr/>
        <p:nvPr/>
      </p:nvGrpSpPr>
      <p:grpSpPr>
        <a:xfrm>
          <a:off x="0" y="0"/>
          <a:ext cx="0" cy="0"/>
          <a:chOff x="0" y="0"/>
          <a:chExt cx="0" cy="0"/>
        </a:xfrm>
      </p:grpSpPr>
      <p:sp>
        <p:nvSpPr>
          <p:cNvPr id="4610" name="Google Shape;4610;p191"/>
          <p:cNvSpPr/>
          <p:nvPr/>
        </p:nvSpPr>
        <p:spPr>
          <a:xfrm>
            <a:off x="717106" y="2131557"/>
            <a:ext cx="8625901" cy="3371850"/>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điều phối (Thiết bị đủ chức năng)</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Siêu truyền dẫn đèn hiệu khung.</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Cài đặt mạng ZigBee.</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Quản lý các nút mạng.</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định tuyến (Thiết bị đủ chức năng)</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Giao tiếp với tất cả các thành phần của mạng và chuyển tiếp các gói tin.</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Hỗ trợ mạng lưới đa bước nhảy.</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Hỗ trợ hoạt động của bộ điều phối mạng</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cuối (Thiết bị có chức năng hạn chế)</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các thiết bị năng lượng thấp và có giới hạn.</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Chỉ giao tiếp với bộ điều phối mạng.</a:t>
            </a:r>
            <a:endParaRPr/>
          </a:p>
        </p:txBody>
      </p:sp>
      <p:grpSp>
        <p:nvGrpSpPr>
          <p:cNvPr id="4611" name="Google Shape;4611;p191"/>
          <p:cNvGrpSpPr/>
          <p:nvPr/>
        </p:nvGrpSpPr>
        <p:grpSpPr>
          <a:xfrm>
            <a:off x="416128" y="444866"/>
            <a:ext cx="9051872" cy="282133"/>
            <a:chOff x="416128" y="444866"/>
            <a:chExt cx="9051872" cy="282133"/>
          </a:xfrm>
        </p:grpSpPr>
        <p:sp>
          <p:nvSpPr>
            <p:cNvPr id="4612" name="Google Shape;4612;p19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613" name="Google Shape;4613;p1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614" name="Google Shape;4614;p191"/>
          <p:cNvSpPr/>
          <p:nvPr/>
        </p:nvSpPr>
        <p:spPr>
          <a:xfrm>
            <a:off x="449035" y="1059963"/>
            <a:ext cx="9005100" cy="7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IEEE 802.15.4 và các Công nghệ tiêu chuẩn ZigBee</a:t>
            </a:r>
            <a:endParaRPr/>
          </a:p>
        </p:txBody>
      </p:sp>
      <p:grpSp>
        <p:nvGrpSpPr>
          <p:cNvPr id="4615" name="Google Shape;4615;p191"/>
          <p:cNvGrpSpPr/>
          <p:nvPr/>
        </p:nvGrpSpPr>
        <p:grpSpPr>
          <a:xfrm>
            <a:off x="559817" y="1916113"/>
            <a:ext cx="8783166" cy="215349"/>
            <a:chOff x="1027113" y="2045624"/>
            <a:chExt cx="8785200" cy="215400"/>
          </a:xfrm>
        </p:grpSpPr>
        <p:sp>
          <p:nvSpPr>
            <p:cNvPr id="4616" name="Google Shape;4616;p1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17" name="Google Shape;4617;p191"/>
            <p:cNvSpPr/>
            <p:nvPr/>
          </p:nvSpPr>
          <p:spPr>
            <a:xfrm>
              <a:off x="1179513" y="2045624"/>
              <a:ext cx="8632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thành phần mạng ZigBee</a:t>
              </a:r>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2" name="Shape 4622"/>
        <p:cNvGrpSpPr/>
        <p:nvPr/>
      </p:nvGrpSpPr>
      <p:grpSpPr>
        <a:xfrm>
          <a:off x="0" y="0"/>
          <a:ext cx="0" cy="0"/>
          <a:chOff x="0" y="0"/>
          <a:chExt cx="0" cy="0"/>
        </a:xfrm>
      </p:grpSpPr>
      <p:sp>
        <p:nvSpPr>
          <p:cNvPr id="4623" name="Google Shape;4623;p192"/>
          <p:cNvSpPr/>
          <p:nvPr/>
        </p:nvSpPr>
        <p:spPr>
          <a:xfrm>
            <a:off x="5635130" y="2232455"/>
            <a:ext cx="3529694" cy="1555968"/>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NLDE: Thực thể dữ liệu tầng mạng</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NLME: Thực thể quản lý tầng mạng</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NLDE-SAP: NLDE – Điểm truy cập dịch vụ</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NLME-SAP: NLME – Điểm truy cập dịch vụ</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NWK IB: Cơ sở thông tin mạng</a:t>
            </a:r>
            <a:endParaRPr/>
          </a:p>
        </p:txBody>
      </p:sp>
      <p:grpSp>
        <p:nvGrpSpPr>
          <p:cNvPr id="4624" name="Google Shape;4624;p192"/>
          <p:cNvGrpSpPr/>
          <p:nvPr/>
        </p:nvGrpSpPr>
        <p:grpSpPr>
          <a:xfrm>
            <a:off x="416128" y="444866"/>
            <a:ext cx="9051872" cy="282133"/>
            <a:chOff x="416128" y="444866"/>
            <a:chExt cx="9051872" cy="282133"/>
          </a:xfrm>
        </p:grpSpPr>
        <p:sp>
          <p:nvSpPr>
            <p:cNvPr id="4625" name="Google Shape;4625;p19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626" name="Google Shape;4626;p1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627" name="Google Shape;4627;p192"/>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IEEE 802.15.4 và các Công nghệ tiêu chuẩn ZigBee</a:t>
            </a:r>
            <a:endParaRPr/>
          </a:p>
        </p:txBody>
      </p:sp>
      <p:grpSp>
        <p:nvGrpSpPr>
          <p:cNvPr id="4628" name="Google Shape;4628;p192"/>
          <p:cNvGrpSpPr/>
          <p:nvPr/>
        </p:nvGrpSpPr>
        <p:grpSpPr>
          <a:xfrm>
            <a:off x="559817" y="1916113"/>
            <a:ext cx="8783190" cy="215444"/>
            <a:chOff x="1027113" y="2045624"/>
            <a:chExt cx="8785224" cy="215495"/>
          </a:xfrm>
        </p:grpSpPr>
        <p:sp>
          <p:nvSpPr>
            <p:cNvPr id="4629" name="Google Shape;4629;p19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30" name="Google Shape;4630;p192"/>
            <p:cNvSpPr/>
            <p:nvPr/>
          </p:nvSpPr>
          <p:spPr>
            <a:xfrm>
              <a:off x="1179513" y="2045624"/>
              <a:ext cx="8632824"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mạng ZigBee</a:t>
              </a:r>
              <a:endParaRPr/>
            </a:p>
          </p:txBody>
        </p:sp>
      </p:grpSp>
      <p:grpSp>
        <p:nvGrpSpPr>
          <p:cNvPr id="4631" name="Google Shape;4631;p192"/>
          <p:cNvGrpSpPr/>
          <p:nvPr/>
        </p:nvGrpSpPr>
        <p:grpSpPr>
          <a:xfrm>
            <a:off x="554253" y="2232455"/>
            <a:ext cx="4981310" cy="2510980"/>
            <a:chOff x="554253" y="2232455"/>
            <a:chExt cx="4981310" cy="2510980"/>
          </a:xfrm>
        </p:grpSpPr>
        <p:sp>
          <p:nvSpPr>
            <p:cNvPr id="4632" name="Google Shape;4632;p192"/>
            <p:cNvSpPr/>
            <p:nvPr/>
          </p:nvSpPr>
          <p:spPr>
            <a:xfrm>
              <a:off x="554253" y="2232455"/>
              <a:ext cx="4981310" cy="251098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633" name="Google Shape;4633;p192"/>
            <p:cNvGrpSpPr/>
            <p:nvPr/>
          </p:nvGrpSpPr>
          <p:grpSpPr>
            <a:xfrm>
              <a:off x="653820" y="2418944"/>
              <a:ext cx="4782175" cy="2154408"/>
              <a:chOff x="-970458" y="1705187"/>
              <a:chExt cx="3276364" cy="2159234"/>
            </a:xfrm>
          </p:grpSpPr>
          <p:sp>
            <p:nvSpPr>
              <p:cNvPr id="4634" name="Google Shape;4634;p192"/>
              <p:cNvSpPr/>
              <p:nvPr/>
            </p:nvSpPr>
            <p:spPr>
              <a:xfrm>
                <a:off x="-970458" y="1705187"/>
                <a:ext cx="3276364" cy="360691"/>
              </a:xfrm>
              <a:prstGeom prst="rect">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Thực thể tầng cao hơn tiếp theo</a:t>
                </a:r>
                <a:endParaRPr/>
              </a:p>
            </p:txBody>
          </p:sp>
          <p:sp>
            <p:nvSpPr>
              <p:cNvPr id="4635" name="Google Shape;4635;p192"/>
              <p:cNvSpPr/>
              <p:nvPr/>
            </p:nvSpPr>
            <p:spPr>
              <a:xfrm>
                <a:off x="-970458" y="3503730"/>
                <a:ext cx="3276364" cy="360691"/>
              </a:xfrm>
              <a:prstGeom prst="rect">
                <a:avLst/>
              </a:prstGeom>
              <a:solidFill>
                <a:srgbClr val="00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Thực thể tầng con MAC</a:t>
                </a:r>
                <a:endParaRPr/>
              </a:p>
            </p:txBody>
          </p:sp>
          <p:sp>
            <p:nvSpPr>
              <p:cNvPr id="4636" name="Google Shape;4636;p192"/>
              <p:cNvSpPr/>
              <p:nvPr/>
            </p:nvSpPr>
            <p:spPr>
              <a:xfrm>
                <a:off x="-970458" y="2209242"/>
                <a:ext cx="3276364" cy="1152128"/>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637" name="Google Shape;4637;p192"/>
              <p:cNvSpPr/>
              <p:nvPr/>
            </p:nvSpPr>
            <p:spPr>
              <a:xfrm>
                <a:off x="-826442" y="2389262"/>
                <a:ext cx="1368152" cy="792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638" name="Google Shape;4638;p192"/>
              <p:cNvSpPr/>
              <p:nvPr/>
            </p:nvSpPr>
            <p:spPr>
              <a:xfrm>
                <a:off x="793116" y="2389262"/>
                <a:ext cx="1368152" cy="792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639" name="Google Shape;4639;p192"/>
              <p:cNvSpPr/>
              <p:nvPr/>
            </p:nvSpPr>
            <p:spPr>
              <a:xfrm>
                <a:off x="-628420" y="2134019"/>
                <a:ext cx="972108" cy="333483"/>
              </a:xfrm>
              <a:prstGeom prst="roundRect">
                <a:avLst>
                  <a:gd fmla="val 16667"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NLDE-SAP</a:t>
                </a:r>
                <a:endParaRPr sz="1400">
                  <a:solidFill>
                    <a:srgbClr val="FFFFFF"/>
                  </a:solidFill>
                  <a:latin typeface="Arial"/>
                  <a:ea typeface="Arial"/>
                  <a:cs typeface="Arial"/>
                  <a:sym typeface="Arial"/>
                </a:endParaRPr>
              </a:p>
            </p:txBody>
          </p:sp>
          <p:sp>
            <p:nvSpPr>
              <p:cNvPr id="4640" name="Google Shape;4640;p192"/>
              <p:cNvSpPr/>
              <p:nvPr/>
            </p:nvSpPr>
            <p:spPr>
              <a:xfrm>
                <a:off x="-628420" y="3112559"/>
                <a:ext cx="972108" cy="320819"/>
              </a:xfrm>
              <a:prstGeom prst="roundRect">
                <a:avLst>
                  <a:gd fmla="val 16667"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MCPS-SAP</a:t>
                </a:r>
                <a:endParaRPr sz="1400">
                  <a:solidFill>
                    <a:srgbClr val="FFFFFF"/>
                  </a:solidFill>
                  <a:latin typeface="Arial"/>
                  <a:ea typeface="Arial"/>
                  <a:cs typeface="Arial"/>
                  <a:sym typeface="Arial"/>
                </a:endParaRPr>
              </a:p>
            </p:txBody>
          </p:sp>
          <p:sp>
            <p:nvSpPr>
              <p:cNvPr id="4641" name="Google Shape;4641;p192"/>
              <p:cNvSpPr/>
              <p:nvPr/>
            </p:nvSpPr>
            <p:spPr>
              <a:xfrm>
                <a:off x="991138" y="3112559"/>
                <a:ext cx="972108" cy="320819"/>
              </a:xfrm>
              <a:prstGeom prst="roundRect">
                <a:avLst>
                  <a:gd fmla="val 16667"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MLME-SAP</a:t>
                </a:r>
                <a:endParaRPr sz="1400">
                  <a:solidFill>
                    <a:srgbClr val="FFFFFF"/>
                  </a:solidFill>
                  <a:latin typeface="Arial"/>
                  <a:ea typeface="Arial"/>
                  <a:cs typeface="Arial"/>
                  <a:sym typeface="Arial"/>
                </a:endParaRPr>
              </a:p>
            </p:txBody>
          </p:sp>
          <p:sp>
            <p:nvSpPr>
              <p:cNvPr id="4642" name="Google Shape;4642;p192"/>
              <p:cNvSpPr/>
              <p:nvPr/>
            </p:nvSpPr>
            <p:spPr>
              <a:xfrm>
                <a:off x="991138" y="2128513"/>
                <a:ext cx="972108" cy="338989"/>
              </a:xfrm>
              <a:prstGeom prst="roundRect">
                <a:avLst>
                  <a:gd fmla="val 16667"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NLME-SAP</a:t>
                </a:r>
                <a:endParaRPr sz="1400">
                  <a:solidFill>
                    <a:srgbClr val="FFFFFF"/>
                  </a:solidFill>
                  <a:latin typeface="Arial"/>
                  <a:ea typeface="Arial"/>
                  <a:cs typeface="Arial"/>
                  <a:sym typeface="Arial"/>
                </a:endParaRPr>
              </a:p>
            </p:txBody>
          </p:sp>
          <p:sp>
            <p:nvSpPr>
              <p:cNvPr id="4643" name="Google Shape;4643;p192"/>
              <p:cNvSpPr/>
              <p:nvPr/>
            </p:nvSpPr>
            <p:spPr>
              <a:xfrm>
                <a:off x="361690" y="2655278"/>
                <a:ext cx="600406" cy="288032"/>
              </a:xfrm>
              <a:prstGeom prst="leftRightArrow">
                <a:avLst>
                  <a:gd fmla="val 50000" name="adj1"/>
                  <a:gd fmla="val 50000" name="adj2"/>
                </a:avLst>
              </a:prstGeom>
              <a:gradFill>
                <a:gsLst>
                  <a:gs pos="0">
                    <a:srgbClr val="0033CC"/>
                  </a:gs>
                  <a:gs pos="50000">
                    <a:srgbClr val="0033CC">
                      <a:alpha val="0"/>
                    </a:srgbClr>
                  </a:gs>
                  <a:gs pos="100000">
                    <a:srgbClr val="0033CC"/>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644" name="Google Shape;4644;p192"/>
              <p:cNvSpPr/>
              <p:nvPr/>
            </p:nvSpPr>
            <p:spPr>
              <a:xfrm>
                <a:off x="1243166" y="2586238"/>
                <a:ext cx="468052" cy="426113"/>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NWK</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IB</a:t>
                </a:r>
                <a:endParaRPr sz="1400">
                  <a:solidFill>
                    <a:srgbClr val="262626"/>
                  </a:solidFill>
                  <a:latin typeface="Arial"/>
                  <a:ea typeface="Arial"/>
                  <a:cs typeface="Arial"/>
                  <a:sym typeface="Arial"/>
                </a:endParaRPr>
              </a:p>
            </p:txBody>
          </p:sp>
        </p:grpSp>
      </p:gr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9" name="Shape 4649"/>
        <p:cNvGrpSpPr/>
        <p:nvPr/>
      </p:nvGrpSpPr>
      <p:grpSpPr>
        <a:xfrm>
          <a:off x="0" y="0"/>
          <a:ext cx="0" cy="0"/>
          <a:chOff x="0" y="0"/>
          <a:chExt cx="0" cy="0"/>
        </a:xfrm>
      </p:grpSpPr>
      <p:sp>
        <p:nvSpPr>
          <p:cNvPr id="4650" name="Google Shape;4650;p193"/>
          <p:cNvSpPr/>
          <p:nvPr/>
        </p:nvSpPr>
        <p:spPr>
          <a:xfrm>
            <a:off x="714113" y="2142886"/>
            <a:ext cx="8625901" cy="3069203"/>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thể dữ liệu tầng mạng (NLDE)</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Tạo một PDU (NPDU) ở tầng mạng</a:t>
            </a:r>
            <a:endParaRPr b="0" i="0" sz="1300" u="none" cap="none" strike="noStrike">
              <a:solidFill>
                <a:srgbClr val="262626"/>
              </a:solidFill>
              <a:latin typeface="Arial"/>
              <a:ea typeface="Arial"/>
              <a:cs typeface="Arial"/>
              <a:sym typeface="Arial"/>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Định tuyến NPDU theo cấu trúc liên kết</a:t>
            </a:r>
            <a:endParaRPr b="0" i="0" sz="1300" u="none" cap="none" strike="noStrike">
              <a:solidFill>
                <a:srgbClr val="262626"/>
              </a:solidFill>
              <a:latin typeface="Arial"/>
              <a:ea typeface="Arial"/>
              <a:cs typeface="Arial"/>
              <a:sym typeface="Arial"/>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thể quản lý tầng mạng (NLME)</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Thiết lập một thiết bị mới</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Bắt đầu hoạt động của mạng</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Tham gia và rời khỏi mạng thiết bị</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Gán địa chỉ</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Phát hiện lân cận</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hướng định tuyến</a:t>
            </a:r>
            <a:endParaRPr/>
          </a:p>
        </p:txBody>
      </p:sp>
      <p:sp>
        <p:nvSpPr>
          <p:cNvPr id="4651" name="Google Shape;4651;p193"/>
          <p:cNvSpPr/>
          <p:nvPr/>
        </p:nvSpPr>
        <p:spPr>
          <a:xfrm>
            <a:off x="709187" y="5156695"/>
            <a:ext cx="7965274" cy="648027"/>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Cơ sở thông tin NWK (NIB)</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Duy trì thông tin cần thiết để quản lý tầng mạng của thiết bị.</a:t>
            </a:r>
            <a:endParaRPr/>
          </a:p>
        </p:txBody>
      </p:sp>
      <p:grpSp>
        <p:nvGrpSpPr>
          <p:cNvPr id="4652" name="Google Shape;4652;p193"/>
          <p:cNvGrpSpPr/>
          <p:nvPr/>
        </p:nvGrpSpPr>
        <p:grpSpPr>
          <a:xfrm>
            <a:off x="416128" y="444866"/>
            <a:ext cx="9051872" cy="282133"/>
            <a:chOff x="416128" y="444866"/>
            <a:chExt cx="9051872" cy="282133"/>
          </a:xfrm>
        </p:grpSpPr>
        <p:sp>
          <p:nvSpPr>
            <p:cNvPr id="4653" name="Google Shape;4653;p19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654" name="Google Shape;4654;p1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655" name="Google Shape;4655;p193"/>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IEEE 802.15.4 và các Công nghệ tiêu chuẩn ZigBee</a:t>
            </a:r>
            <a:endParaRPr/>
          </a:p>
        </p:txBody>
      </p:sp>
      <p:grpSp>
        <p:nvGrpSpPr>
          <p:cNvPr id="4656" name="Google Shape;4656;p193"/>
          <p:cNvGrpSpPr/>
          <p:nvPr/>
        </p:nvGrpSpPr>
        <p:grpSpPr>
          <a:xfrm>
            <a:off x="556822" y="1911547"/>
            <a:ext cx="8783192" cy="215444"/>
            <a:chOff x="1027113" y="2045625"/>
            <a:chExt cx="8785225" cy="215494"/>
          </a:xfrm>
        </p:grpSpPr>
        <p:sp>
          <p:nvSpPr>
            <p:cNvPr id="4657" name="Google Shape;4657;p19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58" name="Google Shape;4658;p193"/>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thành phần mạng ZigBee</a:t>
              </a:r>
              <a:endParaRPr/>
            </a:p>
          </p:txBody>
        </p:sp>
      </p:gr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3" name="Shape 4663"/>
        <p:cNvGrpSpPr/>
        <p:nvPr/>
      </p:nvGrpSpPr>
      <p:grpSpPr>
        <a:xfrm>
          <a:off x="0" y="0"/>
          <a:ext cx="0" cy="0"/>
          <a:chOff x="0" y="0"/>
          <a:chExt cx="0" cy="0"/>
        </a:xfrm>
      </p:grpSpPr>
      <p:grpSp>
        <p:nvGrpSpPr>
          <p:cNvPr id="4664" name="Google Shape;4664;p194"/>
          <p:cNvGrpSpPr/>
          <p:nvPr/>
        </p:nvGrpSpPr>
        <p:grpSpPr>
          <a:xfrm>
            <a:off x="416128" y="444866"/>
            <a:ext cx="9051872" cy="282133"/>
            <a:chOff x="416128" y="444866"/>
            <a:chExt cx="9051872" cy="282133"/>
          </a:xfrm>
        </p:grpSpPr>
        <p:sp>
          <p:nvSpPr>
            <p:cNvPr id="4665" name="Google Shape;4665;p19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666" name="Google Shape;4666;p1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667" name="Google Shape;4667;p194"/>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IEEE 802.15.4 và các Công nghệ tiêu chuẩn ZigBee</a:t>
            </a:r>
            <a:endParaRPr/>
          </a:p>
        </p:txBody>
      </p:sp>
      <p:grpSp>
        <p:nvGrpSpPr>
          <p:cNvPr id="4668" name="Google Shape;4668;p194"/>
          <p:cNvGrpSpPr/>
          <p:nvPr/>
        </p:nvGrpSpPr>
        <p:grpSpPr>
          <a:xfrm>
            <a:off x="556822" y="1911547"/>
            <a:ext cx="8783192" cy="215444"/>
            <a:chOff x="1027113" y="2045625"/>
            <a:chExt cx="8785225" cy="215494"/>
          </a:xfrm>
        </p:grpSpPr>
        <p:sp>
          <p:nvSpPr>
            <p:cNvPr id="4669" name="Google Shape;4669;p19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70" name="Google Shape;4670;p19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khung ZigBee</a:t>
              </a:r>
              <a:endParaRPr/>
            </a:p>
          </p:txBody>
        </p:sp>
      </p:grpSp>
      <p:sp>
        <p:nvSpPr>
          <p:cNvPr id="4671" name="Google Shape;4671;p194"/>
          <p:cNvSpPr/>
          <p:nvPr/>
        </p:nvSpPr>
        <p:spPr>
          <a:xfrm>
            <a:off x="711953" y="2142886"/>
            <a:ext cx="4239459" cy="345316"/>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trúc khung NPDU chung</a:t>
            </a:r>
            <a:endParaRPr sz="1300">
              <a:solidFill>
                <a:srgbClr val="262626"/>
              </a:solidFill>
              <a:latin typeface="Arial"/>
              <a:ea typeface="Arial"/>
              <a:cs typeface="Arial"/>
              <a:sym typeface="Arial"/>
            </a:endParaRPr>
          </a:p>
        </p:txBody>
      </p:sp>
      <p:sp>
        <p:nvSpPr>
          <p:cNvPr id="4672" name="Google Shape;4672;p194"/>
          <p:cNvSpPr/>
          <p:nvPr/>
        </p:nvSpPr>
        <p:spPr>
          <a:xfrm>
            <a:off x="711953" y="4170155"/>
            <a:ext cx="4239459" cy="345316"/>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Trường điều khiển khung</a:t>
            </a:r>
            <a:endParaRPr/>
          </a:p>
        </p:txBody>
      </p:sp>
      <p:graphicFrame>
        <p:nvGraphicFramePr>
          <p:cNvPr id="4673" name="Google Shape;4673;p194"/>
          <p:cNvGraphicFramePr/>
          <p:nvPr/>
        </p:nvGraphicFramePr>
        <p:xfrm>
          <a:off x="592814" y="2687845"/>
          <a:ext cx="3000000" cy="3000000"/>
        </p:xfrm>
        <a:graphic>
          <a:graphicData uri="http://schemas.openxmlformats.org/drawingml/2006/table">
            <a:tbl>
              <a:tblPr bandRow="1" firstRow="1">
                <a:noFill/>
                <a:tableStyleId>{A9672A58-3C3F-4094-A55C-8326C1CC86CD}</a:tableStyleId>
              </a:tblPr>
              <a:tblGrid>
                <a:gridCol w="1438000"/>
                <a:gridCol w="1438000"/>
                <a:gridCol w="1438000"/>
                <a:gridCol w="1438000"/>
                <a:gridCol w="1438000"/>
                <a:gridCol w="1438000"/>
              </a:tblGrid>
              <a:tr h="27422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Octet: 2</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2</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2</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0/1</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0/1</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Biến</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594175">
                <a:tc rowSpan="2">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Điều khiển</a:t>
                      </a:r>
                      <a:endParaRPr/>
                    </a:p>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Điều khiển</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Địa chỉ đích</a:t>
                      </a:r>
                      <a:endParaRPr/>
                    </a:p>
                    <a:p>
                      <a:pPr indent="0" lvl="0" marL="0" marR="0" rtl="0" algn="ctr">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Địa chỉ nguồn</a:t>
                      </a:r>
                      <a:endParaRPr/>
                    </a:p>
                    <a:p>
                      <a:pPr indent="0" lvl="0" marL="0" marR="0" rtl="0" algn="ctr">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Bán kính</a:t>
                      </a:r>
                      <a:endParaRPr/>
                    </a:p>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phát sóng</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Số</a:t>
                      </a:r>
                      <a:endParaRPr/>
                    </a:p>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trình tự</a:t>
                      </a:r>
                      <a:endParaRPr/>
                    </a:p>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phát sóng</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Tải khung</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9000">
                <a:tc vMerge="1"/>
                <a:tc gridSpan="4">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Trường định tuyến</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a:txBody>
                    <a:bodyPr/>
                    <a:lstStyle/>
                    <a:p>
                      <a:pPr indent="0" lvl="0" marL="0" marR="0" rtl="0" algn="l">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9000">
                <a:tc gridSpan="5">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Tiêu đề NWK</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Tải NWK</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4674" name="Google Shape;4674;p194"/>
          <p:cNvGraphicFramePr/>
          <p:nvPr/>
        </p:nvGraphicFramePr>
        <p:xfrm>
          <a:off x="632798" y="4781919"/>
          <a:ext cx="3000000" cy="3000000"/>
        </p:xfrm>
        <a:graphic>
          <a:graphicData uri="http://schemas.openxmlformats.org/drawingml/2006/table">
            <a:tbl>
              <a:tblPr bandRow="1" firstRow="1">
                <a:noFill/>
                <a:tableStyleId>{A9672A58-3C3F-4094-A55C-8326C1CC86CD}</a:tableStyleId>
              </a:tblPr>
              <a:tblGrid>
                <a:gridCol w="1439550"/>
                <a:gridCol w="1439550"/>
                <a:gridCol w="1439550"/>
                <a:gridCol w="1439550"/>
                <a:gridCol w="1439550"/>
                <a:gridCol w="1439550"/>
              </a:tblGrid>
              <a:tr h="27422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Bit: 0-1</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2-5</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6</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7-8</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9</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10-15</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2657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Loại</a:t>
                      </a:r>
                      <a:endParaRPr/>
                    </a:p>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khung</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Phiên bản</a:t>
                      </a:r>
                      <a:endParaRPr/>
                    </a:p>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giao thức</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Khám phá</a:t>
                      </a:r>
                      <a:endParaRPr/>
                    </a:p>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tuyến</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Dùng sau</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Bảo mật</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Dùng sau</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9" name="Shape 4679"/>
        <p:cNvGrpSpPr/>
        <p:nvPr/>
      </p:nvGrpSpPr>
      <p:grpSpPr>
        <a:xfrm>
          <a:off x="0" y="0"/>
          <a:ext cx="0" cy="0"/>
          <a:chOff x="0" y="0"/>
          <a:chExt cx="0" cy="0"/>
        </a:xfrm>
      </p:grpSpPr>
      <p:grpSp>
        <p:nvGrpSpPr>
          <p:cNvPr id="4680" name="Google Shape;4680;p195"/>
          <p:cNvGrpSpPr/>
          <p:nvPr/>
        </p:nvGrpSpPr>
        <p:grpSpPr>
          <a:xfrm>
            <a:off x="416128" y="444866"/>
            <a:ext cx="9051872" cy="282133"/>
            <a:chOff x="416128" y="444866"/>
            <a:chExt cx="9051872" cy="282133"/>
          </a:xfrm>
        </p:grpSpPr>
        <p:sp>
          <p:nvSpPr>
            <p:cNvPr id="4681" name="Google Shape;4681;p19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682" name="Google Shape;4682;p1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683" name="Google Shape;4683;p195"/>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IEEE 802.15.4 và các Công nghệ tiêu chuẩn ZigBee</a:t>
            </a:r>
            <a:endParaRPr/>
          </a:p>
        </p:txBody>
      </p:sp>
      <p:grpSp>
        <p:nvGrpSpPr>
          <p:cNvPr id="4684" name="Google Shape;4684;p195"/>
          <p:cNvGrpSpPr/>
          <p:nvPr/>
        </p:nvGrpSpPr>
        <p:grpSpPr>
          <a:xfrm>
            <a:off x="556822" y="1911547"/>
            <a:ext cx="8783192" cy="215444"/>
            <a:chOff x="1027113" y="2045625"/>
            <a:chExt cx="8785225" cy="215494"/>
          </a:xfrm>
        </p:grpSpPr>
        <p:sp>
          <p:nvSpPr>
            <p:cNvPr id="4685" name="Google Shape;4685;p19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86" name="Google Shape;4686;p195"/>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khung ZigBee</a:t>
              </a:r>
              <a:endParaRPr/>
            </a:p>
          </p:txBody>
        </p:sp>
      </p:grpSp>
      <p:sp>
        <p:nvSpPr>
          <p:cNvPr id="4687" name="Google Shape;4687;p195"/>
          <p:cNvSpPr/>
          <p:nvPr/>
        </p:nvSpPr>
        <p:spPr>
          <a:xfrm>
            <a:off x="711953" y="2142886"/>
            <a:ext cx="4239459" cy="345316"/>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dạng khung dữ liệu</a:t>
            </a:r>
            <a:endParaRPr sz="1300">
              <a:solidFill>
                <a:srgbClr val="262626"/>
              </a:solidFill>
              <a:latin typeface="Arial"/>
              <a:ea typeface="Arial"/>
              <a:cs typeface="Arial"/>
              <a:sym typeface="Arial"/>
            </a:endParaRPr>
          </a:p>
        </p:txBody>
      </p:sp>
      <p:sp>
        <p:nvSpPr>
          <p:cNvPr id="4688" name="Google Shape;4688;p195"/>
          <p:cNvSpPr/>
          <p:nvPr/>
        </p:nvSpPr>
        <p:spPr>
          <a:xfrm>
            <a:off x="5098395" y="2142886"/>
            <a:ext cx="4239459" cy="345316"/>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dạng khung lệnh NWK</a:t>
            </a:r>
            <a:endParaRPr/>
          </a:p>
        </p:txBody>
      </p:sp>
      <p:sp>
        <p:nvSpPr>
          <p:cNvPr id="4689" name="Google Shape;4689;p195"/>
          <p:cNvSpPr/>
          <p:nvPr/>
        </p:nvSpPr>
        <p:spPr>
          <a:xfrm>
            <a:off x="709187" y="3668452"/>
            <a:ext cx="4239459" cy="345316"/>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Khung lệnh NWK </a:t>
            </a:r>
            <a:endParaRPr/>
          </a:p>
        </p:txBody>
      </p:sp>
      <p:graphicFrame>
        <p:nvGraphicFramePr>
          <p:cNvPr id="4690" name="Google Shape;4690;p195"/>
          <p:cNvGraphicFramePr/>
          <p:nvPr/>
        </p:nvGraphicFramePr>
        <p:xfrm>
          <a:off x="592814" y="2608642"/>
          <a:ext cx="3000000" cy="3000000"/>
        </p:xfrm>
        <a:graphic>
          <a:graphicData uri="http://schemas.openxmlformats.org/drawingml/2006/table">
            <a:tbl>
              <a:tblPr bandRow="1" firstRow="1">
                <a:noFill/>
                <a:tableStyleId>{A9672A58-3C3F-4094-A55C-8326C1CC86CD}</a:tableStyleId>
              </a:tblPr>
              <a:tblGrid>
                <a:gridCol w="1413150"/>
                <a:gridCol w="1413150"/>
                <a:gridCol w="1413150"/>
              </a:tblGrid>
              <a:tr h="23032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Octet: 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Xem Hình 7</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Biến</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1727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Điều khiển khung</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Trường định tuyến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Tải dữ liệu</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7275">
                <a:tc gridSpan="2">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Tiêu đề NWK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Tải NWK</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4691" name="Google Shape;4691;p195"/>
          <p:cNvGraphicFramePr/>
          <p:nvPr/>
        </p:nvGraphicFramePr>
        <p:xfrm>
          <a:off x="5070553" y="2618037"/>
          <a:ext cx="3000000" cy="3000000"/>
        </p:xfrm>
        <a:graphic>
          <a:graphicData uri="http://schemas.openxmlformats.org/drawingml/2006/table">
            <a:tbl>
              <a:tblPr bandRow="1" firstRow="1">
                <a:noFill/>
                <a:tableStyleId>{A9672A58-3C3F-4094-A55C-8326C1CC86CD}</a:tableStyleId>
              </a:tblPr>
              <a:tblGrid>
                <a:gridCol w="886850"/>
                <a:gridCol w="1058850"/>
                <a:gridCol w="1112175"/>
                <a:gridCol w="1181625"/>
              </a:tblGrid>
              <a:tr h="2314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Octet: 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Xem Hình 7</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Biến</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2425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Điều khiển</a:t>
                      </a:r>
                      <a:endParaRPr/>
                    </a:p>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khung</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Trường định tuyến</a:t>
                      </a:r>
                      <a:endParaRPr/>
                    </a:p>
                    <a:p>
                      <a:pPr indent="0" lvl="0" marL="0" marR="0" rtl="0" algn="ctr">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Mã nhận diện lệnh NWK</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Tải lệnh NWK</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12125">
                <a:tc gridSpan="2">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Tiêu đề NWK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gridSpan="2">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Tải NWK</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r>
            </a:tbl>
          </a:graphicData>
        </a:graphic>
      </p:graphicFrame>
      <p:graphicFrame>
        <p:nvGraphicFramePr>
          <p:cNvPr id="4692" name="Google Shape;4692;p195"/>
          <p:cNvGraphicFramePr/>
          <p:nvPr/>
        </p:nvGraphicFramePr>
        <p:xfrm>
          <a:off x="634616" y="4208712"/>
          <a:ext cx="3000000" cy="3000000"/>
        </p:xfrm>
        <a:graphic>
          <a:graphicData uri="http://schemas.openxmlformats.org/drawingml/2006/table">
            <a:tbl>
              <a:tblPr bandRow="1" firstRow="1">
                <a:noFill/>
                <a:tableStyleId>{A9672A58-3C3F-4094-A55C-8326C1CC86CD}</a:tableStyleId>
              </a:tblPr>
              <a:tblGrid>
                <a:gridCol w="2876025"/>
                <a:gridCol w="2876025"/>
                <a:gridCol w="2876025"/>
              </a:tblGrid>
              <a:tr h="27422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Mã nhận diện khung lệnh</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Tên lệnh</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Tham khảo</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590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0x01</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Yêu cầu định tuyến</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8,1</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90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0x02</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Phản hồi định tuyến</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8,2</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90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0x03</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Lỗi định tuyến</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8,3</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90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0x00. 0x04 – 0xff</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Dùng sau</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7" name="Shape 4697"/>
        <p:cNvGrpSpPr/>
        <p:nvPr/>
      </p:nvGrpSpPr>
      <p:grpSpPr>
        <a:xfrm>
          <a:off x="0" y="0"/>
          <a:ext cx="0" cy="0"/>
          <a:chOff x="0" y="0"/>
          <a:chExt cx="0" cy="0"/>
        </a:xfrm>
      </p:grpSpPr>
      <p:sp>
        <p:nvSpPr>
          <p:cNvPr id="4698" name="Google Shape;4698;p196"/>
          <p:cNvSpPr/>
          <p:nvPr/>
        </p:nvSpPr>
        <p:spPr>
          <a:xfrm>
            <a:off x="559817" y="2242567"/>
            <a:ext cx="4206736" cy="241325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99" name="Google Shape;4699;p196"/>
          <p:cNvSpPr/>
          <p:nvPr/>
        </p:nvSpPr>
        <p:spPr>
          <a:xfrm>
            <a:off x="4933456" y="2189227"/>
            <a:ext cx="4521528" cy="2268984"/>
          </a:xfrm>
          <a:prstGeom prst="rect">
            <a:avLst/>
          </a:prstGeom>
          <a:noFill/>
          <a:ln>
            <a:noFill/>
          </a:ln>
        </p:spPr>
        <p:txBody>
          <a:bodyPr anchorCtr="0" anchor="t" bIns="71950" lIns="0" spcFirstLastPara="1" rIns="143900" wrap="square" tIns="71950">
            <a:spAutoFit/>
          </a:bodyPr>
          <a:lstStyle/>
          <a:p>
            <a:pPr indent="-182471" lvl="0" marL="182471" marR="0" rtl="0" algn="l">
              <a:lnSpc>
                <a:spcPct val="10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Dịch vụ đã xác nhận</a:t>
            </a:r>
            <a:endParaRPr/>
          </a:p>
          <a:p>
            <a:pPr indent="-179333" lvl="1" marL="355493" marR="0" rtl="0" algn="l">
              <a:lnSpc>
                <a:spcPct val="10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Yêu cầu: Yêu cầu tính năng từ tầng cao hơn</a:t>
            </a:r>
            <a:endParaRPr/>
          </a:p>
          <a:p>
            <a:pPr indent="-179333" lvl="1" marL="355493" marR="0" rtl="0" algn="l">
              <a:lnSpc>
                <a:spcPct val="10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Xác nhận: Nếu được yêu cầu, xác nhận và gửi lại xác nhận</a:t>
            </a:r>
            <a:endParaRPr/>
          </a:p>
          <a:p>
            <a:pPr indent="-179333" lvl="1" marL="355493" marR="0" rtl="0" algn="l">
              <a:lnSpc>
                <a:spcPct val="10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Phản hồi: phản hồi cho một sự kiện</a:t>
            </a:r>
            <a:endParaRPr/>
          </a:p>
          <a:p>
            <a:pPr indent="-179333" lvl="1" marL="355493" marR="0" rtl="0" algn="l">
              <a:lnSpc>
                <a:spcPct val="10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Thông báo: Thông báo cho tầng cao hơn khi một sự kiện cụ thể xảy ra</a:t>
            </a:r>
            <a:endParaRPr/>
          </a:p>
          <a:p>
            <a:pPr indent="-182471" lvl="0" marL="182471" marR="0" rtl="0" algn="l">
              <a:lnSpc>
                <a:spcPct val="100000"/>
              </a:lnSpc>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Dịch vụ chưa xác nhận</a:t>
            </a:r>
            <a:endParaRPr/>
          </a:p>
          <a:p>
            <a:pPr indent="-179333" lvl="1" marL="355493" marR="0" rtl="0" algn="l">
              <a:lnSpc>
                <a:spcPct val="100000"/>
              </a:lnSpc>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Không cần phản hồi</a:t>
            </a:r>
            <a:endParaRPr/>
          </a:p>
        </p:txBody>
      </p:sp>
      <p:grpSp>
        <p:nvGrpSpPr>
          <p:cNvPr id="4700" name="Google Shape;4700;p196"/>
          <p:cNvGrpSpPr/>
          <p:nvPr/>
        </p:nvGrpSpPr>
        <p:grpSpPr>
          <a:xfrm>
            <a:off x="819262" y="2896386"/>
            <a:ext cx="3687845" cy="1370135"/>
            <a:chOff x="2921001" y="2854306"/>
            <a:chExt cx="4061793" cy="1509066"/>
          </a:xfrm>
        </p:grpSpPr>
        <p:cxnSp>
          <p:nvCxnSpPr>
            <p:cNvPr id="4701" name="Google Shape;4701;p196"/>
            <p:cNvCxnSpPr/>
            <p:nvPr/>
          </p:nvCxnSpPr>
          <p:spPr>
            <a:xfrm flipH="1" rot="-5400000">
              <a:off x="4934376" y="1431206"/>
              <a:ext cx="9537" cy="3379551"/>
            </a:xfrm>
            <a:prstGeom prst="bentConnector3">
              <a:avLst>
                <a:gd fmla="val 8998452" name="adj1"/>
              </a:avLst>
            </a:prstGeom>
            <a:noFill/>
            <a:ln cap="flat" cmpd="sng" w="12700">
              <a:solidFill>
                <a:srgbClr val="262626"/>
              </a:solidFill>
              <a:prstDash val="solid"/>
              <a:round/>
              <a:headEnd len="sm" w="sm" type="none"/>
              <a:tailEnd len="med" w="med" type="triangle"/>
            </a:ln>
          </p:spPr>
        </p:cxnSp>
        <p:cxnSp>
          <p:nvCxnSpPr>
            <p:cNvPr id="4702" name="Google Shape;4702;p196"/>
            <p:cNvCxnSpPr/>
            <p:nvPr/>
          </p:nvCxnSpPr>
          <p:spPr>
            <a:xfrm rot="5400000">
              <a:off x="4919915" y="2078461"/>
              <a:ext cx="28922" cy="2083481"/>
            </a:xfrm>
            <a:prstGeom prst="bentConnector3">
              <a:avLst>
                <a:gd fmla="val 2426384" name="adj1"/>
              </a:avLst>
            </a:prstGeom>
            <a:noFill/>
            <a:ln cap="flat" cmpd="sng" w="12700">
              <a:solidFill>
                <a:srgbClr val="262626"/>
              </a:solidFill>
              <a:prstDash val="solid"/>
              <a:round/>
              <a:headEnd len="sm" w="sm" type="none"/>
              <a:tailEnd len="med" w="med" type="triangle"/>
            </a:ln>
          </p:spPr>
        </p:cxnSp>
        <p:sp>
          <p:nvSpPr>
            <p:cNvPr id="4703" name="Google Shape;4703;p196"/>
            <p:cNvSpPr txBox="1"/>
            <p:nvPr/>
          </p:nvSpPr>
          <p:spPr>
            <a:xfrm>
              <a:off x="5597607" y="3323082"/>
              <a:ext cx="1370099" cy="288045"/>
            </a:xfrm>
            <a:prstGeom prst="rect">
              <a:avLst/>
            </a:prstGeom>
            <a:solidFill>
              <a:schemeClr val="lt1"/>
            </a:solidFill>
            <a:ln cap="flat" cmpd="sng" w="12700">
              <a:solidFill>
                <a:srgbClr val="26262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Tầng mạng</a:t>
              </a:r>
              <a:endParaRPr b="1" sz="1100">
                <a:solidFill>
                  <a:srgbClr val="262626"/>
                </a:solidFill>
                <a:latin typeface="Arial"/>
                <a:ea typeface="Arial"/>
                <a:cs typeface="Arial"/>
                <a:sym typeface="Arial"/>
              </a:endParaRPr>
            </a:p>
          </p:txBody>
        </p:sp>
        <p:sp>
          <p:nvSpPr>
            <p:cNvPr id="4704" name="Google Shape;4704;p196"/>
            <p:cNvSpPr txBox="1"/>
            <p:nvPr/>
          </p:nvSpPr>
          <p:spPr>
            <a:xfrm>
              <a:off x="2921001" y="3323082"/>
              <a:ext cx="1370099" cy="288045"/>
            </a:xfrm>
            <a:prstGeom prst="rect">
              <a:avLst/>
            </a:prstGeom>
            <a:solidFill>
              <a:schemeClr val="lt1"/>
            </a:solidFill>
            <a:ln cap="flat" cmpd="sng" w="12700">
              <a:solidFill>
                <a:srgbClr val="26262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Tầng mạng</a:t>
              </a:r>
              <a:endParaRPr b="1" sz="1100">
                <a:solidFill>
                  <a:srgbClr val="262626"/>
                </a:solidFill>
                <a:latin typeface="Arial"/>
                <a:ea typeface="Arial"/>
                <a:cs typeface="Arial"/>
                <a:sym typeface="Arial"/>
              </a:endParaRPr>
            </a:p>
          </p:txBody>
        </p:sp>
        <p:sp>
          <p:nvSpPr>
            <p:cNvPr id="4705" name="Google Shape;4705;p196"/>
            <p:cNvSpPr txBox="1"/>
            <p:nvPr/>
          </p:nvSpPr>
          <p:spPr>
            <a:xfrm>
              <a:off x="2945522" y="3084042"/>
              <a:ext cx="358644" cy="2880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①</a:t>
              </a:r>
              <a:endParaRPr sz="1100">
                <a:solidFill>
                  <a:srgbClr val="262626"/>
                </a:solidFill>
                <a:latin typeface="Arial"/>
                <a:ea typeface="Arial"/>
                <a:cs typeface="Arial"/>
                <a:sym typeface="Arial"/>
              </a:endParaRPr>
            </a:p>
          </p:txBody>
        </p:sp>
        <p:sp>
          <p:nvSpPr>
            <p:cNvPr id="4706" name="Google Shape;4706;p196"/>
            <p:cNvSpPr txBox="1"/>
            <p:nvPr/>
          </p:nvSpPr>
          <p:spPr>
            <a:xfrm>
              <a:off x="3873972" y="3084042"/>
              <a:ext cx="358644" cy="2880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④</a:t>
              </a:r>
              <a:endParaRPr sz="1100">
                <a:solidFill>
                  <a:srgbClr val="262626"/>
                </a:solidFill>
                <a:latin typeface="Arial"/>
                <a:ea typeface="Arial"/>
                <a:cs typeface="Arial"/>
                <a:sym typeface="Arial"/>
              </a:endParaRPr>
            </a:p>
          </p:txBody>
        </p:sp>
        <p:sp>
          <p:nvSpPr>
            <p:cNvPr id="4707" name="Google Shape;4707;p196"/>
            <p:cNvSpPr txBox="1"/>
            <p:nvPr/>
          </p:nvSpPr>
          <p:spPr>
            <a:xfrm>
              <a:off x="5697069" y="3084042"/>
              <a:ext cx="358644" cy="2880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③</a:t>
              </a:r>
              <a:endParaRPr sz="1100">
                <a:solidFill>
                  <a:srgbClr val="262626"/>
                </a:solidFill>
                <a:latin typeface="Arial"/>
                <a:ea typeface="Arial"/>
                <a:cs typeface="Arial"/>
                <a:sym typeface="Arial"/>
              </a:endParaRPr>
            </a:p>
          </p:txBody>
        </p:sp>
        <p:sp>
          <p:nvSpPr>
            <p:cNvPr id="4708" name="Google Shape;4708;p196"/>
            <p:cNvSpPr txBox="1"/>
            <p:nvPr/>
          </p:nvSpPr>
          <p:spPr>
            <a:xfrm>
              <a:off x="6624150" y="3084042"/>
              <a:ext cx="358644" cy="2880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②</a:t>
              </a:r>
              <a:endParaRPr sz="1100">
                <a:solidFill>
                  <a:srgbClr val="262626"/>
                </a:solidFill>
                <a:latin typeface="Arial"/>
                <a:ea typeface="Arial"/>
                <a:cs typeface="Arial"/>
                <a:sym typeface="Arial"/>
              </a:endParaRPr>
            </a:p>
          </p:txBody>
        </p:sp>
        <p:sp>
          <p:nvSpPr>
            <p:cNvPr id="4709" name="Google Shape;4709;p196"/>
            <p:cNvSpPr txBox="1"/>
            <p:nvPr/>
          </p:nvSpPr>
          <p:spPr>
            <a:xfrm>
              <a:off x="3427933" y="3922832"/>
              <a:ext cx="3050136" cy="4405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1. Yêu cầu	                                3.  Phản hồi</a:t>
              </a:r>
              <a:endParaRPr sz="1000">
                <a:solidFill>
                  <a:srgbClr val="262626"/>
                </a:solidFill>
                <a:latin typeface="Arial"/>
                <a:ea typeface="Arial"/>
                <a:cs typeface="Arial"/>
                <a:sym typeface="Arial"/>
              </a:endParaRPr>
            </a:p>
            <a:p>
              <a:pPr indent="0" lvl="0" marL="0" marR="0" rtl="0" algn="l">
                <a:spcBef>
                  <a:spcPts val="0"/>
                </a:spcBef>
                <a:spcAft>
                  <a:spcPts val="0"/>
                </a:spcAft>
                <a:buNone/>
              </a:pPr>
              <a:r>
                <a:rPr lang="en-US" sz="1000">
                  <a:solidFill>
                    <a:srgbClr val="262626"/>
                  </a:solidFill>
                  <a:latin typeface="Arial"/>
                  <a:ea typeface="Arial"/>
                  <a:cs typeface="Arial"/>
                  <a:sym typeface="Arial"/>
                </a:rPr>
                <a:t>2. Biểu thị	                                4.  Xác nhận</a:t>
              </a:r>
              <a:endParaRPr sz="1000">
                <a:solidFill>
                  <a:srgbClr val="262626"/>
                </a:solidFill>
                <a:latin typeface="Arial"/>
                <a:ea typeface="Arial"/>
                <a:cs typeface="Arial"/>
                <a:sym typeface="Arial"/>
              </a:endParaRPr>
            </a:p>
          </p:txBody>
        </p:sp>
        <p:sp>
          <p:nvSpPr>
            <p:cNvPr id="4710" name="Google Shape;4710;p196"/>
            <p:cNvSpPr txBox="1"/>
            <p:nvPr/>
          </p:nvSpPr>
          <p:spPr>
            <a:xfrm>
              <a:off x="2921001" y="2854306"/>
              <a:ext cx="1370099" cy="288045"/>
            </a:xfrm>
            <a:prstGeom prst="rect">
              <a:avLst/>
            </a:prstGeom>
            <a:solidFill>
              <a:schemeClr val="lt1"/>
            </a:solidFill>
            <a:ln cap="flat" cmpd="sng" w="12700">
              <a:solidFill>
                <a:srgbClr val="26262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Tầng con APS</a:t>
              </a:r>
              <a:endParaRPr/>
            </a:p>
          </p:txBody>
        </p:sp>
        <p:sp>
          <p:nvSpPr>
            <p:cNvPr id="4711" name="Google Shape;4711;p196"/>
            <p:cNvSpPr txBox="1"/>
            <p:nvPr/>
          </p:nvSpPr>
          <p:spPr>
            <a:xfrm>
              <a:off x="5597607" y="2854306"/>
              <a:ext cx="1370099" cy="288045"/>
            </a:xfrm>
            <a:prstGeom prst="rect">
              <a:avLst/>
            </a:prstGeom>
            <a:solidFill>
              <a:schemeClr val="lt1"/>
            </a:solidFill>
            <a:ln cap="flat" cmpd="sng" w="12700">
              <a:solidFill>
                <a:srgbClr val="26262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100">
                  <a:solidFill>
                    <a:srgbClr val="262626"/>
                  </a:solidFill>
                  <a:latin typeface="Arial"/>
                  <a:ea typeface="Arial"/>
                  <a:cs typeface="Arial"/>
                  <a:sym typeface="Arial"/>
                </a:rPr>
                <a:t>Tầng con APS</a:t>
              </a:r>
              <a:endParaRPr/>
            </a:p>
          </p:txBody>
        </p:sp>
      </p:grpSp>
      <p:grpSp>
        <p:nvGrpSpPr>
          <p:cNvPr id="4712" name="Google Shape;4712;p196"/>
          <p:cNvGrpSpPr/>
          <p:nvPr/>
        </p:nvGrpSpPr>
        <p:grpSpPr>
          <a:xfrm>
            <a:off x="416128" y="444866"/>
            <a:ext cx="9051872" cy="282133"/>
            <a:chOff x="416128" y="444866"/>
            <a:chExt cx="9051872" cy="282133"/>
          </a:xfrm>
        </p:grpSpPr>
        <p:sp>
          <p:nvSpPr>
            <p:cNvPr id="4713" name="Google Shape;4713;p19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714" name="Google Shape;4714;p1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715" name="Google Shape;4715;p196"/>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IEEE 802.15.4 và các Công nghệ tiêu chuẩn ZigBee</a:t>
            </a:r>
            <a:endParaRPr/>
          </a:p>
        </p:txBody>
      </p:sp>
      <p:grpSp>
        <p:nvGrpSpPr>
          <p:cNvPr id="4716" name="Google Shape;4716;p196"/>
          <p:cNvGrpSpPr/>
          <p:nvPr/>
        </p:nvGrpSpPr>
        <p:grpSpPr>
          <a:xfrm>
            <a:off x="556822" y="1911547"/>
            <a:ext cx="8783192" cy="215444"/>
            <a:chOff x="1027113" y="2045625"/>
            <a:chExt cx="8785225" cy="215494"/>
          </a:xfrm>
        </p:grpSpPr>
        <p:sp>
          <p:nvSpPr>
            <p:cNvPr id="4717" name="Google Shape;4717;p19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18" name="Google Shape;4718;p196"/>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Dịch vụ ZigBee nguyên bản</a:t>
              </a:r>
              <a:endParaRPr sz="1400">
                <a:solidFill>
                  <a:srgbClr val="262626"/>
                </a:solidFill>
                <a:latin typeface="Arial"/>
                <a:ea typeface="Arial"/>
                <a:cs typeface="Arial"/>
                <a:sym typeface="Arial"/>
              </a:endParaRPr>
            </a:p>
          </p:txBody>
        </p:sp>
      </p:gr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grpSp>
        <p:nvGrpSpPr>
          <p:cNvPr id="4724" name="Google Shape;4724;p197"/>
          <p:cNvGrpSpPr/>
          <p:nvPr/>
        </p:nvGrpSpPr>
        <p:grpSpPr>
          <a:xfrm>
            <a:off x="416128" y="444866"/>
            <a:ext cx="9051872" cy="553998"/>
            <a:chOff x="416128" y="444866"/>
            <a:chExt cx="9051872" cy="553998"/>
          </a:xfrm>
        </p:grpSpPr>
        <p:sp>
          <p:nvSpPr>
            <p:cNvPr id="4725" name="Google Shape;4725;p197"/>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4726" name="Google Shape;4726;p1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727" name="Google Shape;4727;p19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So sánh Công nghệ Truyền thông ZigBee</a:t>
            </a:r>
            <a:endParaRPr/>
          </a:p>
        </p:txBody>
      </p:sp>
      <p:graphicFrame>
        <p:nvGraphicFramePr>
          <p:cNvPr id="4728" name="Google Shape;4728;p197"/>
          <p:cNvGraphicFramePr/>
          <p:nvPr/>
        </p:nvGraphicFramePr>
        <p:xfrm>
          <a:off x="633717" y="2326404"/>
          <a:ext cx="3000000" cy="3000000"/>
        </p:xfrm>
        <a:graphic>
          <a:graphicData uri="http://schemas.openxmlformats.org/drawingml/2006/table">
            <a:tbl>
              <a:tblPr>
                <a:noFill/>
                <a:tableStyleId>{8353F50C-8861-43A0-82AE-2E20D93D1326}</a:tableStyleId>
              </a:tblPr>
              <a:tblGrid>
                <a:gridCol w="1528400"/>
                <a:gridCol w="7106975"/>
              </a:tblGrid>
              <a:tr h="355200">
                <a:tc>
                  <a:txBody>
                    <a:bodyPr/>
                    <a:lstStyle/>
                    <a:p>
                      <a:pPr indent="0" lvl="0" marL="0" marR="0" rtl="0" algn="ctr">
                        <a:lnSpc>
                          <a:spcPct val="160000"/>
                        </a:lnSpc>
                        <a:spcBef>
                          <a:spcPts val="0"/>
                        </a:spcBef>
                        <a:spcAft>
                          <a:spcPts val="0"/>
                        </a:spcAft>
                        <a:buNone/>
                      </a:pPr>
                      <a:r>
                        <a:rPr b="0" lang="en-US" sz="1200" u="none" cap="none" strike="noStrike">
                          <a:solidFill>
                            <a:srgbClr val="262626"/>
                          </a:solidFill>
                          <a:latin typeface="Arial"/>
                          <a:ea typeface="Arial"/>
                          <a:cs typeface="Arial"/>
                          <a:sym typeface="Arial"/>
                        </a:rPr>
                        <a:t>Chế độ</a:t>
                      </a:r>
                      <a:endParaRPr/>
                    </a:p>
                  </a:txBody>
                  <a:tcPr marT="17900" marB="179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60000"/>
                        </a:lnSpc>
                        <a:spcBef>
                          <a:spcPts val="0"/>
                        </a:spcBef>
                        <a:spcAft>
                          <a:spcPts val="0"/>
                        </a:spcAft>
                        <a:buNone/>
                      </a:pPr>
                      <a:r>
                        <a:rPr b="0" lang="en-US" sz="1200" u="none" cap="none" strike="noStrike">
                          <a:solidFill>
                            <a:srgbClr val="262626"/>
                          </a:solidFill>
                          <a:latin typeface="Arial"/>
                          <a:ea typeface="Arial"/>
                          <a:cs typeface="Arial"/>
                          <a:sym typeface="Arial"/>
                        </a:rPr>
                        <a:t>Giải thích</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061675">
                <a:tc>
                  <a:txBody>
                    <a:bodyPr/>
                    <a:lstStyle/>
                    <a:p>
                      <a:pPr indent="0" lvl="0" marL="0" marR="0" rtl="0" algn="ctr">
                        <a:lnSpc>
                          <a:spcPct val="130000"/>
                        </a:lnSpc>
                        <a:spcBef>
                          <a:spcPts val="0"/>
                        </a:spcBef>
                        <a:spcAft>
                          <a:spcPts val="0"/>
                        </a:spcAft>
                        <a:buNone/>
                      </a:pPr>
                      <a:r>
                        <a:rPr b="0" lang="en-US" sz="1100" u="none" cap="none" strike="noStrike">
                          <a:solidFill>
                            <a:srgbClr val="262626"/>
                          </a:solidFill>
                          <a:latin typeface="Arial"/>
                          <a:ea typeface="Arial"/>
                          <a:cs typeface="Arial"/>
                          <a:sym typeface="Arial"/>
                        </a:rPr>
                        <a:t>ZigBee Pro</a:t>
                      </a:r>
                      <a:endParaRPr/>
                    </a:p>
                  </a:txBody>
                  <a:tcPr marT="17900" marB="179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Ngăn xếp ZigBee nâng cao</a:t>
                      </a:r>
                      <a:endParaRPr/>
                    </a:p>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Thông số kỹ thuật của ZigBee Pro được công bố vào năm 2007, sau khi thông số kỹ thuật của ZigBee 2006 được công bố vào năm 2006</a:t>
                      </a:r>
                      <a:endParaRPr/>
                    </a:p>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ZigBee Pro hoàn toàn tương thích với các thiết bị ZigBee 2006</a:t>
                      </a:r>
                      <a:endParaRPr/>
                    </a:p>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Cấu hình ứng dụng đầu tiên ZigBee Home Automation (ZHA)</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855475">
                <a:tc>
                  <a:txBody>
                    <a:bodyPr/>
                    <a:lstStyle/>
                    <a:p>
                      <a:pPr indent="0" lvl="0" marL="0" marR="0" rtl="0" algn="ctr">
                        <a:lnSpc>
                          <a:spcPct val="130000"/>
                        </a:lnSpc>
                        <a:spcBef>
                          <a:spcPts val="0"/>
                        </a:spcBef>
                        <a:spcAft>
                          <a:spcPts val="0"/>
                        </a:spcAft>
                        <a:buNone/>
                      </a:pPr>
                      <a:r>
                        <a:rPr b="0" lang="en-US" sz="1100" u="none" cap="none" strike="noStrike">
                          <a:solidFill>
                            <a:srgbClr val="262626"/>
                          </a:solidFill>
                          <a:latin typeface="Arial"/>
                          <a:ea typeface="Arial"/>
                          <a:cs typeface="Arial"/>
                          <a:sym typeface="Arial"/>
                        </a:rPr>
                        <a:t>ZigBee RF4CE</a:t>
                      </a:r>
                      <a:endParaRPr/>
                    </a:p>
                  </a:txBody>
                  <a:tcPr marT="17900" marB="179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Năm 2009, ZigBee Alliance và RF4CE Consortium đã định nghĩa ngăn xếp đơn giản cho cấu trúc liên kết sao là đặc tính điều khiển từ xa các thiết bị gia dụng</a:t>
                      </a:r>
                      <a:endParaRPr/>
                    </a:p>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Băng tần 2,4GHz và công nghệ mã hóa 128bit AES được sử dụng</a:t>
                      </a:r>
                      <a:endParaRPr/>
                    </a:p>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Có hai cấu hình trên ngăn xếp này: ZRC và ZID</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061675">
                <a:tc>
                  <a:txBody>
                    <a:bodyPr/>
                    <a:lstStyle/>
                    <a:p>
                      <a:pPr indent="0" lvl="0" marL="0" marR="0" rtl="0" algn="ctr">
                        <a:lnSpc>
                          <a:spcPct val="13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ZigBee IP</a:t>
                      </a:r>
                      <a:endParaRPr/>
                    </a:p>
                  </a:txBody>
                  <a:tcPr marT="17900" marB="179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Ngăn xếp được ra mắt vào năm 2013 để hỗ trợ Smart Energy Profile 2.0, một cấu hình ứng dụng quản lý năng lượng.</a:t>
                      </a:r>
                      <a:endParaRPr/>
                    </a:p>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Một tiêu chuẩn mở được công bố là giải pháp mạng mesh không dây hoàn chỉnh sử dụng IPv6 kết nối trực tiếp các thiết bị năng lượng thấp với Internet.</a:t>
                      </a:r>
                      <a:endParaRPr/>
                    </a:p>
                    <a:p>
                      <a:pPr indent="-88900" lvl="0" marL="177800" marR="0" rtl="0" algn="l">
                        <a:lnSpc>
                          <a:spcPct val="11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6LoWPAN, RPL, TLS, DTLS được đưa vào kết quả tiêu chuẩn hóa liên quan của IETF</a:t>
                      </a:r>
                      <a:endParaRPr/>
                    </a:p>
                  </a:txBody>
                  <a:tcPr marT="17900" marB="179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3" name="Shape 4733"/>
        <p:cNvGrpSpPr/>
        <p:nvPr/>
      </p:nvGrpSpPr>
      <p:grpSpPr>
        <a:xfrm>
          <a:off x="0" y="0"/>
          <a:ext cx="0" cy="0"/>
          <a:chOff x="0" y="0"/>
          <a:chExt cx="0" cy="0"/>
        </a:xfrm>
      </p:grpSpPr>
      <p:sp>
        <p:nvSpPr>
          <p:cNvPr id="4734" name="Google Shape;4734;p198"/>
          <p:cNvSpPr/>
          <p:nvPr/>
        </p:nvSpPr>
        <p:spPr>
          <a:xfrm>
            <a:off x="556822" y="3613686"/>
            <a:ext cx="8846582" cy="260260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735" name="Google Shape;4735;p198"/>
          <p:cNvGrpSpPr/>
          <p:nvPr/>
        </p:nvGrpSpPr>
        <p:grpSpPr>
          <a:xfrm>
            <a:off x="556822" y="1911547"/>
            <a:ext cx="8783192" cy="430887"/>
            <a:chOff x="1027113" y="2045625"/>
            <a:chExt cx="8785225" cy="430987"/>
          </a:xfrm>
        </p:grpSpPr>
        <p:sp>
          <p:nvSpPr>
            <p:cNvPr id="4736" name="Google Shape;4736;p19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37" name="Google Shape;4737;p198"/>
            <p:cNvSpPr/>
            <p:nvPr/>
          </p:nvSpPr>
          <p:spPr>
            <a:xfrm>
              <a:off x="1179513" y="204562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Z-Wave là công nghệ truyền thông công suất thấp để giám sát và điều khiển tự động hóa gia đình. Z-Wave được phát triển vào năm 2005 bởi Z-Wave Alliance, thuộc công ty ZenSys.</a:t>
              </a:r>
              <a:endParaRPr/>
            </a:p>
          </p:txBody>
        </p:sp>
      </p:grpSp>
      <p:grpSp>
        <p:nvGrpSpPr>
          <p:cNvPr id="4738" name="Google Shape;4738;p198"/>
          <p:cNvGrpSpPr/>
          <p:nvPr/>
        </p:nvGrpSpPr>
        <p:grpSpPr>
          <a:xfrm>
            <a:off x="556822" y="2410983"/>
            <a:ext cx="8780377" cy="430748"/>
            <a:chOff x="1027113" y="2045624"/>
            <a:chExt cx="8785225" cy="430987"/>
          </a:xfrm>
        </p:grpSpPr>
        <p:sp>
          <p:nvSpPr>
            <p:cNvPr id="4739" name="Google Shape;4739;p19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740" name="Google Shape;4740;p198"/>
            <p:cNvSpPr/>
            <p:nvPr/>
          </p:nvSpPr>
          <p:spPr>
            <a:xfrm>
              <a:off x="1179513" y="2045624"/>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Z-Wave hoạt động ở băng tần 908,42 MHz (Hoa Kỳ) và các băng tần lân cận và được đăng ký trong ITU-T theo tiêu chuẩn Tầng 1 và Tầng 2 (G.9959) cho các thiết bị không dây băng thông hẹp dưới 1 GHz.</a:t>
              </a:r>
              <a:endParaRPr/>
            </a:p>
          </p:txBody>
        </p:sp>
      </p:grpSp>
      <p:grpSp>
        <p:nvGrpSpPr>
          <p:cNvPr id="4741" name="Google Shape;4741;p198"/>
          <p:cNvGrpSpPr/>
          <p:nvPr/>
        </p:nvGrpSpPr>
        <p:grpSpPr>
          <a:xfrm>
            <a:off x="562302" y="2910279"/>
            <a:ext cx="8780377" cy="430748"/>
            <a:chOff x="1027113" y="2045624"/>
            <a:chExt cx="8785225" cy="430987"/>
          </a:xfrm>
        </p:grpSpPr>
        <p:sp>
          <p:nvSpPr>
            <p:cNvPr id="4742" name="Google Shape;4742;p19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743" name="Google Shape;4743;p198"/>
            <p:cNvSpPr/>
            <p:nvPr/>
          </p:nvSpPr>
          <p:spPr>
            <a:xfrm>
              <a:off x="1179513" y="2045624"/>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bị Z-Wave tương thích với các sản phẩm của các nhà cung cấp khác khi sử dụng cùng một mạng. Các thiết bị Z-Wave có thể giao tiếp ở khoảng cách lên đến 30 mét ngay cả khi có tường.</a:t>
              </a:r>
              <a:endParaRPr/>
            </a:p>
          </p:txBody>
        </p:sp>
      </p:grpSp>
      <p:grpSp>
        <p:nvGrpSpPr>
          <p:cNvPr id="4744" name="Google Shape;4744;p198"/>
          <p:cNvGrpSpPr/>
          <p:nvPr/>
        </p:nvGrpSpPr>
        <p:grpSpPr>
          <a:xfrm>
            <a:off x="416128" y="444866"/>
            <a:ext cx="9051872" cy="282133"/>
            <a:chOff x="416128" y="444866"/>
            <a:chExt cx="9051872" cy="282133"/>
          </a:xfrm>
        </p:grpSpPr>
        <p:sp>
          <p:nvSpPr>
            <p:cNvPr id="4745" name="Google Shape;4745;p19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746" name="Google Shape;4746;p1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747" name="Google Shape;4747;p1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Z-Wave</a:t>
            </a:r>
            <a:endParaRPr/>
          </a:p>
        </p:txBody>
      </p:sp>
      <p:sp>
        <p:nvSpPr>
          <p:cNvPr id="4748" name="Google Shape;4748;p198"/>
          <p:cNvSpPr txBox="1"/>
          <p:nvPr/>
        </p:nvSpPr>
        <p:spPr>
          <a:xfrm>
            <a:off x="3787523" y="3499753"/>
            <a:ext cx="2196435"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Ngăn xếp giao thức Z-Wave</a:t>
            </a:r>
            <a:endParaRPr/>
          </a:p>
        </p:txBody>
      </p:sp>
      <p:sp>
        <p:nvSpPr>
          <p:cNvPr id="4749" name="Google Shape;4749;p198"/>
          <p:cNvSpPr txBox="1"/>
          <p:nvPr/>
        </p:nvSpPr>
        <p:spPr>
          <a:xfrm>
            <a:off x="1220520" y="3807113"/>
            <a:ext cx="1544320" cy="312393"/>
          </a:xfrm>
          <a:prstGeom prst="rect">
            <a:avLst/>
          </a:prstGeom>
          <a:noFill/>
          <a:ln>
            <a:noFill/>
          </a:ln>
        </p:spPr>
        <p:txBody>
          <a:bodyPr anchorCtr="0" anchor="t" bIns="45700" lIns="91425" spcFirstLastPara="1" rIns="91425" wrap="square" tIns="45700">
            <a:spAutoFit/>
          </a:bodyPr>
          <a:lstStyle/>
          <a:p>
            <a:pPr indent="0" lvl="0" marL="88900" marR="0" rtl="0" algn="r">
              <a:lnSpc>
                <a:spcPct val="130000"/>
              </a:lnSpc>
              <a:spcBef>
                <a:spcPts val="0"/>
              </a:spcBef>
              <a:spcAft>
                <a:spcPts val="0"/>
              </a:spcAft>
              <a:buNone/>
            </a:pPr>
            <a:r>
              <a:rPr b="1" lang="en-US" sz="1100">
                <a:solidFill>
                  <a:srgbClr val="1429A0"/>
                </a:solidFill>
                <a:latin typeface="Arial"/>
                <a:ea typeface="Arial"/>
                <a:cs typeface="Arial"/>
                <a:sym typeface="Arial"/>
              </a:rPr>
              <a:t>Application frame</a:t>
            </a:r>
            <a:endParaRPr b="1" sz="1100">
              <a:solidFill>
                <a:srgbClr val="1429A0"/>
              </a:solidFill>
              <a:latin typeface="Arial"/>
              <a:ea typeface="Arial"/>
              <a:cs typeface="Arial"/>
              <a:sym typeface="Arial"/>
            </a:endParaRPr>
          </a:p>
        </p:txBody>
      </p:sp>
      <p:sp>
        <p:nvSpPr>
          <p:cNvPr id="4750" name="Google Shape;4750;p198"/>
          <p:cNvSpPr txBox="1"/>
          <p:nvPr/>
        </p:nvSpPr>
        <p:spPr>
          <a:xfrm>
            <a:off x="1220520" y="4527300"/>
            <a:ext cx="1544320" cy="430887"/>
          </a:xfrm>
          <a:prstGeom prst="rect">
            <a:avLst/>
          </a:prstGeom>
          <a:noFill/>
          <a:ln>
            <a:noFill/>
          </a:ln>
        </p:spPr>
        <p:txBody>
          <a:bodyPr anchorCtr="0" anchor="t" bIns="45700" lIns="91425" spcFirstLastPara="1" rIns="91425" wrap="square" tIns="45700">
            <a:spAutoFit/>
          </a:bodyPr>
          <a:lstStyle/>
          <a:p>
            <a:pPr indent="0" lvl="0" marL="88900" marR="0" rtl="0" algn="r">
              <a:spcBef>
                <a:spcPts val="0"/>
              </a:spcBef>
              <a:spcAft>
                <a:spcPts val="0"/>
              </a:spcAft>
              <a:buNone/>
            </a:pPr>
            <a:r>
              <a:rPr b="1" lang="en-US" sz="1100">
                <a:solidFill>
                  <a:srgbClr val="1429A0"/>
                </a:solidFill>
                <a:latin typeface="Arial"/>
                <a:ea typeface="Arial"/>
                <a:cs typeface="Arial"/>
                <a:sym typeface="Arial"/>
              </a:rPr>
              <a:t>Variation of</a:t>
            </a:r>
            <a:br>
              <a:rPr b="1" lang="en-US" sz="1100">
                <a:solidFill>
                  <a:srgbClr val="1429A0"/>
                </a:solidFill>
                <a:latin typeface="Arial"/>
                <a:ea typeface="Arial"/>
                <a:cs typeface="Arial"/>
                <a:sym typeface="Arial"/>
              </a:rPr>
            </a:br>
            <a:r>
              <a:rPr b="1" lang="en-US" sz="1100">
                <a:solidFill>
                  <a:srgbClr val="1429A0"/>
                </a:solidFill>
                <a:latin typeface="Arial"/>
                <a:ea typeface="Arial"/>
                <a:cs typeface="Arial"/>
                <a:sym typeface="Arial"/>
              </a:rPr>
              <a:t>transport frame</a:t>
            </a:r>
            <a:endParaRPr b="1" sz="1100">
              <a:solidFill>
                <a:srgbClr val="1429A0"/>
              </a:solidFill>
              <a:latin typeface="Arial"/>
              <a:ea typeface="Arial"/>
              <a:cs typeface="Arial"/>
              <a:sym typeface="Arial"/>
            </a:endParaRPr>
          </a:p>
        </p:txBody>
      </p:sp>
      <p:sp>
        <p:nvSpPr>
          <p:cNvPr id="4751" name="Google Shape;4751;p198"/>
          <p:cNvSpPr txBox="1"/>
          <p:nvPr/>
        </p:nvSpPr>
        <p:spPr>
          <a:xfrm>
            <a:off x="1220520" y="5333701"/>
            <a:ext cx="1544320" cy="261610"/>
          </a:xfrm>
          <a:prstGeom prst="rect">
            <a:avLst/>
          </a:prstGeom>
          <a:noFill/>
          <a:ln>
            <a:noFill/>
          </a:ln>
        </p:spPr>
        <p:txBody>
          <a:bodyPr anchorCtr="0" anchor="t" bIns="45700" lIns="91425" spcFirstLastPara="1" rIns="91425" wrap="square" tIns="45700">
            <a:spAutoFit/>
          </a:bodyPr>
          <a:lstStyle/>
          <a:p>
            <a:pPr indent="0" lvl="0" marL="88900" marR="0" rtl="0" algn="r">
              <a:spcBef>
                <a:spcPts val="0"/>
              </a:spcBef>
              <a:spcAft>
                <a:spcPts val="0"/>
              </a:spcAft>
              <a:buNone/>
            </a:pPr>
            <a:r>
              <a:rPr b="1" lang="en-US" sz="1100">
                <a:solidFill>
                  <a:srgbClr val="1429A0"/>
                </a:solidFill>
                <a:latin typeface="Arial"/>
                <a:ea typeface="Arial"/>
                <a:cs typeface="Arial"/>
                <a:sym typeface="Arial"/>
              </a:rPr>
              <a:t>Transport frame</a:t>
            </a:r>
            <a:endParaRPr b="1" sz="1100">
              <a:solidFill>
                <a:srgbClr val="1429A0"/>
              </a:solidFill>
              <a:latin typeface="Arial"/>
              <a:ea typeface="Arial"/>
              <a:cs typeface="Arial"/>
              <a:sym typeface="Arial"/>
            </a:endParaRPr>
          </a:p>
        </p:txBody>
      </p:sp>
      <p:sp>
        <p:nvSpPr>
          <p:cNvPr id="4752" name="Google Shape;4752;p198"/>
          <p:cNvSpPr txBox="1"/>
          <p:nvPr/>
        </p:nvSpPr>
        <p:spPr>
          <a:xfrm>
            <a:off x="1220520" y="5845787"/>
            <a:ext cx="1544320" cy="261610"/>
          </a:xfrm>
          <a:prstGeom prst="rect">
            <a:avLst/>
          </a:prstGeom>
          <a:noFill/>
          <a:ln>
            <a:noFill/>
          </a:ln>
        </p:spPr>
        <p:txBody>
          <a:bodyPr anchorCtr="0" anchor="t" bIns="45700" lIns="91425" spcFirstLastPara="1" rIns="91425" wrap="square" tIns="45700">
            <a:spAutoFit/>
          </a:bodyPr>
          <a:lstStyle/>
          <a:p>
            <a:pPr indent="0" lvl="0" marL="88900" marR="0" rtl="0" algn="r">
              <a:spcBef>
                <a:spcPts val="0"/>
              </a:spcBef>
              <a:spcAft>
                <a:spcPts val="0"/>
              </a:spcAft>
              <a:buNone/>
            </a:pPr>
            <a:r>
              <a:rPr b="1" lang="en-US" sz="1100">
                <a:solidFill>
                  <a:srgbClr val="1429A0"/>
                </a:solidFill>
                <a:latin typeface="Arial"/>
                <a:ea typeface="Arial"/>
                <a:cs typeface="Arial"/>
                <a:sym typeface="Arial"/>
              </a:rPr>
              <a:t>PHY/MAC frame</a:t>
            </a:r>
            <a:endParaRPr b="1" sz="1100">
              <a:solidFill>
                <a:srgbClr val="1429A0"/>
              </a:solidFill>
              <a:latin typeface="Arial"/>
              <a:ea typeface="Arial"/>
              <a:cs typeface="Arial"/>
              <a:sym typeface="Arial"/>
            </a:endParaRPr>
          </a:p>
        </p:txBody>
      </p:sp>
      <p:graphicFrame>
        <p:nvGraphicFramePr>
          <p:cNvPr id="4753" name="Google Shape;4753;p198"/>
          <p:cNvGraphicFramePr/>
          <p:nvPr/>
        </p:nvGraphicFramePr>
        <p:xfrm>
          <a:off x="2734022" y="3884438"/>
          <a:ext cx="3000000" cy="3000000"/>
        </p:xfrm>
        <a:graphic>
          <a:graphicData uri="http://schemas.openxmlformats.org/drawingml/2006/table">
            <a:tbl>
              <a:tblPr bandRow="1" firstRow="1">
                <a:noFill/>
                <a:tableStyleId>{A7659242-E1CC-4EDC-8006-197966C0AB99}</a:tableStyleId>
              </a:tblPr>
              <a:tblGrid>
                <a:gridCol w="905150"/>
                <a:gridCol w="905150"/>
                <a:gridCol w="905150"/>
                <a:gridCol w="905150"/>
                <a:gridCol w="905150"/>
                <a:gridCol w="905150"/>
              </a:tblGrid>
              <a:tr h="201375">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Header</a:t>
                      </a:r>
                      <a:endParaRPr b="0" sz="1050" u="none" cap="none" strike="noStrike">
                        <a:latin typeface="Arial"/>
                        <a:ea typeface="Arial"/>
                        <a:cs typeface="Arial"/>
                        <a:sym typeface="Arial"/>
                      </a:endParaRPr>
                    </a:p>
                  </a:txBody>
                  <a:tcPr marT="0" marB="0" marR="0" marL="0" anchor="ctr">
                    <a:solidFill>
                      <a:srgbClr val="FFC56E"/>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Cmd.class</a:t>
                      </a:r>
                      <a:endParaRPr b="0" sz="1050" u="none" cap="none" strike="noStrike">
                        <a:latin typeface="Arial"/>
                        <a:ea typeface="Arial"/>
                        <a:cs typeface="Arial"/>
                        <a:sym typeface="Arial"/>
                      </a:endParaRPr>
                    </a:p>
                  </a:txBody>
                  <a:tcPr marT="0" marB="0" marR="0" marL="0" anchor="ctr">
                    <a:solidFill>
                      <a:srgbClr val="48C5B4"/>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Command</a:t>
                      </a:r>
                      <a:endParaRPr b="0" sz="1050" u="none" cap="none" strike="noStrike">
                        <a:latin typeface="Arial"/>
                        <a:ea typeface="Arial"/>
                        <a:cs typeface="Arial"/>
                        <a:sym typeface="Arial"/>
                      </a:endParaRPr>
                    </a:p>
                  </a:txBody>
                  <a:tcPr marT="0" marB="0" marR="0" marL="0" anchor="ctr">
                    <a:solidFill>
                      <a:srgbClr val="48C5B4"/>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Parameter #1</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Parameter #..</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Parameter #N</a:t>
                      </a:r>
                      <a:endParaRPr b="0" sz="1050" u="none" cap="none" strike="noStrike">
                        <a:latin typeface="Arial"/>
                        <a:ea typeface="Arial"/>
                        <a:cs typeface="Arial"/>
                        <a:sym typeface="Arial"/>
                      </a:endParaRPr>
                    </a:p>
                  </a:txBody>
                  <a:tcPr marT="0" marB="0" marR="0" marL="0" anchor="ctr">
                    <a:solidFill>
                      <a:srgbClr val="E4EB00"/>
                    </a:solidFill>
                  </a:tcPr>
                </a:tc>
              </a:tr>
            </a:tbl>
          </a:graphicData>
        </a:graphic>
      </p:graphicFrame>
      <p:graphicFrame>
        <p:nvGraphicFramePr>
          <p:cNvPr id="4754" name="Google Shape;4754;p198"/>
          <p:cNvGraphicFramePr/>
          <p:nvPr/>
        </p:nvGraphicFramePr>
        <p:xfrm>
          <a:off x="2734022" y="5877851"/>
          <a:ext cx="3000000" cy="3000000"/>
        </p:xfrm>
        <a:graphic>
          <a:graphicData uri="http://schemas.openxmlformats.org/drawingml/2006/table">
            <a:tbl>
              <a:tblPr bandRow="1" firstRow="1">
                <a:noFill/>
                <a:tableStyleId>{A7659242-E1CC-4EDC-8006-197966C0AB99}</a:tableStyleId>
              </a:tblPr>
              <a:tblGrid>
                <a:gridCol w="714575"/>
                <a:gridCol w="487675"/>
                <a:gridCol w="682750"/>
                <a:gridCol w="724750"/>
                <a:gridCol w="701725"/>
                <a:gridCol w="707125"/>
                <a:gridCol w="731525"/>
                <a:gridCol w="469400"/>
              </a:tblGrid>
              <a:tr h="201375">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Preamble</a:t>
                      </a:r>
                      <a:endParaRPr b="0" sz="1050" u="none" cap="none" strike="noStrike">
                        <a:latin typeface="Arial"/>
                        <a:ea typeface="Arial"/>
                        <a:cs typeface="Arial"/>
                        <a:sym typeface="Arial"/>
                      </a:endParaRPr>
                    </a:p>
                  </a:txBody>
                  <a:tcPr marT="0" marB="0" marR="0" marL="0" anchor="ctr">
                    <a:solidFill>
                      <a:srgbClr val="CBC5E5"/>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SoF</a:t>
                      </a:r>
                      <a:endParaRPr b="0" sz="1050" u="none" cap="none" strike="noStrike">
                        <a:latin typeface="Arial"/>
                        <a:ea typeface="Arial"/>
                        <a:cs typeface="Arial"/>
                        <a:sym typeface="Arial"/>
                      </a:endParaRPr>
                    </a:p>
                  </a:txBody>
                  <a:tcPr marT="0" marB="0" marR="0" marL="0" anchor="ctr">
                    <a:solidFill>
                      <a:srgbClr val="CBC5E5"/>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Byte 1</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Byte 2</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Byte 3</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Byte…</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Byte N</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EoF</a:t>
                      </a:r>
                      <a:endParaRPr b="0" sz="1050" u="none" cap="none" strike="noStrike">
                        <a:latin typeface="Arial"/>
                        <a:ea typeface="Arial"/>
                        <a:cs typeface="Arial"/>
                        <a:sym typeface="Arial"/>
                      </a:endParaRPr>
                    </a:p>
                  </a:txBody>
                  <a:tcPr marT="0" marB="0" marR="0" marL="0" anchor="ctr">
                    <a:solidFill>
                      <a:srgbClr val="CBC5E5"/>
                    </a:solidFill>
                  </a:tcPr>
                </a:tc>
              </a:tr>
            </a:tbl>
          </a:graphicData>
        </a:graphic>
      </p:graphicFrame>
      <p:graphicFrame>
        <p:nvGraphicFramePr>
          <p:cNvPr id="4755" name="Google Shape;4755;p198"/>
          <p:cNvGraphicFramePr/>
          <p:nvPr/>
        </p:nvGraphicFramePr>
        <p:xfrm>
          <a:off x="2734022" y="5359197"/>
          <a:ext cx="3000000" cy="3000000"/>
        </p:xfrm>
        <a:graphic>
          <a:graphicData uri="http://schemas.openxmlformats.org/drawingml/2006/table">
            <a:tbl>
              <a:tblPr bandRow="1" firstRow="1">
                <a:noFill/>
                <a:tableStyleId>{A7659242-E1CC-4EDC-8006-197966C0AB99}</a:tableStyleId>
              </a:tblPr>
              <a:tblGrid>
                <a:gridCol w="702400"/>
                <a:gridCol w="707125"/>
                <a:gridCol w="627900"/>
                <a:gridCol w="835150"/>
                <a:gridCol w="1615450"/>
                <a:gridCol w="942850"/>
              </a:tblGrid>
              <a:tr h="201375">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Home ID</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Source ID</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Header</a:t>
                      </a:r>
                      <a:endParaRPr b="0" sz="1050" u="none" cap="none" strike="noStrike">
                        <a:latin typeface="Arial"/>
                        <a:ea typeface="Arial"/>
                        <a:cs typeface="Arial"/>
                        <a:sym typeface="Arial"/>
                      </a:endParaRPr>
                    </a:p>
                  </a:txBody>
                  <a:tcPr marT="0" marB="0" marR="0" marL="0" anchor="ctr">
                    <a:solidFill>
                      <a:srgbClr val="BCB07F"/>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Data length</a:t>
                      </a:r>
                      <a:endParaRPr b="0" sz="1050" u="none" cap="none" strike="noStrike">
                        <a:latin typeface="Arial"/>
                        <a:ea typeface="Arial"/>
                        <a:cs typeface="Arial"/>
                        <a:sym typeface="Arial"/>
                      </a:endParaRPr>
                    </a:p>
                  </a:txBody>
                  <a:tcPr marT="0" marB="0" marR="0" marL="0" anchor="ctr">
                    <a:solidFill>
                      <a:srgbClr val="E4EB00"/>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Data</a:t>
                      </a:r>
                      <a:endParaRPr b="0" sz="1050" u="none" cap="none" strike="noStrike">
                        <a:latin typeface="Arial"/>
                        <a:ea typeface="Arial"/>
                        <a:cs typeface="Arial"/>
                        <a:sym typeface="Arial"/>
                      </a:endParaRPr>
                    </a:p>
                  </a:txBody>
                  <a:tcPr marT="0" marB="0" marR="0" marL="0" anchor="ctr">
                    <a:solidFill>
                      <a:srgbClr val="BCB07F"/>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Checksum</a:t>
                      </a:r>
                      <a:endParaRPr b="0" sz="1050" u="none" cap="none" strike="noStrike">
                        <a:latin typeface="Arial"/>
                        <a:ea typeface="Arial"/>
                        <a:cs typeface="Arial"/>
                        <a:sym typeface="Arial"/>
                      </a:endParaRPr>
                    </a:p>
                  </a:txBody>
                  <a:tcPr marT="0" marB="0" marR="0" marL="0" anchor="ctr">
                    <a:solidFill>
                      <a:srgbClr val="E4EB00"/>
                    </a:solidFill>
                  </a:tcPr>
                </a:tc>
              </a:tr>
            </a:tbl>
          </a:graphicData>
        </a:graphic>
      </p:graphicFrame>
      <p:graphicFrame>
        <p:nvGraphicFramePr>
          <p:cNvPr id="4756" name="Google Shape;4756;p198"/>
          <p:cNvGraphicFramePr/>
          <p:nvPr/>
        </p:nvGraphicFramePr>
        <p:xfrm>
          <a:off x="4142536" y="4872530"/>
          <a:ext cx="3000000" cy="3000000"/>
        </p:xfrm>
        <a:graphic>
          <a:graphicData uri="http://schemas.openxmlformats.org/drawingml/2006/table">
            <a:tbl>
              <a:tblPr bandRow="1" firstRow="1">
                <a:noFill/>
                <a:tableStyleId>{A7659242-E1CC-4EDC-8006-197966C0AB99}</a:tableStyleId>
              </a:tblPr>
              <a:tblGrid>
                <a:gridCol w="714250"/>
                <a:gridCol w="3308100"/>
              </a:tblGrid>
              <a:tr h="201375">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Dest.ID</a:t>
                      </a:r>
                      <a:endParaRPr b="0" sz="1050" u="none" cap="none" strike="noStrike">
                        <a:latin typeface="Arial"/>
                        <a:ea typeface="Arial"/>
                        <a:cs typeface="Arial"/>
                        <a:sym typeface="Arial"/>
                      </a:endParaRPr>
                    </a:p>
                  </a:txBody>
                  <a:tcPr marT="0" marB="0" marR="0" marL="0" anchor="ctr">
                    <a:solidFill>
                      <a:srgbClr val="BCB07F"/>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Payload</a:t>
                      </a:r>
                      <a:endParaRPr b="0" sz="1050" u="none" cap="none" strike="noStrike">
                        <a:latin typeface="Arial"/>
                        <a:ea typeface="Arial"/>
                        <a:cs typeface="Arial"/>
                        <a:sym typeface="Arial"/>
                      </a:endParaRPr>
                    </a:p>
                  </a:txBody>
                  <a:tcPr marT="0" marB="0" marR="0" marL="0" anchor="ctr">
                    <a:solidFill>
                      <a:srgbClr val="FFFDBA"/>
                    </a:solidFill>
                  </a:tcPr>
                </a:tc>
              </a:tr>
            </a:tbl>
          </a:graphicData>
        </a:graphic>
      </p:graphicFrame>
      <p:graphicFrame>
        <p:nvGraphicFramePr>
          <p:cNvPr id="4757" name="Google Shape;4757;p198"/>
          <p:cNvGraphicFramePr/>
          <p:nvPr/>
        </p:nvGraphicFramePr>
        <p:xfrm>
          <a:off x="2734022" y="4864572"/>
          <a:ext cx="3000000" cy="3000000"/>
        </p:xfrm>
        <a:graphic>
          <a:graphicData uri="http://schemas.openxmlformats.org/drawingml/2006/table">
            <a:tbl>
              <a:tblPr bandRow="1" firstRow="1">
                <a:noFill/>
                <a:tableStyleId>{A7659242-E1CC-4EDC-8006-197966C0AB99}</a:tableStyleId>
              </a:tblPr>
              <a:tblGrid>
                <a:gridCol w="797900"/>
              </a:tblGrid>
              <a:tr h="201375">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Singlecast</a:t>
                      </a:r>
                      <a:endParaRPr b="0" sz="1050" u="none" cap="none" strike="noStrike">
                        <a:latin typeface="Arial"/>
                        <a:ea typeface="Arial"/>
                        <a:cs typeface="Arial"/>
                        <a:sym typeface="Arial"/>
                      </a:endParaRPr>
                    </a:p>
                  </a:txBody>
                  <a:tcPr marT="0" marB="0" marR="0" marL="0" anchor="ctr">
                    <a:solidFill>
                      <a:srgbClr val="BCB07F"/>
                    </a:solidFill>
                  </a:tcPr>
                </a:tc>
              </a:tr>
            </a:tbl>
          </a:graphicData>
        </a:graphic>
      </p:graphicFrame>
      <p:graphicFrame>
        <p:nvGraphicFramePr>
          <p:cNvPr id="4758" name="Google Shape;4758;p198"/>
          <p:cNvGraphicFramePr/>
          <p:nvPr/>
        </p:nvGraphicFramePr>
        <p:xfrm>
          <a:off x="2734022" y="4620466"/>
          <a:ext cx="3000000" cy="3000000"/>
        </p:xfrm>
        <a:graphic>
          <a:graphicData uri="http://schemas.openxmlformats.org/drawingml/2006/table">
            <a:tbl>
              <a:tblPr bandRow="1" firstRow="1">
                <a:noFill/>
                <a:tableStyleId>{A7659242-E1CC-4EDC-8006-197966C0AB99}</a:tableStyleId>
              </a:tblPr>
              <a:tblGrid>
                <a:gridCol w="797900"/>
              </a:tblGrid>
              <a:tr h="201375">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Multicast</a:t>
                      </a:r>
                      <a:endParaRPr b="0" sz="1050" u="none" cap="none" strike="noStrike">
                        <a:latin typeface="Arial"/>
                        <a:ea typeface="Arial"/>
                        <a:cs typeface="Arial"/>
                        <a:sym typeface="Arial"/>
                      </a:endParaRPr>
                    </a:p>
                  </a:txBody>
                  <a:tcPr marT="0" marB="0" marR="0" marL="0" anchor="ctr">
                    <a:solidFill>
                      <a:srgbClr val="BCB07F"/>
                    </a:solidFill>
                  </a:tcPr>
                </a:tc>
              </a:tr>
            </a:tbl>
          </a:graphicData>
        </a:graphic>
      </p:graphicFrame>
      <p:graphicFrame>
        <p:nvGraphicFramePr>
          <p:cNvPr id="4759" name="Google Shape;4759;p198"/>
          <p:cNvGraphicFramePr/>
          <p:nvPr/>
        </p:nvGraphicFramePr>
        <p:xfrm>
          <a:off x="2734022" y="4355942"/>
          <a:ext cx="3000000" cy="3000000"/>
        </p:xfrm>
        <a:graphic>
          <a:graphicData uri="http://schemas.openxmlformats.org/drawingml/2006/table">
            <a:tbl>
              <a:tblPr bandRow="1" firstRow="1">
                <a:noFill/>
                <a:tableStyleId>{A7659242-E1CC-4EDC-8006-197966C0AB99}</a:tableStyleId>
              </a:tblPr>
              <a:tblGrid>
                <a:gridCol w="797900"/>
              </a:tblGrid>
              <a:tr h="201375">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Routed</a:t>
                      </a:r>
                      <a:endParaRPr b="0" sz="1050" u="none" cap="none" strike="noStrike">
                        <a:latin typeface="Arial"/>
                        <a:ea typeface="Arial"/>
                        <a:cs typeface="Arial"/>
                        <a:sym typeface="Arial"/>
                      </a:endParaRPr>
                    </a:p>
                  </a:txBody>
                  <a:tcPr marT="0" marB="0" marR="0" marL="0" anchor="ctr">
                    <a:solidFill>
                      <a:srgbClr val="BCB07F"/>
                    </a:solidFill>
                  </a:tcPr>
                </a:tc>
              </a:tr>
            </a:tbl>
          </a:graphicData>
        </a:graphic>
      </p:graphicFrame>
      <p:graphicFrame>
        <p:nvGraphicFramePr>
          <p:cNvPr id="4760" name="Google Shape;4760;p198"/>
          <p:cNvGraphicFramePr/>
          <p:nvPr/>
        </p:nvGraphicFramePr>
        <p:xfrm>
          <a:off x="4144176" y="4607297"/>
          <a:ext cx="3000000" cy="3000000"/>
        </p:xfrm>
        <a:graphic>
          <a:graphicData uri="http://schemas.openxmlformats.org/drawingml/2006/table">
            <a:tbl>
              <a:tblPr bandRow="1" firstRow="1">
                <a:noFill/>
                <a:tableStyleId>{A7659242-E1CC-4EDC-8006-197966C0AB99}</a:tableStyleId>
              </a:tblPr>
              <a:tblGrid>
                <a:gridCol w="708550"/>
                <a:gridCol w="701050"/>
                <a:gridCol w="726450"/>
                <a:gridCol w="1886325"/>
              </a:tblGrid>
              <a:tr h="201375">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ID Mask</a:t>
                      </a:r>
                      <a:endParaRPr b="0" sz="1050" u="none" cap="none" strike="noStrike">
                        <a:latin typeface="Arial"/>
                        <a:ea typeface="Arial"/>
                        <a:cs typeface="Arial"/>
                        <a:sym typeface="Arial"/>
                      </a:endParaRPr>
                    </a:p>
                  </a:txBody>
                  <a:tcPr marT="0" marB="0" marR="0" marL="0" anchor="ctr">
                    <a:solidFill>
                      <a:srgbClr val="CBC5E5"/>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Dest#1</a:t>
                      </a:r>
                      <a:endParaRPr b="0" sz="1050" u="none" cap="none" strike="noStrike">
                        <a:latin typeface="Arial"/>
                        <a:ea typeface="Arial"/>
                        <a:cs typeface="Arial"/>
                        <a:sym typeface="Arial"/>
                      </a:endParaRPr>
                    </a:p>
                  </a:txBody>
                  <a:tcPr marT="0" marB="0" marR="0" marL="0" anchor="ctr">
                    <a:solidFill>
                      <a:srgbClr val="BCB07F"/>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Dest#2</a:t>
                      </a:r>
                      <a:endParaRPr b="0" sz="1050" u="none" cap="none" strike="noStrike">
                        <a:latin typeface="Arial"/>
                        <a:ea typeface="Arial"/>
                        <a:cs typeface="Arial"/>
                        <a:sym typeface="Arial"/>
                      </a:endParaRPr>
                    </a:p>
                  </a:txBody>
                  <a:tcPr marT="0" marB="0" marR="0" marL="0" anchor="ctr">
                    <a:solidFill>
                      <a:srgbClr val="BCB07F"/>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Payload</a:t>
                      </a:r>
                      <a:endParaRPr b="0" sz="1050" u="none" cap="none" strike="noStrike">
                        <a:latin typeface="Arial"/>
                        <a:ea typeface="Arial"/>
                        <a:cs typeface="Arial"/>
                        <a:sym typeface="Arial"/>
                      </a:endParaRPr>
                    </a:p>
                  </a:txBody>
                  <a:tcPr marT="0" marB="0" marR="0" marL="0" anchor="ctr">
                    <a:solidFill>
                      <a:srgbClr val="FFFDBA"/>
                    </a:solidFill>
                  </a:tcPr>
                </a:tc>
              </a:tr>
            </a:tbl>
          </a:graphicData>
        </a:graphic>
      </p:graphicFrame>
      <p:graphicFrame>
        <p:nvGraphicFramePr>
          <p:cNvPr id="4761" name="Google Shape;4761;p198"/>
          <p:cNvGraphicFramePr/>
          <p:nvPr/>
        </p:nvGraphicFramePr>
        <p:xfrm>
          <a:off x="4142536" y="4345178"/>
          <a:ext cx="3000000" cy="3000000"/>
        </p:xfrm>
        <a:graphic>
          <a:graphicData uri="http://schemas.openxmlformats.org/drawingml/2006/table">
            <a:tbl>
              <a:tblPr bandRow="1" firstRow="1">
                <a:noFill/>
                <a:tableStyleId>{A7659242-E1CC-4EDC-8006-197966C0AB99}</a:tableStyleId>
              </a:tblPr>
              <a:tblGrid>
                <a:gridCol w="705100"/>
                <a:gridCol w="701050"/>
                <a:gridCol w="711200"/>
                <a:gridCol w="695950"/>
                <a:gridCol w="1209050"/>
              </a:tblGrid>
              <a:tr h="201375">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Dest.ID</a:t>
                      </a:r>
                      <a:endParaRPr b="0" sz="1050" u="none" cap="none" strike="noStrike">
                        <a:latin typeface="Arial"/>
                        <a:ea typeface="Arial"/>
                        <a:cs typeface="Arial"/>
                        <a:sym typeface="Arial"/>
                      </a:endParaRPr>
                    </a:p>
                  </a:txBody>
                  <a:tcPr marT="0" marB="0" marR="0" marL="0" anchor="ctr">
                    <a:solidFill>
                      <a:srgbClr val="BCB07F"/>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Hop Cnt</a:t>
                      </a:r>
                      <a:endParaRPr b="0" sz="1050" u="none" cap="none" strike="noStrike">
                        <a:latin typeface="Arial"/>
                        <a:ea typeface="Arial"/>
                        <a:cs typeface="Arial"/>
                        <a:sym typeface="Arial"/>
                      </a:endParaRPr>
                    </a:p>
                  </a:txBody>
                  <a:tcPr marT="0" marB="0" marR="0" marL="0" anchor="ctr">
                    <a:solidFill>
                      <a:srgbClr val="CBC5E5"/>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Rept#1</a:t>
                      </a:r>
                      <a:endParaRPr b="0" sz="1050" u="none" cap="none" strike="noStrike">
                        <a:latin typeface="Arial"/>
                        <a:ea typeface="Arial"/>
                        <a:cs typeface="Arial"/>
                        <a:sym typeface="Arial"/>
                      </a:endParaRPr>
                    </a:p>
                  </a:txBody>
                  <a:tcPr marT="0" marB="0" marR="0" marL="0" anchor="ctr">
                    <a:solidFill>
                      <a:srgbClr val="BCB07F"/>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Rept#2</a:t>
                      </a:r>
                      <a:endParaRPr b="0" sz="1050" u="none" cap="none" strike="noStrike">
                        <a:latin typeface="Arial"/>
                        <a:ea typeface="Arial"/>
                        <a:cs typeface="Arial"/>
                        <a:sym typeface="Arial"/>
                      </a:endParaRPr>
                    </a:p>
                  </a:txBody>
                  <a:tcPr marT="0" marB="0" marR="0" marL="0" anchor="ctr">
                    <a:solidFill>
                      <a:srgbClr val="BCB07F"/>
                    </a:solidFill>
                  </a:tcPr>
                </a:tc>
                <a:tc>
                  <a:txBody>
                    <a:bodyPr/>
                    <a:lstStyle/>
                    <a:p>
                      <a:pPr indent="0" lvl="0" marL="0" marR="0" rtl="0" algn="ctr">
                        <a:spcBef>
                          <a:spcPts val="0"/>
                        </a:spcBef>
                        <a:spcAft>
                          <a:spcPts val="0"/>
                        </a:spcAft>
                        <a:buNone/>
                      </a:pPr>
                      <a:r>
                        <a:rPr b="0" lang="en-US" sz="1050" u="none" cap="none" strike="noStrike">
                          <a:latin typeface="Arial"/>
                          <a:ea typeface="Arial"/>
                          <a:cs typeface="Arial"/>
                          <a:sym typeface="Arial"/>
                        </a:rPr>
                        <a:t>Payload</a:t>
                      </a:r>
                      <a:endParaRPr b="0" sz="1050" u="none" cap="none" strike="noStrike">
                        <a:latin typeface="Arial"/>
                        <a:ea typeface="Arial"/>
                        <a:cs typeface="Arial"/>
                        <a:sym typeface="Arial"/>
                      </a:endParaRPr>
                    </a:p>
                  </a:txBody>
                  <a:tcPr marT="0" marB="0" marR="0" marL="0" anchor="ctr">
                    <a:solidFill>
                      <a:srgbClr val="FFFDBA"/>
                    </a:solidFill>
                  </a:tcPr>
                </a:tc>
              </a:tr>
            </a:tbl>
          </a:graphicData>
        </a:graphic>
      </p:graphicFrame>
      <p:cxnSp>
        <p:nvCxnSpPr>
          <p:cNvPr id="4762" name="Google Shape;4762;p198"/>
          <p:cNvCxnSpPr/>
          <p:nvPr/>
        </p:nvCxnSpPr>
        <p:spPr>
          <a:xfrm>
            <a:off x="4151680" y="5077480"/>
            <a:ext cx="1468120" cy="294640"/>
          </a:xfrm>
          <a:prstGeom prst="straightConnector1">
            <a:avLst/>
          </a:prstGeom>
          <a:noFill/>
          <a:ln cap="flat" cmpd="sng" w="12700">
            <a:solidFill>
              <a:srgbClr val="3F3F3F"/>
            </a:solidFill>
            <a:prstDash val="dash"/>
            <a:miter lim="800000"/>
            <a:headEnd len="sm" w="sm" type="none"/>
            <a:tailEnd len="sm" w="sm" type="none"/>
          </a:ln>
        </p:spPr>
      </p:cxnSp>
      <p:cxnSp>
        <p:nvCxnSpPr>
          <p:cNvPr id="4763" name="Google Shape;4763;p198"/>
          <p:cNvCxnSpPr/>
          <p:nvPr/>
        </p:nvCxnSpPr>
        <p:spPr>
          <a:xfrm flipH="1">
            <a:off x="7230160" y="5077480"/>
            <a:ext cx="924560" cy="289560"/>
          </a:xfrm>
          <a:prstGeom prst="straightConnector1">
            <a:avLst/>
          </a:prstGeom>
          <a:noFill/>
          <a:ln cap="flat" cmpd="sng" w="12700">
            <a:solidFill>
              <a:srgbClr val="3F3F3F"/>
            </a:solidFill>
            <a:prstDash val="dash"/>
            <a:miter lim="800000"/>
            <a:headEnd len="sm" w="sm" type="none"/>
            <a:tailEnd len="sm" w="sm" type="none"/>
          </a:ln>
        </p:spPr>
      </p:cxnSp>
      <p:cxnSp>
        <p:nvCxnSpPr>
          <p:cNvPr id="4764" name="Google Shape;4764;p198"/>
          <p:cNvCxnSpPr/>
          <p:nvPr/>
        </p:nvCxnSpPr>
        <p:spPr>
          <a:xfrm rot="10800000">
            <a:off x="2744520" y="5062241"/>
            <a:ext cx="1407160" cy="299719"/>
          </a:xfrm>
          <a:prstGeom prst="straightConnector1">
            <a:avLst/>
          </a:prstGeom>
          <a:noFill/>
          <a:ln cap="flat" cmpd="sng" w="12700">
            <a:solidFill>
              <a:srgbClr val="3F3F3F"/>
            </a:solidFill>
            <a:prstDash val="dash"/>
            <a:miter lim="800000"/>
            <a:headEnd len="sm" w="sm" type="none"/>
            <a:tailEnd len="sm" w="sm" type="none"/>
          </a:ln>
        </p:spPr>
      </p:cxnSp>
      <p:cxnSp>
        <p:nvCxnSpPr>
          <p:cNvPr id="4765" name="Google Shape;4765;p198"/>
          <p:cNvCxnSpPr/>
          <p:nvPr/>
        </p:nvCxnSpPr>
        <p:spPr>
          <a:xfrm rot="10800000">
            <a:off x="3531920" y="5068480"/>
            <a:ext cx="1259840" cy="288400"/>
          </a:xfrm>
          <a:prstGeom prst="straightConnector1">
            <a:avLst/>
          </a:prstGeom>
          <a:noFill/>
          <a:ln cap="flat" cmpd="sng" w="12700">
            <a:solidFill>
              <a:srgbClr val="3F3F3F"/>
            </a:solidFill>
            <a:prstDash val="dash"/>
            <a:miter lim="800000"/>
            <a:headEnd len="sm" w="sm" type="none"/>
            <a:tailEnd len="sm" w="sm" type="none"/>
          </a:ln>
        </p:spPr>
      </p:cxnSp>
      <p:cxnSp>
        <p:nvCxnSpPr>
          <p:cNvPr id="4766" name="Google Shape;4766;p198"/>
          <p:cNvCxnSpPr/>
          <p:nvPr/>
        </p:nvCxnSpPr>
        <p:spPr>
          <a:xfrm rot="10800000">
            <a:off x="2739440" y="5555000"/>
            <a:ext cx="1203960" cy="314960"/>
          </a:xfrm>
          <a:prstGeom prst="straightConnector1">
            <a:avLst/>
          </a:prstGeom>
          <a:noFill/>
          <a:ln cap="flat" cmpd="sng" w="12700">
            <a:solidFill>
              <a:srgbClr val="3F3F3F"/>
            </a:solidFill>
            <a:prstDash val="dash"/>
            <a:miter lim="800000"/>
            <a:headEnd len="sm" w="sm" type="none"/>
            <a:tailEnd len="sm" w="sm" type="none"/>
          </a:ln>
        </p:spPr>
      </p:cxnSp>
      <p:cxnSp>
        <p:nvCxnSpPr>
          <p:cNvPr id="4767" name="Google Shape;4767;p198"/>
          <p:cNvCxnSpPr/>
          <p:nvPr/>
        </p:nvCxnSpPr>
        <p:spPr>
          <a:xfrm flipH="1">
            <a:off x="7489240" y="5565160"/>
            <a:ext cx="680720" cy="314960"/>
          </a:xfrm>
          <a:prstGeom prst="straightConnector1">
            <a:avLst/>
          </a:prstGeom>
          <a:noFill/>
          <a:ln cap="flat" cmpd="sng" w="12700">
            <a:solidFill>
              <a:srgbClr val="3F3F3F"/>
            </a:solidFill>
            <a:prstDash val="dash"/>
            <a:miter lim="800000"/>
            <a:headEnd len="sm" w="sm" type="none"/>
            <a:tailEnd len="sm" w="sm" type="none"/>
          </a:ln>
        </p:spPr>
      </p:cxn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2" name="Shape 4772"/>
        <p:cNvGrpSpPr/>
        <p:nvPr/>
      </p:nvGrpSpPr>
      <p:grpSpPr>
        <a:xfrm>
          <a:off x="0" y="0"/>
          <a:ext cx="0" cy="0"/>
          <a:chOff x="0" y="0"/>
          <a:chExt cx="0" cy="0"/>
        </a:xfrm>
      </p:grpSpPr>
      <p:grpSp>
        <p:nvGrpSpPr>
          <p:cNvPr id="4773" name="Google Shape;4773;p199"/>
          <p:cNvGrpSpPr/>
          <p:nvPr/>
        </p:nvGrpSpPr>
        <p:grpSpPr>
          <a:xfrm>
            <a:off x="416128" y="444866"/>
            <a:ext cx="9051872" cy="282133"/>
            <a:chOff x="416128" y="444866"/>
            <a:chExt cx="9051872" cy="282133"/>
          </a:xfrm>
        </p:grpSpPr>
        <p:sp>
          <p:nvSpPr>
            <p:cNvPr id="4774" name="Google Shape;4774;p19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775" name="Google Shape;4775;p1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776" name="Google Shape;4776;p19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HART không dây</a:t>
            </a:r>
            <a:endParaRPr/>
          </a:p>
        </p:txBody>
      </p:sp>
      <p:grpSp>
        <p:nvGrpSpPr>
          <p:cNvPr id="4777" name="Google Shape;4777;p199"/>
          <p:cNvGrpSpPr/>
          <p:nvPr/>
        </p:nvGrpSpPr>
        <p:grpSpPr>
          <a:xfrm>
            <a:off x="559817" y="1911547"/>
            <a:ext cx="8783192" cy="215444"/>
            <a:chOff x="1027113" y="2045625"/>
            <a:chExt cx="8785225" cy="215494"/>
          </a:xfrm>
        </p:grpSpPr>
        <p:sp>
          <p:nvSpPr>
            <p:cNvPr id="4778" name="Google Shape;4778;p19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79" name="Google Shape;4779;p199"/>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Tiêu chuẩn giao tiếp không dây để đo lường và kiểm soát quá trình</a:t>
              </a:r>
              <a:endParaRPr/>
            </a:p>
          </p:txBody>
        </p:sp>
      </p:grpSp>
      <p:grpSp>
        <p:nvGrpSpPr>
          <p:cNvPr id="4780" name="Google Shape;4780;p199"/>
          <p:cNvGrpSpPr/>
          <p:nvPr/>
        </p:nvGrpSpPr>
        <p:grpSpPr>
          <a:xfrm>
            <a:off x="560895" y="2217811"/>
            <a:ext cx="8783192" cy="215444"/>
            <a:chOff x="1027113" y="2045625"/>
            <a:chExt cx="8785225" cy="215494"/>
          </a:xfrm>
        </p:grpSpPr>
        <p:sp>
          <p:nvSpPr>
            <p:cNvPr id="4781" name="Google Shape;4781;p19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82" name="Google Shape;4782;p199"/>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Hoạt động ở băng tần 2.4㎓ ISM theo chuẩn IEEE 802.15.4</a:t>
              </a:r>
              <a:endParaRPr/>
            </a:p>
          </p:txBody>
        </p:sp>
      </p:grpSp>
      <p:grpSp>
        <p:nvGrpSpPr>
          <p:cNvPr id="4783" name="Google Shape;4783;p199"/>
          <p:cNvGrpSpPr/>
          <p:nvPr/>
        </p:nvGrpSpPr>
        <p:grpSpPr>
          <a:xfrm>
            <a:off x="558739" y="2564140"/>
            <a:ext cx="8783192" cy="215444"/>
            <a:chOff x="1027113" y="2045625"/>
            <a:chExt cx="8785225" cy="215494"/>
          </a:xfrm>
        </p:grpSpPr>
        <p:sp>
          <p:nvSpPr>
            <p:cNvPr id="4784" name="Google Shape;4784;p19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85" name="Google Shape;4785;p199"/>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hóa bằng tiêu chuẩn mã hóa và khóa AES 128bit</a:t>
              </a:r>
              <a:endParaRPr/>
            </a:p>
          </p:txBody>
        </p:sp>
      </p:grpSp>
      <p:grpSp>
        <p:nvGrpSpPr>
          <p:cNvPr id="4786" name="Google Shape;4786;p199"/>
          <p:cNvGrpSpPr/>
          <p:nvPr/>
        </p:nvGrpSpPr>
        <p:grpSpPr>
          <a:xfrm>
            <a:off x="559817" y="2905020"/>
            <a:ext cx="8783192" cy="215444"/>
            <a:chOff x="1027113" y="2045625"/>
            <a:chExt cx="8785225" cy="215494"/>
          </a:xfrm>
        </p:grpSpPr>
        <p:sp>
          <p:nvSpPr>
            <p:cNvPr id="4787" name="Google Shape;4787;p19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88" name="Google Shape;4788;p199"/>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Hỗ trợ cấu trúc liên kết mạng mesh</a:t>
              </a:r>
              <a:endParaRPr/>
            </a:p>
          </p:txBody>
        </p:sp>
      </p:grpSp>
      <p:grpSp>
        <p:nvGrpSpPr>
          <p:cNvPr id="4789" name="Google Shape;4789;p199"/>
          <p:cNvGrpSpPr/>
          <p:nvPr/>
        </p:nvGrpSpPr>
        <p:grpSpPr>
          <a:xfrm>
            <a:off x="558739" y="3252962"/>
            <a:ext cx="8783192" cy="215444"/>
            <a:chOff x="1027113" y="2045625"/>
            <a:chExt cx="8785225" cy="215494"/>
          </a:xfrm>
        </p:grpSpPr>
        <p:sp>
          <p:nvSpPr>
            <p:cNvPr id="4790" name="Google Shape;4790;p19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91" name="Google Shape;4791;p199"/>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Tương thích với phần mềm/phần cứng thiết bị HART hiện có</a:t>
              </a:r>
              <a:endParaRPr/>
            </a:p>
          </p:txBody>
        </p:sp>
      </p:grpSp>
      <p:grpSp>
        <p:nvGrpSpPr>
          <p:cNvPr id="4792" name="Google Shape;4792;p199"/>
          <p:cNvGrpSpPr/>
          <p:nvPr/>
        </p:nvGrpSpPr>
        <p:grpSpPr>
          <a:xfrm>
            <a:off x="2054190" y="3613331"/>
            <a:ext cx="5944653" cy="2651703"/>
            <a:chOff x="1910060" y="3601314"/>
            <a:chExt cx="5944653" cy="2651703"/>
          </a:xfrm>
        </p:grpSpPr>
        <p:grpSp>
          <p:nvGrpSpPr>
            <p:cNvPr id="4793" name="Google Shape;4793;p199"/>
            <p:cNvGrpSpPr/>
            <p:nvPr/>
          </p:nvGrpSpPr>
          <p:grpSpPr>
            <a:xfrm>
              <a:off x="1910060" y="3601314"/>
              <a:ext cx="2546253" cy="2644088"/>
              <a:chOff x="1610750" y="3630103"/>
              <a:chExt cx="2546253" cy="2644088"/>
            </a:xfrm>
          </p:grpSpPr>
          <p:sp>
            <p:nvSpPr>
              <p:cNvPr id="4794" name="Google Shape;4794;p199"/>
              <p:cNvSpPr/>
              <p:nvPr/>
            </p:nvSpPr>
            <p:spPr>
              <a:xfrm>
                <a:off x="1610750" y="3760988"/>
                <a:ext cx="2546253" cy="25132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EMB00002b487a38" id="4795" name="Google Shape;4795;p199"/>
              <p:cNvPicPr preferRelativeResize="0"/>
              <p:nvPr/>
            </p:nvPicPr>
            <p:blipFill rotWithShape="1">
              <a:blip r:embed="rId3">
                <a:alphaModFix/>
              </a:blip>
              <a:srcRect b="0" l="0" r="0" t="0"/>
              <a:stretch/>
            </p:blipFill>
            <p:spPr>
              <a:xfrm>
                <a:off x="1720919" y="3946546"/>
                <a:ext cx="2344644" cy="2238745"/>
              </a:xfrm>
              <a:prstGeom prst="rect">
                <a:avLst/>
              </a:prstGeom>
              <a:noFill/>
              <a:ln>
                <a:noFill/>
              </a:ln>
            </p:spPr>
          </p:pic>
          <p:sp>
            <p:nvSpPr>
              <p:cNvPr id="4796" name="Google Shape;4796;p199"/>
              <p:cNvSpPr txBox="1"/>
              <p:nvPr/>
            </p:nvSpPr>
            <p:spPr>
              <a:xfrm>
                <a:off x="1968949" y="3630103"/>
                <a:ext cx="1848584"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Sản phẩm WirelessHART</a:t>
                </a:r>
                <a:endParaRPr sz="1200">
                  <a:solidFill>
                    <a:srgbClr val="262626"/>
                  </a:solidFill>
                  <a:latin typeface="Arial"/>
                  <a:ea typeface="Arial"/>
                  <a:cs typeface="Arial"/>
                  <a:sym typeface="Arial"/>
                </a:endParaRPr>
              </a:p>
            </p:txBody>
          </p:sp>
        </p:grpSp>
        <p:grpSp>
          <p:nvGrpSpPr>
            <p:cNvPr id="4797" name="Google Shape;4797;p199"/>
            <p:cNvGrpSpPr/>
            <p:nvPr/>
          </p:nvGrpSpPr>
          <p:grpSpPr>
            <a:xfrm>
              <a:off x="4626177" y="3601314"/>
              <a:ext cx="3228536" cy="2651703"/>
              <a:chOff x="5655212" y="3622488"/>
              <a:chExt cx="3228536" cy="2651703"/>
            </a:xfrm>
          </p:grpSpPr>
          <p:sp>
            <p:nvSpPr>
              <p:cNvPr id="4798" name="Google Shape;4798;p199"/>
              <p:cNvSpPr/>
              <p:nvPr/>
            </p:nvSpPr>
            <p:spPr>
              <a:xfrm>
                <a:off x="5655212" y="3760988"/>
                <a:ext cx="3228536" cy="251320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799" name="Google Shape;4799;p199"/>
              <p:cNvSpPr txBox="1"/>
              <p:nvPr/>
            </p:nvSpPr>
            <p:spPr>
              <a:xfrm>
                <a:off x="6448701" y="3622488"/>
                <a:ext cx="1593706"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Sơ đồ WirelessHART </a:t>
                </a:r>
                <a:endParaRPr/>
              </a:p>
            </p:txBody>
          </p:sp>
          <p:pic>
            <p:nvPicPr>
              <p:cNvPr descr="EMB00002b487a35" id="4800" name="Google Shape;4800;p199"/>
              <p:cNvPicPr preferRelativeResize="0"/>
              <p:nvPr/>
            </p:nvPicPr>
            <p:blipFill rotWithShape="1">
              <a:blip r:embed="rId4">
                <a:alphaModFix/>
              </a:blip>
              <a:srcRect b="0" l="0" r="0" t="0"/>
              <a:stretch/>
            </p:blipFill>
            <p:spPr>
              <a:xfrm>
                <a:off x="5833402" y="3911334"/>
                <a:ext cx="2888567" cy="2343144"/>
              </a:xfrm>
              <a:prstGeom prst="rect">
                <a:avLst/>
              </a:prstGeom>
              <a:noFill/>
              <a:ln>
                <a:noFill/>
              </a:ln>
            </p:spPr>
          </p:pic>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2"/>
          <p:cNvGrpSpPr/>
          <p:nvPr/>
        </p:nvGrpSpPr>
        <p:grpSpPr>
          <a:xfrm>
            <a:off x="732970" y="2724996"/>
            <a:ext cx="5749711" cy="1681566"/>
            <a:chOff x="720000" y="2070000"/>
            <a:chExt cx="5749711" cy="1681566"/>
          </a:xfrm>
        </p:grpSpPr>
        <p:sp>
          <p:nvSpPr>
            <p:cNvPr id="150" name="Google Shape;150;p2"/>
            <p:cNvSpPr/>
            <p:nvPr/>
          </p:nvSpPr>
          <p:spPr>
            <a:xfrm>
              <a:off x="990000" y="2524714"/>
              <a:ext cx="5287583"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400" u="none" cap="none" strike="noStrike">
                  <a:solidFill>
                    <a:schemeClr val="dk1"/>
                  </a:solidFill>
                  <a:latin typeface="Arial"/>
                  <a:ea typeface="Arial"/>
                  <a:cs typeface="Arial"/>
                  <a:sym typeface="Arial"/>
                </a:rPr>
                <a:t>Nhập môn IoT</a:t>
              </a:r>
              <a:endParaRPr/>
            </a:p>
          </p:txBody>
        </p:sp>
        <p:sp>
          <p:nvSpPr>
            <p:cNvPr id="151" name="Google Shape;151;p2"/>
            <p:cNvSpPr/>
            <p:nvPr/>
          </p:nvSpPr>
          <p:spPr>
            <a:xfrm>
              <a:off x="990000" y="3428401"/>
              <a:ext cx="3710016"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Vạn vật kết nối – IoT</a:t>
              </a:r>
              <a:endParaRPr b="1" i="0" sz="2100" u="none" cap="none" strike="noStrike">
                <a:solidFill>
                  <a:srgbClr val="1428A0"/>
                </a:solidFill>
                <a:latin typeface="Arial"/>
                <a:ea typeface="Arial"/>
                <a:cs typeface="Arial"/>
                <a:sym typeface="Arial"/>
              </a:endParaRPr>
            </a:p>
          </p:txBody>
        </p:sp>
        <p:sp>
          <p:nvSpPr>
            <p:cNvPr id="152" name="Google Shape;152;p2"/>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7F7F7F"/>
                  </a:solidFill>
                  <a:latin typeface="Arial"/>
                  <a:ea typeface="Arial"/>
                  <a:cs typeface="Arial"/>
                  <a:sym typeface="Arial"/>
                </a:rPr>
                <a:t>CHƯƠNG 1. </a:t>
              </a:r>
              <a:endParaRPr b="1" i="0" sz="5400" u="none" cap="none" strike="noStrike">
                <a:solidFill>
                  <a:srgbClr val="7F7F7F"/>
                </a:solidFill>
                <a:latin typeface="Arial"/>
                <a:ea typeface="Arial"/>
                <a:cs typeface="Arial"/>
                <a:sym typeface="Arial"/>
              </a:endParaRPr>
            </a:p>
          </p:txBody>
        </p:sp>
        <p:sp>
          <p:nvSpPr>
            <p:cNvPr id="153" name="Google Shape;153;p2"/>
            <p:cNvSpPr/>
            <p:nvPr/>
          </p:nvSpPr>
          <p:spPr>
            <a:xfrm>
              <a:off x="720000" y="2095275"/>
              <a:ext cx="60008" cy="118618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4" name="Google Shape;154;p2"/>
            <p:cNvSpPr/>
            <p:nvPr/>
          </p:nvSpPr>
          <p:spPr>
            <a:xfrm>
              <a:off x="720000" y="342840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Nguồn gốc ra đời của IoT </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473" name="Google Shape;473;p20"/>
          <p:cNvSpPr/>
          <p:nvPr/>
        </p:nvSpPr>
        <p:spPr>
          <a:xfrm>
            <a:off x="8331201" y="480778"/>
            <a:ext cx="11368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74" name="Google Shape;474;p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Nguồn gốc ra đời của IoT </a:t>
            </a:r>
            <a:endParaRPr/>
          </a:p>
        </p:txBody>
      </p:sp>
      <p:sp>
        <p:nvSpPr>
          <p:cNvPr id="475" name="Google Shape;475;p20"/>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 Các yếu tố khiến IoT thành công dưới góc nhìn công nghệ</a:t>
            </a:r>
            <a:endParaRPr/>
          </a:p>
        </p:txBody>
      </p:sp>
      <p:pic>
        <p:nvPicPr>
          <p:cNvPr id="476" name="Google Shape;476;p20"/>
          <p:cNvPicPr preferRelativeResize="0"/>
          <p:nvPr/>
        </p:nvPicPr>
        <p:blipFill rotWithShape="1">
          <a:blip r:embed="rId3">
            <a:alphaModFix/>
          </a:blip>
          <a:srcRect b="52574" l="7327" r="52358" t="1630"/>
          <a:stretch/>
        </p:blipFill>
        <p:spPr>
          <a:xfrm>
            <a:off x="579051" y="3242877"/>
            <a:ext cx="2072285" cy="1361404"/>
          </a:xfrm>
          <a:prstGeom prst="rect">
            <a:avLst/>
          </a:prstGeom>
          <a:noFill/>
          <a:ln cap="flat" cmpd="sng" w="9525">
            <a:solidFill>
              <a:srgbClr val="BFBFBF"/>
            </a:solidFill>
            <a:prstDash val="solid"/>
            <a:round/>
            <a:headEnd len="sm" w="sm" type="none"/>
            <a:tailEnd len="sm" w="sm" type="none"/>
          </a:ln>
        </p:spPr>
      </p:pic>
      <p:pic>
        <p:nvPicPr>
          <p:cNvPr id="477" name="Google Shape;477;p20"/>
          <p:cNvPicPr preferRelativeResize="0"/>
          <p:nvPr/>
        </p:nvPicPr>
        <p:blipFill rotWithShape="1">
          <a:blip r:embed="rId3">
            <a:alphaModFix/>
          </a:blip>
          <a:srcRect b="52787" l="57296" r="2389" t="1416"/>
          <a:stretch/>
        </p:blipFill>
        <p:spPr>
          <a:xfrm>
            <a:off x="2765231" y="3242877"/>
            <a:ext cx="2072285" cy="1361404"/>
          </a:xfrm>
          <a:prstGeom prst="rect">
            <a:avLst/>
          </a:prstGeom>
          <a:noFill/>
          <a:ln cap="flat" cmpd="sng" w="9525">
            <a:solidFill>
              <a:srgbClr val="BFBFBF"/>
            </a:solidFill>
            <a:prstDash val="solid"/>
            <a:round/>
            <a:headEnd len="sm" w="sm" type="none"/>
            <a:tailEnd len="sm" w="sm" type="none"/>
          </a:ln>
        </p:spPr>
      </p:pic>
      <p:pic>
        <p:nvPicPr>
          <p:cNvPr id="478" name="Google Shape;478;p20"/>
          <p:cNvPicPr preferRelativeResize="0"/>
          <p:nvPr/>
        </p:nvPicPr>
        <p:blipFill rotWithShape="1">
          <a:blip r:embed="rId3">
            <a:alphaModFix/>
          </a:blip>
          <a:srcRect b="1843" l="7450" r="52235" t="52361"/>
          <a:stretch/>
        </p:blipFill>
        <p:spPr>
          <a:xfrm>
            <a:off x="4951412" y="3242877"/>
            <a:ext cx="2072285" cy="1361404"/>
          </a:xfrm>
          <a:prstGeom prst="rect">
            <a:avLst/>
          </a:prstGeom>
          <a:noFill/>
          <a:ln cap="flat" cmpd="sng" w="9525">
            <a:solidFill>
              <a:srgbClr val="BFBFBF"/>
            </a:solidFill>
            <a:prstDash val="solid"/>
            <a:round/>
            <a:headEnd len="sm" w="sm" type="none"/>
            <a:tailEnd len="sm" w="sm" type="none"/>
          </a:ln>
        </p:spPr>
      </p:pic>
      <p:pic>
        <p:nvPicPr>
          <p:cNvPr id="479" name="Google Shape;479;p20"/>
          <p:cNvPicPr preferRelativeResize="0"/>
          <p:nvPr/>
        </p:nvPicPr>
        <p:blipFill rotWithShape="1">
          <a:blip r:embed="rId3">
            <a:alphaModFix/>
          </a:blip>
          <a:srcRect b="1843" l="57665" r="2020" t="52361"/>
          <a:stretch/>
        </p:blipFill>
        <p:spPr>
          <a:xfrm>
            <a:off x="7137592" y="3242877"/>
            <a:ext cx="2072285" cy="1361404"/>
          </a:xfrm>
          <a:prstGeom prst="rect">
            <a:avLst/>
          </a:prstGeom>
          <a:noFill/>
          <a:ln cap="flat" cmpd="sng" w="9525">
            <a:solidFill>
              <a:srgbClr val="BFBFBF"/>
            </a:solidFill>
            <a:prstDash val="solid"/>
            <a:round/>
            <a:headEnd len="sm" w="sm" type="none"/>
            <a:tailEnd len="sm" w="sm" type="none"/>
          </a:ln>
        </p:spPr>
      </p:pic>
      <p:sp>
        <p:nvSpPr>
          <p:cNvPr id="480" name="Google Shape;480;p20"/>
          <p:cNvSpPr/>
          <p:nvPr/>
        </p:nvSpPr>
        <p:spPr>
          <a:xfrm>
            <a:off x="1204022" y="2891713"/>
            <a:ext cx="822340"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0033CC"/>
                </a:solidFill>
                <a:latin typeface="Arial"/>
                <a:ea typeface="Arial"/>
                <a:cs typeface="Arial"/>
                <a:sym typeface="Arial"/>
              </a:rPr>
              <a:t>Tinh giản</a:t>
            </a:r>
            <a:endParaRPr/>
          </a:p>
        </p:txBody>
      </p:sp>
      <p:sp>
        <p:nvSpPr>
          <p:cNvPr id="481" name="Google Shape;481;p20"/>
          <p:cNvSpPr/>
          <p:nvPr/>
        </p:nvSpPr>
        <p:spPr>
          <a:xfrm>
            <a:off x="3046357" y="2891713"/>
            <a:ext cx="1510030"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0033CC"/>
                </a:solidFill>
                <a:latin typeface="Arial"/>
                <a:ea typeface="Arial"/>
                <a:cs typeface="Arial"/>
                <a:sym typeface="Arial"/>
              </a:rPr>
              <a:t>Năng lượng thấp</a:t>
            </a:r>
            <a:endParaRPr/>
          </a:p>
        </p:txBody>
      </p:sp>
      <p:sp>
        <p:nvSpPr>
          <p:cNvPr id="482" name="Google Shape;482;p20"/>
          <p:cNvSpPr/>
          <p:nvPr/>
        </p:nvSpPr>
        <p:spPr>
          <a:xfrm>
            <a:off x="5514667" y="2891713"/>
            <a:ext cx="945772"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0033CC"/>
                </a:solidFill>
                <a:latin typeface="Arial"/>
                <a:ea typeface="Arial"/>
                <a:cs typeface="Arial"/>
                <a:sym typeface="Arial"/>
              </a:rPr>
              <a:t>Chuẩn hóa</a:t>
            </a:r>
            <a:endParaRPr/>
          </a:p>
        </p:txBody>
      </p:sp>
      <p:sp>
        <p:nvSpPr>
          <p:cNvPr id="483" name="Google Shape;483;p20"/>
          <p:cNvSpPr/>
          <p:nvPr/>
        </p:nvSpPr>
        <p:spPr>
          <a:xfrm>
            <a:off x="7518104" y="2891713"/>
            <a:ext cx="1311256"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0033CC"/>
                </a:solidFill>
                <a:latin typeface="Arial"/>
                <a:ea typeface="Arial"/>
                <a:cs typeface="Arial"/>
                <a:sym typeface="Arial"/>
              </a:rPr>
              <a:t>Giá thành thấp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5" name="Shape 4805"/>
        <p:cNvGrpSpPr/>
        <p:nvPr/>
      </p:nvGrpSpPr>
      <p:grpSpPr>
        <a:xfrm>
          <a:off x="0" y="0"/>
          <a:ext cx="0" cy="0"/>
          <a:chOff x="0" y="0"/>
          <a:chExt cx="0" cy="0"/>
        </a:xfrm>
      </p:grpSpPr>
      <p:grpSp>
        <p:nvGrpSpPr>
          <p:cNvPr id="4806" name="Google Shape;4806;p200"/>
          <p:cNvGrpSpPr/>
          <p:nvPr/>
        </p:nvGrpSpPr>
        <p:grpSpPr>
          <a:xfrm>
            <a:off x="559817" y="2883176"/>
            <a:ext cx="4219706" cy="3355495"/>
            <a:chOff x="559817" y="2883176"/>
            <a:chExt cx="4219706" cy="3355495"/>
          </a:xfrm>
        </p:grpSpPr>
        <p:sp>
          <p:nvSpPr>
            <p:cNvPr id="4807" name="Google Shape;4807;p200"/>
            <p:cNvSpPr/>
            <p:nvPr/>
          </p:nvSpPr>
          <p:spPr>
            <a:xfrm>
              <a:off x="559817" y="3024914"/>
              <a:ext cx="4219706" cy="32137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EMB00002b487a41" id="4808" name="Google Shape;4808;p200"/>
            <p:cNvPicPr preferRelativeResize="0"/>
            <p:nvPr/>
          </p:nvPicPr>
          <p:blipFill rotWithShape="1">
            <a:blip r:embed="rId3">
              <a:alphaModFix/>
            </a:blip>
            <a:srcRect b="17471" l="0" r="0" t="0"/>
            <a:stretch/>
          </p:blipFill>
          <p:spPr>
            <a:xfrm>
              <a:off x="866456" y="3488724"/>
              <a:ext cx="3609596" cy="2229793"/>
            </a:xfrm>
            <a:prstGeom prst="rect">
              <a:avLst/>
            </a:prstGeom>
            <a:noFill/>
            <a:ln>
              <a:noFill/>
            </a:ln>
          </p:spPr>
        </p:pic>
        <p:sp>
          <p:nvSpPr>
            <p:cNvPr id="4809" name="Google Shape;4809;p200"/>
            <p:cNvSpPr txBox="1"/>
            <p:nvPr/>
          </p:nvSpPr>
          <p:spPr>
            <a:xfrm>
              <a:off x="1917701" y="2883176"/>
              <a:ext cx="1503938"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Sản phẩm ISA100 </a:t>
              </a:r>
              <a:endParaRPr/>
            </a:p>
          </p:txBody>
        </p:sp>
      </p:grpSp>
      <p:grpSp>
        <p:nvGrpSpPr>
          <p:cNvPr id="4810" name="Google Shape;4810;p200"/>
          <p:cNvGrpSpPr/>
          <p:nvPr/>
        </p:nvGrpSpPr>
        <p:grpSpPr>
          <a:xfrm>
            <a:off x="4851524" y="2887990"/>
            <a:ext cx="4219706" cy="3350681"/>
            <a:chOff x="4851524" y="2887990"/>
            <a:chExt cx="4219706" cy="3350681"/>
          </a:xfrm>
        </p:grpSpPr>
        <p:sp>
          <p:nvSpPr>
            <p:cNvPr id="4811" name="Google Shape;4811;p200"/>
            <p:cNvSpPr/>
            <p:nvPr/>
          </p:nvSpPr>
          <p:spPr>
            <a:xfrm>
              <a:off x="4851524" y="3024914"/>
              <a:ext cx="4219706" cy="321375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EMB00002b487a3e" id="4812" name="Google Shape;4812;p200"/>
            <p:cNvPicPr preferRelativeResize="0"/>
            <p:nvPr/>
          </p:nvPicPr>
          <p:blipFill rotWithShape="1">
            <a:blip r:embed="rId4">
              <a:alphaModFix/>
            </a:blip>
            <a:srcRect b="0" l="0" r="0" t="0"/>
            <a:stretch/>
          </p:blipFill>
          <p:spPr>
            <a:xfrm>
              <a:off x="5027595" y="3292674"/>
              <a:ext cx="3922005" cy="2863064"/>
            </a:xfrm>
            <a:prstGeom prst="rect">
              <a:avLst/>
            </a:prstGeom>
            <a:noFill/>
            <a:ln>
              <a:noFill/>
            </a:ln>
          </p:spPr>
        </p:pic>
        <p:sp>
          <p:nvSpPr>
            <p:cNvPr id="4813" name="Google Shape;4813;p200"/>
            <p:cNvSpPr txBox="1"/>
            <p:nvPr/>
          </p:nvSpPr>
          <p:spPr>
            <a:xfrm>
              <a:off x="6563640" y="2887990"/>
              <a:ext cx="849913"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Sơ đồ 100</a:t>
              </a:r>
              <a:endParaRPr/>
            </a:p>
          </p:txBody>
        </p:sp>
      </p:grpSp>
      <p:grpSp>
        <p:nvGrpSpPr>
          <p:cNvPr id="4814" name="Google Shape;4814;p200"/>
          <p:cNvGrpSpPr/>
          <p:nvPr/>
        </p:nvGrpSpPr>
        <p:grpSpPr>
          <a:xfrm>
            <a:off x="416128" y="444866"/>
            <a:ext cx="9051872" cy="282133"/>
            <a:chOff x="416128" y="444866"/>
            <a:chExt cx="9051872" cy="282133"/>
          </a:xfrm>
        </p:grpSpPr>
        <p:sp>
          <p:nvSpPr>
            <p:cNvPr id="4815" name="Google Shape;4815;p20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816" name="Google Shape;4816;p2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4817" name="Google Shape;4817;p200"/>
          <p:cNvGrpSpPr/>
          <p:nvPr/>
        </p:nvGrpSpPr>
        <p:grpSpPr>
          <a:xfrm>
            <a:off x="559817" y="2231630"/>
            <a:ext cx="8780377" cy="430887"/>
            <a:chOff x="1027113" y="2045626"/>
            <a:chExt cx="8785225" cy="431125"/>
          </a:xfrm>
        </p:grpSpPr>
        <p:sp>
          <p:nvSpPr>
            <p:cNvPr id="4818" name="Google Shape;4818;p2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819" name="Google Shape;4819;p200"/>
            <p:cNvSpPr/>
            <p:nvPr/>
          </p:nvSpPr>
          <p:spPr>
            <a:xfrm>
              <a:off x="1179513" y="2045626"/>
              <a:ext cx="8632825" cy="431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ISA là một tổ chức phi lợi nhuận được thành lập năm 1945 với mục đích xây dựng một mạng lưới toàn cầu tương thích với nhiều giao thức mạng công nghiệp khác nhau (HART, Profibus, Modus &amp; Foundation Fieldbus).</a:t>
              </a:r>
              <a:endParaRPr/>
            </a:p>
          </p:txBody>
        </p:sp>
      </p:grpSp>
      <p:grpSp>
        <p:nvGrpSpPr>
          <p:cNvPr id="4820" name="Google Shape;4820;p200"/>
          <p:cNvGrpSpPr/>
          <p:nvPr/>
        </p:nvGrpSpPr>
        <p:grpSpPr>
          <a:xfrm>
            <a:off x="559817" y="1911547"/>
            <a:ext cx="8783192" cy="215444"/>
            <a:chOff x="1027113" y="2045625"/>
            <a:chExt cx="8785225" cy="215494"/>
          </a:xfrm>
        </p:grpSpPr>
        <p:sp>
          <p:nvSpPr>
            <p:cNvPr id="4821" name="Google Shape;4821;p2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822" name="Google Shape;4822;p200"/>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Hoạt động ở băng tần 2.4㎓ ISM theo chuẩn IEEE 802.15.4</a:t>
              </a:r>
              <a:endParaRPr/>
            </a:p>
          </p:txBody>
        </p:sp>
      </p:grpSp>
      <p:sp>
        <p:nvSpPr>
          <p:cNvPr id="4823" name="Google Shape;4823;p2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ISA100a</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8" name="Shape 4828"/>
        <p:cNvGrpSpPr/>
        <p:nvPr/>
      </p:nvGrpSpPr>
      <p:grpSpPr>
        <a:xfrm>
          <a:off x="0" y="0"/>
          <a:ext cx="0" cy="0"/>
          <a:chOff x="0" y="0"/>
          <a:chExt cx="0" cy="0"/>
        </a:xfrm>
      </p:grpSpPr>
      <p:sp>
        <p:nvSpPr>
          <p:cNvPr id="4829" name="Google Shape;4829;p201"/>
          <p:cNvSpPr txBox="1"/>
          <p:nvPr/>
        </p:nvSpPr>
        <p:spPr>
          <a:xfrm>
            <a:off x="5249606" y="3311256"/>
            <a:ext cx="395011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WirelessHART khi so sánh với IEEE 802.15.4, ISA100.11a</a:t>
            </a:r>
            <a:endParaRPr/>
          </a:p>
        </p:txBody>
      </p:sp>
      <p:grpSp>
        <p:nvGrpSpPr>
          <p:cNvPr id="4830" name="Google Shape;4830;p201"/>
          <p:cNvGrpSpPr/>
          <p:nvPr/>
        </p:nvGrpSpPr>
        <p:grpSpPr>
          <a:xfrm>
            <a:off x="566045" y="2562094"/>
            <a:ext cx="8780377" cy="215375"/>
            <a:chOff x="1027113" y="2045626"/>
            <a:chExt cx="8785225" cy="215494"/>
          </a:xfrm>
        </p:grpSpPr>
        <p:sp>
          <p:nvSpPr>
            <p:cNvPr id="4831" name="Google Shape;4831;p20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832" name="Google Shape;4832;p201"/>
            <p:cNvSpPr/>
            <p:nvPr/>
          </p:nvSpPr>
          <p:spPr>
            <a:xfrm>
              <a:off x="1179513" y="2045626"/>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Sự khác biệt giữa hai chuẩn nằm ở khả năng tích hợp với cơ sở hạ tầng hiện có</a:t>
              </a:r>
              <a:endParaRPr/>
            </a:p>
          </p:txBody>
        </p:sp>
      </p:grpSp>
      <p:grpSp>
        <p:nvGrpSpPr>
          <p:cNvPr id="4833" name="Google Shape;4833;p201"/>
          <p:cNvGrpSpPr/>
          <p:nvPr/>
        </p:nvGrpSpPr>
        <p:grpSpPr>
          <a:xfrm>
            <a:off x="566045" y="2902447"/>
            <a:ext cx="8780377" cy="215375"/>
            <a:chOff x="1027113" y="2045629"/>
            <a:chExt cx="8785225" cy="215494"/>
          </a:xfrm>
        </p:grpSpPr>
        <p:sp>
          <p:nvSpPr>
            <p:cNvPr id="4834" name="Google Shape;4834;p20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835" name="Google Shape;4835;p201"/>
            <p:cNvSpPr/>
            <p:nvPr/>
          </p:nvSpPr>
          <p:spPr>
            <a:xfrm>
              <a:off x="1179513" y="2045629"/>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Cần cài đặt cơ sở hạ tầng không dây lớn</a:t>
              </a:r>
              <a:endParaRPr/>
            </a:p>
          </p:txBody>
        </p:sp>
      </p:grpSp>
      <p:grpSp>
        <p:nvGrpSpPr>
          <p:cNvPr id="4836" name="Google Shape;4836;p201"/>
          <p:cNvGrpSpPr/>
          <p:nvPr/>
        </p:nvGrpSpPr>
        <p:grpSpPr>
          <a:xfrm>
            <a:off x="566045" y="3231901"/>
            <a:ext cx="8780377" cy="215375"/>
            <a:chOff x="1027113" y="2045629"/>
            <a:chExt cx="8785225" cy="215494"/>
          </a:xfrm>
        </p:grpSpPr>
        <p:sp>
          <p:nvSpPr>
            <p:cNvPr id="4837" name="Google Shape;4837;p20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838" name="Google Shape;4838;p201"/>
            <p:cNvSpPr/>
            <p:nvPr/>
          </p:nvSpPr>
          <p:spPr>
            <a:xfrm>
              <a:off x="1179513" y="2045629"/>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suất truyền giới hạn ở 10mW</a:t>
              </a:r>
              <a:endParaRPr/>
            </a:p>
          </p:txBody>
        </p:sp>
      </p:grpSp>
      <p:grpSp>
        <p:nvGrpSpPr>
          <p:cNvPr id="4839" name="Google Shape;4839;p201"/>
          <p:cNvGrpSpPr/>
          <p:nvPr/>
        </p:nvGrpSpPr>
        <p:grpSpPr>
          <a:xfrm>
            <a:off x="416128" y="444866"/>
            <a:ext cx="9051872" cy="282133"/>
            <a:chOff x="416128" y="444866"/>
            <a:chExt cx="9051872" cy="282133"/>
          </a:xfrm>
        </p:grpSpPr>
        <p:sp>
          <p:nvSpPr>
            <p:cNvPr id="4840" name="Google Shape;4840;p20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5.2. Công nghệ truyền thông tầm ngắn IoT</a:t>
              </a:r>
              <a:endParaRPr/>
            </a:p>
          </p:txBody>
        </p:sp>
        <p:sp>
          <p:nvSpPr>
            <p:cNvPr id="4841" name="Google Shape;4841;p2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4842" name="Google Shape;4842;p201"/>
          <p:cNvGrpSpPr/>
          <p:nvPr/>
        </p:nvGrpSpPr>
        <p:grpSpPr>
          <a:xfrm>
            <a:off x="559817" y="2258165"/>
            <a:ext cx="8783192" cy="215444"/>
            <a:chOff x="1027113" y="2045625"/>
            <a:chExt cx="8785225" cy="215494"/>
          </a:xfrm>
        </p:grpSpPr>
        <p:sp>
          <p:nvSpPr>
            <p:cNvPr id="4843" name="Google Shape;4843;p20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844" name="Google Shape;4844;p201"/>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Đảm bảo hiệu suất tương đương</a:t>
              </a:r>
              <a:endParaRPr/>
            </a:p>
          </p:txBody>
        </p:sp>
      </p:grpSp>
      <p:sp>
        <p:nvSpPr>
          <p:cNvPr id="4845" name="Google Shape;4845;p201"/>
          <p:cNvSpPr/>
          <p:nvPr/>
        </p:nvSpPr>
        <p:spPr>
          <a:xfrm>
            <a:off x="449998" y="1375101"/>
            <a:ext cx="8804249"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So sánh Chuẩn WirelessHART và Chuẩn ISA100.11A</a:t>
            </a:r>
            <a:endParaRPr/>
          </a:p>
        </p:txBody>
      </p:sp>
      <p:graphicFrame>
        <p:nvGraphicFramePr>
          <p:cNvPr id="4846" name="Google Shape;4846;p201"/>
          <p:cNvGraphicFramePr/>
          <p:nvPr/>
        </p:nvGraphicFramePr>
        <p:xfrm>
          <a:off x="534427" y="4004775"/>
          <a:ext cx="3000000" cy="3000000"/>
        </p:xfrm>
        <a:graphic>
          <a:graphicData uri="http://schemas.openxmlformats.org/drawingml/2006/table">
            <a:tbl>
              <a:tblPr bandRow="1" firstRow="1">
                <a:noFill/>
                <a:tableStyleId>{A9672A58-3C3F-4094-A55C-8326C1CC86CD}</a:tableStyleId>
              </a:tblPr>
              <a:tblGrid>
                <a:gridCol w="1800475"/>
                <a:gridCol w="3956450"/>
                <a:gridCol w="2878475"/>
              </a:tblGrid>
              <a:tr h="251375">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Loại</a:t>
                      </a:r>
                      <a:endParaRPr/>
                    </a:p>
                  </a:txBody>
                  <a:tcPr marT="45700" marB="45700" marR="91400" marL="91400" anchor="b">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WirelessHART</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ISA100.11a</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43750">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Tầng ứng dụng</a:t>
                      </a:r>
                      <a:endParaRPr/>
                    </a:p>
                  </a:txBody>
                  <a:tcPr marT="45700" marB="45700" marR="91400" marL="91400" anchor="b">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Dựa trên HART</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Kiểu mở</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43750">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Tầng vận chuyển</a:t>
                      </a:r>
                      <a:endParaRPr/>
                    </a:p>
                  </a:txBody>
                  <a:tcPr marT="45700" marB="45700" marR="91400" marL="91400" anchor="b">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Truyền khối dựa trên TCP</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UDP</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43750">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Tầng mạng</a:t>
                      </a:r>
                      <a:endParaRPr/>
                    </a:p>
                  </a:txBody>
                  <a:tcPr marT="45700" marB="45700" marR="91400" marL="91400" anchor="b">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Lược đồ địa chỉ dựa trên HART + định tuyến mesh (hỗ trợ kép)</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IPv6 + Định tuyến mesh</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43750">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Tầng liên kết dữ liệu</a:t>
                      </a:r>
                      <a:endParaRPr/>
                    </a:p>
                  </a:txBody>
                  <a:tcPr marT="45700" marB="45700" marR="91400" marL="91400" anchor="b">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Prioritized-TDMA, C-hopping</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CSMA/CA, C-hopping</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43750">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Tầng vật lý</a:t>
                      </a:r>
                      <a:endParaRPr/>
                    </a:p>
                  </a:txBody>
                  <a:tcPr marT="45700" marB="45700" marR="91400" marL="91400" anchor="b">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IEEE802.15.4 + FHSS/AFH</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IEEE802.15.4</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43750">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Băng tần</a:t>
                      </a:r>
                      <a:endParaRPr/>
                    </a:p>
                  </a:txBody>
                  <a:tcPr marT="45700" marB="45700" marR="91400" marL="91400" anchor="b">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2.4 GHz ISM / 20-250 Kbps</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2.4 GHz ISM / 20-250 Kbps</a:t>
                      </a:r>
                      <a:endParaRPr/>
                    </a:p>
                  </a:txBody>
                  <a:tcPr marT="45700" marB="45700" marR="91400" marL="91400" anchor="b">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1" name="Shape 4851"/>
        <p:cNvGrpSpPr/>
        <p:nvPr/>
      </p:nvGrpSpPr>
      <p:grpSpPr>
        <a:xfrm>
          <a:off x="0" y="0"/>
          <a:ext cx="0" cy="0"/>
          <a:chOff x="0" y="0"/>
          <a:chExt cx="0" cy="0"/>
        </a:xfrm>
      </p:grpSpPr>
      <p:sp>
        <p:nvSpPr>
          <p:cNvPr id="4852" name="Google Shape;4852;p20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Mạng lưới IoT</a:t>
            </a:r>
            <a:endParaRPr/>
          </a:p>
        </p:txBody>
      </p:sp>
      <p:sp>
        <p:nvSpPr>
          <p:cNvPr id="4853" name="Google Shape;4853;p20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5. </a:t>
            </a:r>
            <a:endParaRPr b="1" sz="5400">
              <a:solidFill>
                <a:srgbClr val="7F7F7F"/>
              </a:solidFill>
              <a:latin typeface="Arial"/>
              <a:ea typeface="Arial"/>
              <a:cs typeface="Arial"/>
              <a:sym typeface="Arial"/>
            </a:endParaRPr>
          </a:p>
        </p:txBody>
      </p:sp>
      <p:grpSp>
        <p:nvGrpSpPr>
          <p:cNvPr id="4854" name="Google Shape;4854;p202"/>
          <p:cNvGrpSpPr/>
          <p:nvPr/>
        </p:nvGrpSpPr>
        <p:grpSpPr>
          <a:xfrm>
            <a:off x="1051644" y="4065237"/>
            <a:ext cx="5702300" cy="278172"/>
            <a:chOff x="1051644" y="4065237"/>
            <a:chExt cx="5702300" cy="278172"/>
          </a:xfrm>
        </p:grpSpPr>
        <p:sp>
          <p:nvSpPr>
            <p:cNvPr id="4855" name="Google Shape;4855;p202"/>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5.1. Tổng quan về mạng lưới IoT</a:t>
              </a:r>
              <a:endParaRPr/>
            </a:p>
          </p:txBody>
        </p:sp>
        <p:sp>
          <p:nvSpPr>
            <p:cNvPr id="4856" name="Google Shape;4856;p202"/>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4857" name="Google Shape;4857;p202"/>
          <p:cNvGrpSpPr/>
          <p:nvPr/>
        </p:nvGrpSpPr>
        <p:grpSpPr>
          <a:xfrm>
            <a:off x="1051644" y="4495071"/>
            <a:ext cx="5702300" cy="278172"/>
            <a:chOff x="1051644" y="4495071"/>
            <a:chExt cx="5702300" cy="278172"/>
          </a:xfrm>
        </p:grpSpPr>
        <p:sp>
          <p:nvSpPr>
            <p:cNvPr id="4858" name="Google Shape;4858;p202"/>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5.2. Công nghệ truyền thông tầm ngắn IoT</a:t>
              </a:r>
              <a:endParaRPr/>
            </a:p>
          </p:txBody>
        </p:sp>
        <p:sp>
          <p:nvSpPr>
            <p:cNvPr id="4859" name="Google Shape;4859;p202"/>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4860" name="Google Shape;4860;p202"/>
          <p:cNvGrpSpPr/>
          <p:nvPr/>
        </p:nvGrpSpPr>
        <p:grpSpPr>
          <a:xfrm>
            <a:off x="1051644" y="4924905"/>
            <a:ext cx="5702300" cy="278172"/>
            <a:chOff x="571500" y="5165783"/>
            <a:chExt cx="5702300" cy="278172"/>
          </a:xfrm>
        </p:grpSpPr>
        <p:sp>
          <p:nvSpPr>
            <p:cNvPr id="4861" name="Google Shape;4861;p202"/>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5.3. LPWA</a:t>
              </a:r>
              <a:endParaRPr/>
            </a:p>
          </p:txBody>
        </p:sp>
        <p:sp>
          <p:nvSpPr>
            <p:cNvPr id="4862" name="Google Shape;4862;p202"/>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4863" name="Google Shape;4863;p202"/>
          <p:cNvGrpSpPr/>
          <p:nvPr/>
        </p:nvGrpSpPr>
        <p:grpSpPr>
          <a:xfrm>
            <a:off x="1051644" y="5329740"/>
            <a:ext cx="5702300" cy="278172"/>
            <a:chOff x="571500" y="5165783"/>
            <a:chExt cx="5702300" cy="278172"/>
          </a:xfrm>
        </p:grpSpPr>
        <p:sp>
          <p:nvSpPr>
            <p:cNvPr id="4864" name="Google Shape;4864;p202"/>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5.4. Mạng 5G</a:t>
              </a:r>
              <a:endParaRPr/>
            </a:p>
          </p:txBody>
        </p:sp>
        <p:sp>
          <p:nvSpPr>
            <p:cNvPr id="4865" name="Google Shape;4865;p20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0" name="Shape 4870"/>
        <p:cNvGrpSpPr/>
        <p:nvPr/>
      </p:nvGrpSpPr>
      <p:grpSpPr>
        <a:xfrm>
          <a:off x="0" y="0"/>
          <a:ext cx="0" cy="0"/>
          <a:chOff x="0" y="0"/>
          <a:chExt cx="0" cy="0"/>
        </a:xfrm>
      </p:grpSpPr>
      <p:grpSp>
        <p:nvGrpSpPr>
          <p:cNvPr id="4871" name="Google Shape;4871;p203"/>
          <p:cNvGrpSpPr/>
          <p:nvPr/>
        </p:nvGrpSpPr>
        <p:grpSpPr>
          <a:xfrm>
            <a:off x="1508155" y="2981983"/>
            <a:ext cx="7038879" cy="3092198"/>
            <a:chOff x="2483768" y="509506"/>
            <a:chExt cx="6271137" cy="3840769"/>
          </a:xfrm>
        </p:grpSpPr>
        <p:grpSp>
          <p:nvGrpSpPr>
            <p:cNvPr id="4872" name="Google Shape;4872;p203"/>
            <p:cNvGrpSpPr/>
            <p:nvPr/>
          </p:nvGrpSpPr>
          <p:grpSpPr>
            <a:xfrm>
              <a:off x="2651683" y="509506"/>
              <a:ext cx="6103222" cy="3682014"/>
              <a:chOff x="2507667" y="653522"/>
              <a:chExt cx="6103222" cy="3682014"/>
            </a:xfrm>
          </p:grpSpPr>
          <p:sp>
            <p:nvSpPr>
              <p:cNvPr id="4873" name="Google Shape;4873;p203"/>
              <p:cNvSpPr txBox="1"/>
              <p:nvPr/>
            </p:nvSpPr>
            <p:spPr>
              <a:xfrm>
                <a:off x="2507667" y="653522"/>
                <a:ext cx="963265" cy="392023"/>
              </a:xfrm>
              <a:prstGeom prst="rect">
                <a:avLst/>
              </a:prstGeom>
              <a:noFill/>
              <a:ln>
                <a:noFill/>
              </a:ln>
            </p:spPr>
            <p:txBody>
              <a:bodyPr anchorCtr="0" anchor="ctr" bIns="45700" lIns="91400" spcFirstLastPara="1" rIns="91400" wrap="square" tIns="45700">
                <a:noAutofit/>
              </a:bodyPr>
              <a:lstStyle/>
              <a:p>
                <a:pPr indent="0" lvl="0" marL="0" marR="0" rtl="0" algn="r">
                  <a:lnSpc>
                    <a:spcPct val="135714"/>
                  </a:lnSpc>
                  <a:spcBef>
                    <a:spcPts val="0"/>
                  </a:spcBef>
                  <a:spcAft>
                    <a:spcPts val="0"/>
                  </a:spcAft>
                  <a:buClr>
                    <a:srgbClr val="262626"/>
                  </a:buClr>
                  <a:buSzPts val="1400"/>
                  <a:buFont typeface="Arial"/>
                  <a:buNone/>
                </a:pPr>
                <a:r>
                  <a:rPr lang="en-US" sz="1400">
                    <a:solidFill>
                      <a:srgbClr val="262626"/>
                    </a:solidFill>
                    <a:latin typeface="Arial"/>
                    <a:ea typeface="Arial"/>
                    <a:cs typeface="Arial"/>
                    <a:sym typeface="Arial"/>
                  </a:rPr>
                  <a:t>Tốc độ dữ liệu </a:t>
                </a:r>
                <a:endParaRPr/>
              </a:p>
              <a:p>
                <a:pPr indent="0" lvl="0" marL="0" marR="0" rtl="0" algn="r">
                  <a:lnSpc>
                    <a:spcPct val="135714"/>
                  </a:lnSpc>
                  <a:spcBef>
                    <a:spcPts val="0"/>
                  </a:spcBef>
                  <a:spcAft>
                    <a:spcPts val="0"/>
                  </a:spcAft>
                  <a:buClr>
                    <a:schemeClr val="dk1"/>
                  </a:buClr>
                  <a:buSzPts val="1400"/>
                  <a:buFont typeface="Malgun Gothic"/>
                  <a:buNone/>
                </a:pPr>
                <a:r>
                  <a:t/>
                </a:r>
                <a:endParaRPr sz="1400">
                  <a:solidFill>
                    <a:srgbClr val="262626"/>
                  </a:solidFill>
                  <a:latin typeface="Arial"/>
                  <a:ea typeface="Arial"/>
                  <a:cs typeface="Arial"/>
                  <a:sym typeface="Arial"/>
                </a:endParaRPr>
              </a:p>
            </p:txBody>
          </p:sp>
          <p:grpSp>
            <p:nvGrpSpPr>
              <p:cNvPr id="4874" name="Google Shape;4874;p203"/>
              <p:cNvGrpSpPr/>
              <p:nvPr/>
            </p:nvGrpSpPr>
            <p:grpSpPr>
              <a:xfrm>
                <a:off x="3059832" y="1059582"/>
                <a:ext cx="5551057" cy="3275954"/>
                <a:chOff x="3059832" y="1203598"/>
                <a:chExt cx="5551057" cy="3275954"/>
              </a:xfrm>
            </p:grpSpPr>
            <p:cxnSp>
              <p:nvCxnSpPr>
                <p:cNvPr id="4875" name="Google Shape;4875;p203"/>
                <p:cNvCxnSpPr/>
                <p:nvPr/>
              </p:nvCxnSpPr>
              <p:spPr>
                <a:xfrm rot="10800000">
                  <a:off x="3059832" y="1203598"/>
                  <a:ext cx="0" cy="3096344"/>
                </a:xfrm>
                <a:prstGeom prst="straightConnector1">
                  <a:avLst/>
                </a:prstGeom>
                <a:noFill/>
                <a:ln cap="flat" cmpd="sng" w="12700">
                  <a:solidFill>
                    <a:srgbClr val="BFBFBF"/>
                  </a:solidFill>
                  <a:prstDash val="solid"/>
                  <a:round/>
                  <a:headEnd len="sm" w="sm" type="none"/>
                  <a:tailEnd len="med" w="med" type="triangle"/>
                </a:ln>
              </p:spPr>
            </p:cxnSp>
            <p:cxnSp>
              <p:nvCxnSpPr>
                <p:cNvPr id="4876" name="Google Shape;4876;p203"/>
                <p:cNvCxnSpPr/>
                <p:nvPr/>
              </p:nvCxnSpPr>
              <p:spPr>
                <a:xfrm>
                  <a:off x="3059832" y="4299942"/>
                  <a:ext cx="4680520" cy="0"/>
                </a:xfrm>
                <a:prstGeom prst="straightConnector1">
                  <a:avLst/>
                </a:prstGeom>
                <a:noFill/>
                <a:ln cap="flat" cmpd="sng" w="12700">
                  <a:solidFill>
                    <a:srgbClr val="BFBFBF"/>
                  </a:solidFill>
                  <a:prstDash val="solid"/>
                  <a:round/>
                  <a:headEnd len="sm" w="sm" type="none"/>
                  <a:tailEnd len="med" w="med" type="triangle"/>
                </a:ln>
              </p:spPr>
            </p:cxnSp>
            <p:sp>
              <p:nvSpPr>
                <p:cNvPr id="4877" name="Google Shape;4877;p203"/>
                <p:cNvSpPr txBox="1"/>
                <p:nvPr/>
              </p:nvSpPr>
              <p:spPr>
                <a:xfrm>
                  <a:off x="7740352" y="4120332"/>
                  <a:ext cx="870537" cy="359220"/>
                </a:xfrm>
                <a:prstGeom prst="rect">
                  <a:avLst/>
                </a:prstGeom>
                <a:noFill/>
                <a:ln>
                  <a:noFill/>
                </a:ln>
              </p:spPr>
              <p:txBody>
                <a:bodyPr anchorCtr="0" anchor="ctr" bIns="45700" lIns="91400" spcFirstLastPara="1" rIns="91400" wrap="square" tIns="45700">
                  <a:noAutofit/>
                </a:bodyPr>
                <a:lstStyle/>
                <a:p>
                  <a:pPr indent="0" lvl="0" marL="0" marR="0" rtl="0" algn="ctr">
                    <a:lnSpc>
                      <a:spcPct val="135714"/>
                    </a:lnSpc>
                    <a:spcBef>
                      <a:spcPts val="0"/>
                    </a:spcBef>
                    <a:spcAft>
                      <a:spcPts val="0"/>
                    </a:spcAft>
                    <a:buClr>
                      <a:srgbClr val="262626"/>
                    </a:buClr>
                    <a:buSzPts val="1400"/>
                    <a:buFont typeface="Arial"/>
                    <a:buNone/>
                  </a:pPr>
                  <a:r>
                    <a:rPr lang="en-US" sz="1400">
                      <a:solidFill>
                        <a:srgbClr val="262626"/>
                      </a:solidFill>
                      <a:latin typeface="Arial"/>
                      <a:ea typeface="Arial"/>
                      <a:cs typeface="Arial"/>
                      <a:sym typeface="Arial"/>
                    </a:rPr>
                    <a:t>Phạm vi phủ sóng</a:t>
                  </a:r>
                  <a:endParaRPr sz="1400">
                    <a:solidFill>
                      <a:srgbClr val="262626"/>
                    </a:solidFill>
                    <a:latin typeface="Arial"/>
                    <a:ea typeface="Arial"/>
                    <a:cs typeface="Arial"/>
                    <a:sym typeface="Arial"/>
                  </a:endParaRPr>
                </a:p>
              </p:txBody>
            </p:sp>
            <p:sp>
              <p:nvSpPr>
                <p:cNvPr id="4878" name="Google Shape;4878;p203"/>
                <p:cNvSpPr/>
                <p:nvPr/>
              </p:nvSpPr>
              <p:spPr>
                <a:xfrm>
                  <a:off x="5796136" y="3028924"/>
                  <a:ext cx="1728192" cy="1008112"/>
                </a:xfrm>
                <a:prstGeom prst="roundRect">
                  <a:avLst>
                    <a:gd fmla="val 16667" name="adj"/>
                  </a:avLst>
                </a:prstGeom>
                <a:solidFill>
                  <a:srgbClr val="FFFFFF"/>
                </a:solidFill>
                <a:ln cap="flat" cmpd="sng" w="12700">
                  <a:solidFill>
                    <a:srgbClr val="00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LPWA</a:t>
                  </a:r>
                  <a:endParaRPr/>
                </a:p>
                <a:p>
                  <a:pPr indent="0" lvl="0" marL="0" marR="0" rtl="0" algn="ctr">
                    <a:spcBef>
                      <a:spcPts val="0"/>
                    </a:spcBef>
                    <a:spcAft>
                      <a:spcPts val="0"/>
                    </a:spcAft>
                    <a:buNone/>
                  </a:pPr>
                  <a:r>
                    <a:rPr lang="en-US" sz="1600">
                      <a:solidFill>
                        <a:srgbClr val="262626"/>
                      </a:solidFill>
                      <a:latin typeface="Arial"/>
                      <a:ea typeface="Arial"/>
                      <a:cs typeface="Arial"/>
                      <a:sym typeface="Arial"/>
                    </a:rPr>
                    <a:t>(LoRa, Sigfox)</a:t>
                  </a:r>
                  <a:endParaRPr/>
                </a:p>
              </p:txBody>
            </p:sp>
            <p:sp>
              <p:nvSpPr>
                <p:cNvPr id="4879" name="Google Shape;4879;p203"/>
                <p:cNvSpPr/>
                <p:nvPr/>
              </p:nvSpPr>
              <p:spPr>
                <a:xfrm>
                  <a:off x="3347864" y="1419622"/>
                  <a:ext cx="1845928" cy="2520280"/>
                </a:xfrm>
                <a:prstGeom prst="roundRect">
                  <a:avLst>
                    <a:gd fmla="val 7734" name="adj"/>
                  </a:avLst>
                </a:prstGeom>
                <a:solidFill>
                  <a:srgbClr val="FFFFFF"/>
                </a:solidFill>
                <a:ln cap="flat" cmpd="sng" w="12700">
                  <a:solidFill>
                    <a:srgbClr val="00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N/W</a:t>
                  </a:r>
                  <a:endParaRPr/>
                </a:p>
                <a:p>
                  <a:pPr indent="0" lvl="0" marL="0" marR="0" rtl="0" algn="ctr">
                    <a:spcBef>
                      <a:spcPts val="0"/>
                    </a:spcBef>
                    <a:spcAft>
                      <a:spcPts val="0"/>
                    </a:spcAft>
                    <a:buNone/>
                  </a:pPr>
                  <a:r>
                    <a:rPr lang="en-US" sz="1600">
                      <a:solidFill>
                        <a:srgbClr val="262626"/>
                      </a:solidFill>
                      <a:latin typeface="Arial"/>
                      <a:ea typeface="Arial"/>
                      <a:cs typeface="Arial"/>
                      <a:sym typeface="Arial"/>
                    </a:rPr>
                    <a:t>tầm ngắn</a:t>
                  </a:r>
                  <a:endParaRPr sz="1600">
                    <a:solidFill>
                      <a:srgbClr val="262626"/>
                    </a:solidFill>
                    <a:latin typeface="Arial"/>
                    <a:ea typeface="Arial"/>
                    <a:cs typeface="Arial"/>
                    <a:sym typeface="Arial"/>
                  </a:endParaRPr>
                </a:p>
              </p:txBody>
            </p:sp>
            <p:sp>
              <p:nvSpPr>
                <p:cNvPr id="4880" name="Google Shape;4880;p203"/>
                <p:cNvSpPr/>
                <p:nvPr/>
              </p:nvSpPr>
              <p:spPr>
                <a:xfrm>
                  <a:off x="5757200" y="1419622"/>
                  <a:ext cx="1767128" cy="1260139"/>
                </a:xfrm>
                <a:prstGeom prst="roundRect">
                  <a:avLst>
                    <a:gd fmla="val 11562" name="adj"/>
                  </a:avLst>
                </a:prstGeom>
                <a:solidFill>
                  <a:srgbClr val="FFFFFF"/>
                </a:solidFill>
                <a:ln cap="flat" cmpd="sng" w="12700">
                  <a:solidFill>
                    <a:srgbClr val="00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Cellular N/W</a:t>
                  </a:r>
                  <a:endParaRPr/>
                </a:p>
              </p:txBody>
            </p:sp>
          </p:grpSp>
        </p:grpSp>
        <p:sp>
          <p:nvSpPr>
            <p:cNvPr id="4881" name="Google Shape;4881;p203"/>
            <p:cNvSpPr txBox="1"/>
            <p:nvPr/>
          </p:nvSpPr>
          <p:spPr>
            <a:xfrm>
              <a:off x="3581810" y="4105591"/>
              <a:ext cx="277555" cy="24468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62626"/>
                </a:buClr>
                <a:buSzPts val="1100"/>
                <a:buFont typeface="Arial"/>
                <a:buNone/>
              </a:pPr>
              <a:r>
                <a:rPr lang="en-US" sz="1100">
                  <a:solidFill>
                    <a:srgbClr val="262626"/>
                  </a:solidFill>
                  <a:latin typeface="Arial"/>
                  <a:ea typeface="Arial"/>
                  <a:cs typeface="Arial"/>
                  <a:sym typeface="Arial"/>
                </a:rPr>
                <a:t>10m</a:t>
              </a:r>
              <a:endParaRPr/>
            </a:p>
          </p:txBody>
        </p:sp>
        <p:sp>
          <p:nvSpPr>
            <p:cNvPr id="4882" name="Google Shape;4882;p203"/>
            <p:cNvSpPr txBox="1"/>
            <p:nvPr/>
          </p:nvSpPr>
          <p:spPr>
            <a:xfrm>
              <a:off x="2483768" y="987574"/>
              <a:ext cx="648072" cy="3042338"/>
            </a:xfrm>
            <a:prstGeom prst="rect">
              <a:avLst/>
            </a:prstGeom>
            <a:noFill/>
            <a:ln>
              <a:noFill/>
            </a:ln>
          </p:spPr>
          <p:txBody>
            <a:bodyPr anchorCtr="0" anchor="ctr" bIns="45700" lIns="91400" spcFirstLastPara="1" rIns="91400" wrap="square" tIns="45700">
              <a:noAutofit/>
            </a:bodyPr>
            <a:lstStyle/>
            <a:p>
              <a:pPr indent="0" lvl="0" marL="0" marR="0" rtl="0" algn="r">
                <a:spcBef>
                  <a:spcPts val="0"/>
                </a:spcBef>
                <a:spcAft>
                  <a:spcPts val="0"/>
                </a:spcAft>
                <a:buClr>
                  <a:srgbClr val="262626"/>
                </a:buClr>
                <a:buSzPts val="1050"/>
                <a:buFont typeface="Arial"/>
                <a:buNone/>
              </a:pPr>
              <a:r>
                <a:rPr lang="en-US" sz="1050">
                  <a:solidFill>
                    <a:srgbClr val="262626"/>
                  </a:solidFill>
                  <a:latin typeface="Arial"/>
                  <a:ea typeface="Arial"/>
                  <a:cs typeface="Arial"/>
                  <a:sym typeface="Arial"/>
                </a:rPr>
                <a:t>Gbps</a:t>
              </a:r>
              <a:endParaRPr sz="1050">
                <a:solidFill>
                  <a:srgbClr val="262626"/>
                </a:solidFill>
                <a:latin typeface="Arial"/>
                <a:ea typeface="Arial"/>
                <a:cs typeface="Arial"/>
                <a:sym typeface="Arial"/>
              </a:endParaRPr>
            </a:p>
            <a:p>
              <a:pPr indent="0" lvl="0" marL="0" marR="0" rtl="0" algn="r">
                <a:spcBef>
                  <a:spcPts val="0"/>
                </a:spcBef>
                <a:spcAft>
                  <a:spcPts val="0"/>
                </a:spcAft>
                <a:buClr>
                  <a:schemeClr val="dk1"/>
                </a:buClr>
                <a:buSzPts val="1050"/>
                <a:buFont typeface="Malgun Gothic"/>
                <a:buNone/>
              </a:pPr>
              <a:r>
                <a:t/>
              </a:r>
              <a:endParaRPr sz="1050">
                <a:solidFill>
                  <a:srgbClr val="262626"/>
                </a:solidFill>
                <a:latin typeface="Arial"/>
                <a:ea typeface="Arial"/>
                <a:cs typeface="Arial"/>
                <a:sym typeface="Arial"/>
              </a:endParaRPr>
            </a:p>
            <a:p>
              <a:pPr indent="0" lvl="0" marL="0" marR="0" rtl="0" algn="r">
                <a:spcBef>
                  <a:spcPts val="0"/>
                </a:spcBef>
                <a:spcAft>
                  <a:spcPts val="0"/>
                </a:spcAft>
                <a:buClr>
                  <a:schemeClr val="dk1"/>
                </a:buClr>
                <a:buSzPts val="1050"/>
                <a:buFont typeface="Malgun Gothic"/>
                <a:buNone/>
              </a:pPr>
              <a:r>
                <a:t/>
              </a:r>
              <a:endParaRPr sz="1050">
                <a:solidFill>
                  <a:srgbClr val="262626"/>
                </a:solidFill>
                <a:latin typeface="Arial"/>
                <a:ea typeface="Arial"/>
                <a:cs typeface="Arial"/>
                <a:sym typeface="Arial"/>
              </a:endParaRPr>
            </a:p>
            <a:p>
              <a:pPr indent="0" lvl="0" marL="0" marR="0" rtl="0" algn="r">
                <a:spcBef>
                  <a:spcPts val="0"/>
                </a:spcBef>
                <a:spcAft>
                  <a:spcPts val="0"/>
                </a:spcAft>
                <a:buClr>
                  <a:schemeClr val="dk1"/>
                </a:buClr>
                <a:buSzPts val="1050"/>
                <a:buFont typeface="Malgun Gothic"/>
                <a:buNone/>
              </a:pPr>
              <a:r>
                <a:t/>
              </a:r>
              <a:endParaRPr sz="1050">
                <a:solidFill>
                  <a:srgbClr val="262626"/>
                </a:solidFill>
                <a:latin typeface="Arial"/>
                <a:ea typeface="Arial"/>
                <a:cs typeface="Arial"/>
                <a:sym typeface="Arial"/>
              </a:endParaRPr>
            </a:p>
            <a:p>
              <a:pPr indent="0" lvl="0" marL="0" marR="0" rtl="0" algn="r">
                <a:spcBef>
                  <a:spcPts val="0"/>
                </a:spcBef>
                <a:spcAft>
                  <a:spcPts val="0"/>
                </a:spcAft>
                <a:buClr>
                  <a:srgbClr val="262626"/>
                </a:buClr>
                <a:buSzPts val="1050"/>
                <a:buFont typeface="Arial"/>
                <a:buNone/>
              </a:pPr>
              <a:r>
                <a:rPr lang="en-US" sz="1050">
                  <a:solidFill>
                    <a:srgbClr val="262626"/>
                  </a:solidFill>
                  <a:latin typeface="Arial"/>
                  <a:ea typeface="Arial"/>
                  <a:cs typeface="Arial"/>
                  <a:sym typeface="Arial"/>
                </a:rPr>
                <a:t>Mbps</a:t>
              </a:r>
              <a:endParaRPr/>
            </a:p>
            <a:p>
              <a:pPr indent="0" lvl="0" marL="0" marR="0" rtl="0" algn="r">
                <a:spcBef>
                  <a:spcPts val="0"/>
                </a:spcBef>
                <a:spcAft>
                  <a:spcPts val="0"/>
                </a:spcAft>
                <a:buClr>
                  <a:schemeClr val="dk1"/>
                </a:buClr>
                <a:buSzPts val="1050"/>
                <a:buFont typeface="Malgun Gothic"/>
                <a:buNone/>
              </a:pPr>
              <a:r>
                <a:t/>
              </a:r>
              <a:endParaRPr sz="1050">
                <a:solidFill>
                  <a:srgbClr val="262626"/>
                </a:solidFill>
                <a:latin typeface="Arial"/>
                <a:ea typeface="Arial"/>
                <a:cs typeface="Arial"/>
                <a:sym typeface="Arial"/>
              </a:endParaRPr>
            </a:p>
            <a:p>
              <a:pPr indent="0" lvl="0" marL="0" marR="0" rtl="0" algn="r">
                <a:spcBef>
                  <a:spcPts val="0"/>
                </a:spcBef>
                <a:spcAft>
                  <a:spcPts val="0"/>
                </a:spcAft>
                <a:buClr>
                  <a:schemeClr val="dk1"/>
                </a:buClr>
                <a:buSzPts val="1050"/>
                <a:buFont typeface="Malgun Gothic"/>
                <a:buNone/>
              </a:pPr>
              <a:r>
                <a:t/>
              </a:r>
              <a:endParaRPr sz="1050">
                <a:solidFill>
                  <a:srgbClr val="262626"/>
                </a:solidFill>
                <a:latin typeface="Arial"/>
                <a:ea typeface="Arial"/>
                <a:cs typeface="Arial"/>
                <a:sym typeface="Arial"/>
              </a:endParaRPr>
            </a:p>
            <a:p>
              <a:pPr indent="0" lvl="0" marL="0" marR="0" rtl="0" algn="r">
                <a:spcBef>
                  <a:spcPts val="0"/>
                </a:spcBef>
                <a:spcAft>
                  <a:spcPts val="0"/>
                </a:spcAft>
                <a:buClr>
                  <a:schemeClr val="dk1"/>
                </a:buClr>
                <a:buSzPts val="1050"/>
                <a:buFont typeface="Malgun Gothic"/>
                <a:buNone/>
              </a:pPr>
              <a:r>
                <a:t/>
              </a:r>
              <a:endParaRPr sz="1050">
                <a:solidFill>
                  <a:srgbClr val="262626"/>
                </a:solidFill>
                <a:latin typeface="Arial"/>
                <a:ea typeface="Arial"/>
                <a:cs typeface="Arial"/>
                <a:sym typeface="Arial"/>
              </a:endParaRPr>
            </a:p>
            <a:p>
              <a:pPr indent="0" lvl="0" marL="0" marR="0" rtl="0" algn="r">
                <a:spcBef>
                  <a:spcPts val="0"/>
                </a:spcBef>
                <a:spcAft>
                  <a:spcPts val="0"/>
                </a:spcAft>
                <a:buClr>
                  <a:srgbClr val="262626"/>
                </a:buClr>
                <a:buSzPts val="1050"/>
                <a:buFont typeface="Arial"/>
                <a:buNone/>
              </a:pPr>
              <a:r>
                <a:rPr lang="en-US" sz="1050">
                  <a:solidFill>
                    <a:srgbClr val="262626"/>
                  </a:solidFill>
                  <a:latin typeface="Arial"/>
                  <a:ea typeface="Arial"/>
                  <a:cs typeface="Arial"/>
                  <a:sym typeface="Arial"/>
                </a:rPr>
                <a:t>Kbps</a:t>
              </a:r>
              <a:endParaRPr/>
            </a:p>
            <a:p>
              <a:pPr indent="0" lvl="0" marL="0" marR="0" rtl="0" algn="r">
                <a:spcBef>
                  <a:spcPts val="0"/>
                </a:spcBef>
                <a:spcAft>
                  <a:spcPts val="0"/>
                </a:spcAft>
                <a:buClr>
                  <a:schemeClr val="dk1"/>
                </a:buClr>
                <a:buSzPts val="1050"/>
                <a:buFont typeface="Malgun Gothic"/>
                <a:buNone/>
              </a:pPr>
              <a:r>
                <a:t/>
              </a:r>
              <a:endParaRPr sz="1050">
                <a:solidFill>
                  <a:srgbClr val="262626"/>
                </a:solidFill>
                <a:latin typeface="Arial"/>
                <a:ea typeface="Arial"/>
                <a:cs typeface="Arial"/>
                <a:sym typeface="Arial"/>
              </a:endParaRPr>
            </a:p>
            <a:p>
              <a:pPr indent="0" lvl="0" marL="0" marR="0" rtl="0" algn="r">
                <a:spcBef>
                  <a:spcPts val="0"/>
                </a:spcBef>
                <a:spcAft>
                  <a:spcPts val="0"/>
                </a:spcAft>
                <a:buClr>
                  <a:schemeClr val="dk1"/>
                </a:buClr>
                <a:buSzPts val="1050"/>
                <a:buFont typeface="Malgun Gothic"/>
                <a:buNone/>
              </a:pPr>
              <a:r>
                <a:t/>
              </a:r>
              <a:endParaRPr sz="1050">
                <a:solidFill>
                  <a:srgbClr val="262626"/>
                </a:solidFill>
                <a:latin typeface="Arial"/>
                <a:ea typeface="Arial"/>
                <a:cs typeface="Arial"/>
                <a:sym typeface="Arial"/>
              </a:endParaRPr>
            </a:p>
            <a:p>
              <a:pPr indent="0" lvl="0" marL="0" marR="0" rtl="0" algn="r">
                <a:spcBef>
                  <a:spcPts val="0"/>
                </a:spcBef>
                <a:spcAft>
                  <a:spcPts val="0"/>
                </a:spcAft>
                <a:buClr>
                  <a:schemeClr val="dk1"/>
                </a:buClr>
                <a:buSzPts val="1050"/>
                <a:buFont typeface="Malgun Gothic"/>
                <a:buNone/>
              </a:pPr>
              <a:r>
                <a:t/>
              </a:r>
              <a:endParaRPr sz="1050">
                <a:solidFill>
                  <a:srgbClr val="262626"/>
                </a:solidFill>
                <a:latin typeface="Arial"/>
                <a:ea typeface="Arial"/>
                <a:cs typeface="Arial"/>
                <a:sym typeface="Arial"/>
              </a:endParaRPr>
            </a:p>
            <a:p>
              <a:pPr indent="0" lvl="0" marL="0" marR="0" rtl="0" algn="r">
                <a:spcBef>
                  <a:spcPts val="0"/>
                </a:spcBef>
                <a:spcAft>
                  <a:spcPts val="0"/>
                </a:spcAft>
                <a:buClr>
                  <a:srgbClr val="262626"/>
                </a:buClr>
                <a:buSzPts val="1050"/>
                <a:buFont typeface="Arial"/>
                <a:buNone/>
              </a:pPr>
              <a:r>
                <a:rPr lang="en-US" sz="1050">
                  <a:solidFill>
                    <a:srgbClr val="262626"/>
                  </a:solidFill>
                  <a:latin typeface="Arial"/>
                  <a:ea typeface="Arial"/>
                  <a:cs typeface="Arial"/>
                  <a:sym typeface="Arial"/>
                </a:rPr>
                <a:t>bps</a:t>
              </a:r>
              <a:endParaRPr/>
            </a:p>
          </p:txBody>
        </p:sp>
        <p:sp>
          <p:nvSpPr>
            <p:cNvPr id="4883" name="Google Shape;4883;p203"/>
            <p:cNvSpPr txBox="1"/>
            <p:nvPr/>
          </p:nvSpPr>
          <p:spPr>
            <a:xfrm>
              <a:off x="4809188" y="4105591"/>
              <a:ext cx="365642" cy="24468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62626"/>
                </a:buClr>
                <a:buSzPts val="1100"/>
                <a:buFont typeface="Arial"/>
                <a:buNone/>
              </a:pPr>
              <a:r>
                <a:rPr lang="en-US" sz="1100">
                  <a:solidFill>
                    <a:srgbClr val="262626"/>
                  </a:solidFill>
                  <a:latin typeface="Arial"/>
                  <a:ea typeface="Arial"/>
                  <a:cs typeface="Arial"/>
                  <a:sym typeface="Arial"/>
                </a:rPr>
                <a:t>100m</a:t>
              </a:r>
              <a:endParaRPr/>
            </a:p>
          </p:txBody>
        </p:sp>
        <p:sp>
          <p:nvSpPr>
            <p:cNvPr id="4884" name="Google Shape;4884;p203"/>
            <p:cNvSpPr txBox="1"/>
            <p:nvPr/>
          </p:nvSpPr>
          <p:spPr>
            <a:xfrm>
              <a:off x="6110976" y="4105591"/>
              <a:ext cx="265921" cy="24468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62626"/>
                </a:buClr>
                <a:buSzPts val="1100"/>
                <a:buFont typeface="Arial"/>
                <a:buNone/>
              </a:pPr>
              <a:r>
                <a:rPr lang="en-US" sz="1100">
                  <a:solidFill>
                    <a:srgbClr val="262626"/>
                  </a:solidFill>
                  <a:latin typeface="Arial"/>
                  <a:ea typeface="Arial"/>
                  <a:cs typeface="Arial"/>
                  <a:sym typeface="Arial"/>
                </a:rPr>
                <a:t>1km</a:t>
              </a:r>
              <a:endParaRPr/>
            </a:p>
          </p:txBody>
        </p:sp>
        <p:sp>
          <p:nvSpPr>
            <p:cNvPr id="4885" name="Google Shape;4885;p203"/>
            <p:cNvSpPr txBox="1"/>
            <p:nvPr/>
          </p:nvSpPr>
          <p:spPr>
            <a:xfrm>
              <a:off x="7358379" y="4105591"/>
              <a:ext cx="354008" cy="24468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62626"/>
                </a:buClr>
                <a:buSzPts val="1100"/>
                <a:buFont typeface="Arial"/>
                <a:buNone/>
              </a:pPr>
              <a:r>
                <a:rPr lang="en-US" sz="1100">
                  <a:solidFill>
                    <a:srgbClr val="262626"/>
                  </a:solidFill>
                  <a:latin typeface="Arial"/>
                  <a:ea typeface="Arial"/>
                  <a:cs typeface="Arial"/>
                  <a:sym typeface="Arial"/>
                </a:rPr>
                <a:t>10km</a:t>
              </a:r>
              <a:endParaRPr/>
            </a:p>
          </p:txBody>
        </p:sp>
      </p:grpSp>
      <p:grpSp>
        <p:nvGrpSpPr>
          <p:cNvPr id="4886" name="Google Shape;4886;p203"/>
          <p:cNvGrpSpPr/>
          <p:nvPr/>
        </p:nvGrpSpPr>
        <p:grpSpPr>
          <a:xfrm>
            <a:off x="559817" y="2247192"/>
            <a:ext cx="8780377" cy="430887"/>
            <a:chOff x="1027113" y="2045626"/>
            <a:chExt cx="8785225" cy="431125"/>
          </a:xfrm>
        </p:grpSpPr>
        <p:sp>
          <p:nvSpPr>
            <p:cNvPr id="4887" name="Google Shape;4887;p20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888" name="Google Shape;4888;p203"/>
            <p:cNvSpPr/>
            <p:nvPr/>
          </p:nvSpPr>
          <p:spPr>
            <a:xfrm>
              <a:off x="1179513" y="2045626"/>
              <a:ext cx="8632825" cy="431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Cần đáp ứng các yêu cầu chính như thiết kế tiêu thụ điện năng thấp, nguồn thiết bị đầu cuối có chi phí thấp, chi phí triển khai thấp, vùng phủ sóng ổn định, truy cập thiết bị đầu cuối quy mô lớn</a:t>
              </a:r>
              <a:endParaRPr/>
            </a:p>
          </p:txBody>
        </p:sp>
      </p:grpSp>
      <p:grpSp>
        <p:nvGrpSpPr>
          <p:cNvPr id="4889" name="Google Shape;4889;p203"/>
          <p:cNvGrpSpPr/>
          <p:nvPr/>
        </p:nvGrpSpPr>
        <p:grpSpPr>
          <a:xfrm>
            <a:off x="559817" y="1911547"/>
            <a:ext cx="8783192" cy="215444"/>
            <a:chOff x="1027113" y="2045625"/>
            <a:chExt cx="8785225" cy="215494"/>
          </a:xfrm>
        </p:grpSpPr>
        <p:sp>
          <p:nvSpPr>
            <p:cNvPr id="4890" name="Google Shape;4890;p20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891" name="Google Shape;4891;p203"/>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Mạng diện rộng công suất thấp (LPWA) là công nghệ được sử dụng để gửi một ít dữ liệu với năng lượng thấp</a:t>
              </a:r>
              <a:endParaRPr/>
            </a:p>
          </p:txBody>
        </p:sp>
      </p:grpSp>
      <p:grpSp>
        <p:nvGrpSpPr>
          <p:cNvPr id="4892" name="Google Shape;4892;p203"/>
          <p:cNvGrpSpPr/>
          <p:nvPr/>
        </p:nvGrpSpPr>
        <p:grpSpPr>
          <a:xfrm>
            <a:off x="416128" y="444866"/>
            <a:ext cx="9051872" cy="282133"/>
            <a:chOff x="416128" y="444866"/>
            <a:chExt cx="9051872" cy="282133"/>
          </a:xfrm>
        </p:grpSpPr>
        <p:sp>
          <p:nvSpPr>
            <p:cNvPr id="4893" name="Google Shape;4893;p20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4894" name="Google Shape;4894;p2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895" name="Google Shape;4895;p2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về LPWA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0" name="Shape 4900"/>
        <p:cNvGrpSpPr/>
        <p:nvPr/>
      </p:nvGrpSpPr>
      <p:grpSpPr>
        <a:xfrm>
          <a:off x="0" y="0"/>
          <a:ext cx="0" cy="0"/>
          <a:chOff x="0" y="0"/>
          <a:chExt cx="0" cy="0"/>
        </a:xfrm>
      </p:grpSpPr>
      <p:grpSp>
        <p:nvGrpSpPr>
          <p:cNvPr id="4901" name="Google Shape;4901;p204"/>
          <p:cNvGrpSpPr/>
          <p:nvPr/>
        </p:nvGrpSpPr>
        <p:grpSpPr>
          <a:xfrm>
            <a:off x="559637" y="1911546"/>
            <a:ext cx="8783372" cy="2261637"/>
            <a:chOff x="559637" y="1956941"/>
            <a:chExt cx="8783372" cy="2261637"/>
          </a:xfrm>
        </p:grpSpPr>
        <p:grpSp>
          <p:nvGrpSpPr>
            <p:cNvPr id="4902" name="Google Shape;4902;p204"/>
            <p:cNvGrpSpPr/>
            <p:nvPr/>
          </p:nvGrpSpPr>
          <p:grpSpPr>
            <a:xfrm>
              <a:off x="559637" y="2600353"/>
              <a:ext cx="8780377" cy="215444"/>
              <a:chOff x="1027113" y="2045625"/>
              <a:chExt cx="8785225" cy="215563"/>
            </a:xfrm>
          </p:grpSpPr>
          <p:sp>
            <p:nvSpPr>
              <p:cNvPr id="4903" name="Google Shape;4903;p2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904" name="Google Shape;4904;p204"/>
              <p:cNvSpPr/>
              <p:nvPr/>
            </p:nvSpPr>
            <p:spPr>
              <a:xfrm>
                <a:off x="1179513" y="2045625"/>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Nếu sử dụng Bluetooth, chỉ có thể kết nối trong phạm vi ngắn và độ an toàn giao tiếp giữa các thiết bị thấp</a:t>
                </a:r>
                <a:endParaRPr sz="1400">
                  <a:solidFill>
                    <a:srgbClr val="262626"/>
                  </a:solidFill>
                  <a:latin typeface="Arial"/>
                  <a:ea typeface="Arial"/>
                  <a:cs typeface="Arial"/>
                  <a:sym typeface="Arial"/>
                </a:endParaRPr>
              </a:p>
            </p:txBody>
          </p:sp>
        </p:grpSp>
        <p:sp>
          <p:nvSpPr>
            <p:cNvPr id="4905" name="Google Shape;4905;p204"/>
            <p:cNvSpPr/>
            <p:nvPr/>
          </p:nvSpPr>
          <p:spPr>
            <a:xfrm>
              <a:off x="711953" y="2188281"/>
              <a:ext cx="8628060" cy="345316"/>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tầm ngắn gồm Wi-Fi và Bluetooth.</a:t>
              </a:r>
              <a:endParaRPr/>
            </a:p>
          </p:txBody>
        </p:sp>
        <p:grpSp>
          <p:nvGrpSpPr>
            <p:cNvPr id="4906" name="Google Shape;4906;p204"/>
            <p:cNvGrpSpPr/>
            <p:nvPr/>
          </p:nvGrpSpPr>
          <p:grpSpPr>
            <a:xfrm>
              <a:off x="559637" y="3194092"/>
              <a:ext cx="8780377" cy="430749"/>
              <a:chOff x="1027113" y="2045626"/>
              <a:chExt cx="8785225" cy="430987"/>
            </a:xfrm>
          </p:grpSpPr>
          <p:sp>
            <p:nvSpPr>
              <p:cNvPr id="4907" name="Google Shape;4907;p2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908" name="Google Shape;4908;p204"/>
              <p:cNvSpPr/>
              <p:nvPr/>
            </p:nvSpPr>
            <p:spPr>
              <a:xfrm>
                <a:off x="1179513" y="2045626"/>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Nếu sử dụng Wi-Fi, chỉ có thể truy cập khi có điểm truy cập và phạm vi truy cập chỉ giới hạn xung quanh điểm truy cập.</a:t>
                </a:r>
                <a:endParaRPr/>
              </a:p>
            </p:txBody>
          </p:sp>
        </p:grpSp>
        <p:grpSp>
          <p:nvGrpSpPr>
            <p:cNvPr id="4909" name="Google Shape;4909;p204"/>
            <p:cNvGrpSpPr/>
            <p:nvPr/>
          </p:nvGrpSpPr>
          <p:grpSpPr>
            <a:xfrm>
              <a:off x="559637" y="3787829"/>
              <a:ext cx="8780377" cy="430749"/>
              <a:chOff x="1027113" y="2045625"/>
              <a:chExt cx="8785225" cy="430987"/>
            </a:xfrm>
          </p:grpSpPr>
          <p:sp>
            <p:nvSpPr>
              <p:cNvPr id="4910" name="Google Shape;4910;p2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911" name="Google Shape;4911;p204"/>
              <p:cNvSpPr/>
              <p:nvPr/>
            </p:nvSpPr>
            <p:spPr>
              <a:xfrm>
                <a:off x="1179513" y="204562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IoT, nên sử dụng mạng truyền thông tầm xa công suất thấp (LPWA) để khắc phục những hạn chế về không gian và thời gian.</a:t>
                </a:r>
                <a:endParaRPr/>
              </a:p>
            </p:txBody>
          </p:sp>
        </p:grpSp>
        <p:grpSp>
          <p:nvGrpSpPr>
            <p:cNvPr id="4912" name="Google Shape;4912;p204"/>
            <p:cNvGrpSpPr/>
            <p:nvPr/>
          </p:nvGrpSpPr>
          <p:grpSpPr>
            <a:xfrm>
              <a:off x="559817" y="1956941"/>
              <a:ext cx="8783192" cy="215444"/>
              <a:chOff x="1027113" y="2045624"/>
              <a:chExt cx="8785225" cy="215494"/>
            </a:xfrm>
          </p:grpSpPr>
          <p:sp>
            <p:nvSpPr>
              <p:cNvPr id="4913" name="Google Shape;4913;p2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14" name="Google Shape;4914;p204"/>
              <p:cNvSpPr/>
              <p:nvPr/>
            </p:nvSpPr>
            <p:spPr>
              <a:xfrm>
                <a:off x="1179513" y="2045624"/>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truy cập IoT không phù hợp với các mạng tầm ngắn.</a:t>
                </a:r>
                <a:endParaRPr/>
              </a:p>
            </p:txBody>
          </p:sp>
        </p:grpSp>
      </p:grpSp>
      <p:grpSp>
        <p:nvGrpSpPr>
          <p:cNvPr id="4915" name="Google Shape;4915;p204"/>
          <p:cNvGrpSpPr/>
          <p:nvPr/>
        </p:nvGrpSpPr>
        <p:grpSpPr>
          <a:xfrm>
            <a:off x="416128" y="444866"/>
            <a:ext cx="9051872" cy="282133"/>
            <a:chOff x="416128" y="444866"/>
            <a:chExt cx="9051872" cy="282133"/>
          </a:xfrm>
        </p:grpSpPr>
        <p:sp>
          <p:nvSpPr>
            <p:cNvPr id="4916" name="Google Shape;4916;p20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4917" name="Google Shape;4917;p2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918" name="Google Shape;4918;p2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Sự cần thiết của LPWA</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3" name="Shape 4923"/>
        <p:cNvGrpSpPr/>
        <p:nvPr/>
      </p:nvGrpSpPr>
      <p:grpSpPr>
        <a:xfrm>
          <a:off x="0" y="0"/>
          <a:ext cx="0" cy="0"/>
          <a:chOff x="0" y="0"/>
          <a:chExt cx="0" cy="0"/>
        </a:xfrm>
      </p:grpSpPr>
      <p:grpSp>
        <p:nvGrpSpPr>
          <p:cNvPr id="4924" name="Google Shape;4924;p205"/>
          <p:cNvGrpSpPr/>
          <p:nvPr/>
        </p:nvGrpSpPr>
        <p:grpSpPr>
          <a:xfrm>
            <a:off x="559637" y="2502596"/>
            <a:ext cx="8780377" cy="215444"/>
            <a:chOff x="1027113" y="2045625"/>
            <a:chExt cx="8785225" cy="215563"/>
          </a:xfrm>
        </p:grpSpPr>
        <p:sp>
          <p:nvSpPr>
            <p:cNvPr id="4925" name="Google Shape;4925;p2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926" name="Google Shape;4926;p205"/>
            <p:cNvSpPr/>
            <p:nvPr/>
          </p:nvSpPr>
          <p:spPr>
            <a:xfrm>
              <a:off x="1179513" y="2045625"/>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các thiết bị loại A/B/C phù hợp với từng trường hợp cụ thể</a:t>
              </a:r>
              <a:endParaRPr/>
            </a:p>
          </p:txBody>
        </p:sp>
      </p:grpSp>
      <p:grpSp>
        <p:nvGrpSpPr>
          <p:cNvPr id="4927" name="Google Shape;4927;p205"/>
          <p:cNvGrpSpPr/>
          <p:nvPr/>
        </p:nvGrpSpPr>
        <p:grpSpPr>
          <a:xfrm>
            <a:off x="559637" y="2878530"/>
            <a:ext cx="8780377" cy="215444"/>
            <a:chOff x="1027113" y="2045625"/>
            <a:chExt cx="8785225" cy="215563"/>
          </a:xfrm>
        </p:grpSpPr>
        <p:sp>
          <p:nvSpPr>
            <p:cNvPr id="4928" name="Google Shape;4928;p2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929" name="Google Shape;4929;p205"/>
            <p:cNvSpPr/>
            <p:nvPr/>
          </p:nvSpPr>
          <p:spPr>
            <a:xfrm>
              <a:off x="1179513" y="2045625"/>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Cải thiện khả năng duy trì pin và tốc độ dữ liệu với công nghệ tốc độ dữ liệu thích ứng (ADR)</a:t>
              </a:r>
              <a:endParaRPr/>
            </a:p>
          </p:txBody>
        </p:sp>
      </p:grpSp>
      <p:grpSp>
        <p:nvGrpSpPr>
          <p:cNvPr id="4930" name="Google Shape;4930;p205"/>
          <p:cNvGrpSpPr/>
          <p:nvPr/>
        </p:nvGrpSpPr>
        <p:grpSpPr>
          <a:xfrm>
            <a:off x="559637" y="3290007"/>
            <a:ext cx="8780377" cy="215444"/>
            <a:chOff x="1027113" y="2045625"/>
            <a:chExt cx="8785225" cy="215563"/>
          </a:xfrm>
        </p:grpSpPr>
        <p:sp>
          <p:nvSpPr>
            <p:cNvPr id="4931" name="Google Shape;4931;p2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932" name="Google Shape;4932;p205"/>
            <p:cNvSpPr/>
            <p:nvPr/>
          </p:nvSpPr>
          <p:spPr>
            <a:xfrm>
              <a:off x="1179513" y="2045625"/>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Nhảy kênh, giới hạn chu kỳ nhiệm vụ</a:t>
              </a:r>
              <a:endParaRPr sz="1400">
                <a:solidFill>
                  <a:srgbClr val="262626"/>
                </a:solidFill>
                <a:latin typeface="Arial"/>
                <a:ea typeface="Arial"/>
                <a:cs typeface="Arial"/>
                <a:sym typeface="Arial"/>
              </a:endParaRPr>
            </a:p>
          </p:txBody>
        </p:sp>
      </p:grpSp>
      <p:grpSp>
        <p:nvGrpSpPr>
          <p:cNvPr id="4933" name="Google Shape;4933;p205"/>
          <p:cNvGrpSpPr/>
          <p:nvPr/>
        </p:nvGrpSpPr>
        <p:grpSpPr>
          <a:xfrm>
            <a:off x="559817" y="1917711"/>
            <a:ext cx="8783192" cy="430887"/>
            <a:chOff x="1027113" y="2045625"/>
            <a:chExt cx="8785225" cy="430987"/>
          </a:xfrm>
        </p:grpSpPr>
        <p:sp>
          <p:nvSpPr>
            <p:cNvPr id="4934" name="Google Shape;4934;p2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35" name="Google Shape;4935;p205"/>
            <p:cNvSpPr/>
            <p:nvPr/>
          </p:nvSpPr>
          <p:spPr>
            <a:xfrm>
              <a:off x="1179513" y="204562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Mạng diện rộng tầm xa (LoRaWAN) là một trong những công nghệ LPWA và dẫn đầu sự phát triển công nghệ trong Liên minh LoRa, một liên minh đa quốc gia</a:t>
              </a:r>
              <a:endParaRPr sz="1400">
                <a:solidFill>
                  <a:srgbClr val="262626"/>
                </a:solidFill>
                <a:latin typeface="Arial"/>
                <a:ea typeface="Arial"/>
                <a:cs typeface="Arial"/>
                <a:sym typeface="Arial"/>
              </a:endParaRPr>
            </a:p>
          </p:txBody>
        </p:sp>
      </p:grpSp>
      <p:grpSp>
        <p:nvGrpSpPr>
          <p:cNvPr id="4936" name="Google Shape;4936;p205"/>
          <p:cNvGrpSpPr/>
          <p:nvPr/>
        </p:nvGrpSpPr>
        <p:grpSpPr>
          <a:xfrm>
            <a:off x="416128" y="444866"/>
            <a:ext cx="9051872" cy="282133"/>
            <a:chOff x="416128" y="444866"/>
            <a:chExt cx="9051872" cy="282133"/>
          </a:xfrm>
        </p:grpSpPr>
        <p:sp>
          <p:nvSpPr>
            <p:cNvPr id="4937" name="Google Shape;4937;p20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4938" name="Google Shape;4938;p2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939" name="Google Shape;4939;p20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và tính năng của LoRaWAN</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4" name="Shape 4944"/>
        <p:cNvGrpSpPr/>
        <p:nvPr/>
      </p:nvGrpSpPr>
      <p:grpSpPr>
        <a:xfrm>
          <a:off x="0" y="0"/>
          <a:ext cx="0" cy="0"/>
          <a:chOff x="0" y="0"/>
          <a:chExt cx="0" cy="0"/>
        </a:xfrm>
      </p:grpSpPr>
      <p:grpSp>
        <p:nvGrpSpPr>
          <p:cNvPr id="4945" name="Google Shape;4945;p206"/>
          <p:cNvGrpSpPr/>
          <p:nvPr/>
        </p:nvGrpSpPr>
        <p:grpSpPr>
          <a:xfrm>
            <a:off x="416128" y="444866"/>
            <a:ext cx="9051872" cy="282133"/>
            <a:chOff x="416128" y="444866"/>
            <a:chExt cx="9051872" cy="282133"/>
          </a:xfrm>
        </p:grpSpPr>
        <p:sp>
          <p:nvSpPr>
            <p:cNvPr id="4946" name="Google Shape;4946;p20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4947" name="Google Shape;4947;p2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948" name="Google Shape;4948;p206"/>
          <p:cNvSpPr/>
          <p:nvPr/>
        </p:nvSpPr>
        <p:spPr>
          <a:xfrm>
            <a:off x="5680799" y="2204467"/>
            <a:ext cx="3884731" cy="1150729"/>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 A: Mức tiêu thụ điện năng tốt nhất</a:t>
            </a:r>
            <a:endParaRPr sz="1300">
              <a:solidFill>
                <a:srgbClr val="262626"/>
              </a:solidFill>
              <a:latin typeface="Arial"/>
              <a:ea typeface="Arial"/>
              <a:cs typeface="Arial"/>
              <a:sym typeface="Arial"/>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 B: Độ trễ thấp</a:t>
            </a:r>
            <a:endParaRPr sz="1300">
              <a:solidFill>
                <a:srgbClr val="262626"/>
              </a:solidFill>
              <a:latin typeface="Arial"/>
              <a:ea typeface="Arial"/>
              <a:cs typeface="Arial"/>
              <a:sym typeface="Arial"/>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 C: Tốc độ trễ thấp nhất (tiêu thụ điện năng cao)</a:t>
            </a:r>
            <a:endParaRPr/>
          </a:p>
        </p:txBody>
      </p:sp>
      <p:grpSp>
        <p:nvGrpSpPr>
          <p:cNvPr id="4949" name="Google Shape;4949;p206"/>
          <p:cNvGrpSpPr/>
          <p:nvPr/>
        </p:nvGrpSpPr>
        <p:grpSpPr>
          <a:xfrm>
            <a:off x="559817" y="1917711"/>
            <a:ext cx="9005714" cy="215444"/>
            <a:chOff x="1027113" y="2045625"/>
            <a:chExt cx="9007799" cy="215494"/>
          </a:xfrm>
        </p:grpSpPr>
        <p:sp>
          <p:nvSpPr>
            <p:cNvPr id="4950" name="Google Shape;4950;p20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51" name="Google Shape;4951;p206"/>
            <p:cNvSpPr/>
            <p:nvPr/>
          </p:nvSpPr>
          <p:spPr>
            <a:xfrm>
              <a:off x="1179513" y="2045625"/>
              <a:ext cx="885539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Sử dụng loại thiết bị theo tính năng tối ưu</a:t>
              </a:r>
              <a:endParaRPr/>
            </a:p>
          </p:txBody>
        </p:sp>
      </p:grpSp>
      <p:sp>
        <p:nvSpPr>
          <p:cNvPr id="4952" name="Google Shape;4952;p20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Loại LoRaWAN</a:t>
            </a:r>
            <a:endParaRPr b="1" sz="2400">
              <a:solidFill>
                <a:srgbClr val="0C0C0C"/>
              </a:solidFill>
              <a:latin typeface="Arial"/>
              <a:ea typeface="Arial"/>
              <a:cs typeface="Arial"/>
              <a:sym typeface="Arial"/>
            </a:endParaRPr>
          </a:p>
        </p:txBody>
      </p:sp>
      <p:grpSp>
        <p:nvGrpSpPr>
          <p:cNvPr id="4953" name="Google Shape;4953;p206"/>
          <p:cNvGrpSpPr/>
          <p:nvPr/>
        </p:nvGrpSpPr>
        <p:grpSpPr>
          <a:xfrm>
            <a:off x="559816" y="2204467"/>
            <a:ext cx="4991383" cy="2806733"/>
            <a:chOff x="559816" y="2204467"/>
            <a:chExt cx="4991383" cy="2806733"/>
          </a:xfrm>
        </p:grpSpPr>
        <p:sp>
          <p:nvSpPr>
            <p:cNvPr id="4954" name="Google Shape;4954;p206"/>
            <p:cNvSpPr/>
            <p:nvPr/>
          </p:nvSpPr>
          <p:spPr>
            <a:xfrm>
              <a:off x="559816" y="2204467"/>
              <a:ext cx="4991383" cy="280673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55" name="Google Shape;4955;p206"/>
            <p:cNvSpPr/>
            <p:nvPr/>
          </p:nvSpPr>
          <p:spPr>
            <a:xfrm>
              <a:off x="4183200" y="2524870"/>
              <a:ext cx="1087199" cy="329991"/>
            </a:xfrm>
            <a:prstGeom prst="rect">
              <a:avLst/>
            </a:prstGeom>
            <a:solidFill>
              <a:schemeClr val="lt1"/>
            </a:solidFill>
            <a:ln>
              <a:noFill/>
            </a:ln>
          </p:spPr>
          <p:txBody>
            <a:bodyPr anchorCtr="0" anchor="t" bIns="71950" lIns="0" spcFirstLastPara="1" rIns="143900" wrap="square" tIns="71950">
              <a:spAutoFit/>
            </a:bodyPr>
            <a:lstStyle/>
            <a:p>
              <a:pPr indent="0" lvl="0" marL="0" marR="0" rtl="0" algn="l">
                <a:spcBef>
                  <a:spcPts val="0"/>
                </a:spcBef>
                <a:spcAft>
                  <a:spcPts val="0"/>
                </a:spcAft>
                <a:buNone/>
              </a:pPr>
              <a:r>
                <a:rPr b="1" lang="en-US" sz="1200">
                  <a:solidFill>
                    <a:schemeClr val="accent5"/>
                  </a:solidFill>
                  <a:latin typeface="Arial"/>
                  <a:ea typeface="Arial"/>
                  <a:cs typeface="Arial"/>
                  <a:sym typeface="Arial"/>
                </a:rPr>
                <a:t>Ứng dụng</a:t>
              </a:r>
              <a:endParaRPr b="1" sz="1200">
                <a:solidFill>
                  <a:schemeClr val="accent5"/>
                </a:solidFill>
                <a:latin typeface="Arial"/>
                <a:ea typeface="Arial"/>
                <a:cs typeface="Arial"/>
                <a:sym typeface="Arial"/>
              </a:endParaRPr>
            </a:p>
          </p:txBody>
        </p:sp>
        <p:sp>
          <p:nvSpPr>
            <p:cNvPr id="4956" name="Google Shape;4956;p206"/>
            <p:cNvSpPr/>
            <p:nvPr/>
          </p:nvSpPr>
          <p:spPr>
            <a:xfrm>
              <a:off x="4183200" y="2984904"/>
              <a:ext cx="1087199" cy="329991"/>
            </a:xfrm>
            <a:prstGeom prst="rect">
              <a:avLst/>
            </a:prstGeom>
            <a:solidFill>
              <a:schemeClr val="lt1"/>
            </a:solidFill>
            <a:ln>
              <a:noFill/>
            </a:ln>
          </p:spPr>
          <p:txBody>
            <a:bodyPr anchorCtr="0" anchor="t" bIns="71950" lIns="0" spcFirstLastPara="1" rIns="143900" wrap="square" tIns="71950">
              <a:spAutoFit/>
            </a:bodyPr>
            <a:lstStyle/>
            <a:p>
              <a:pPr indent="0" lvl="0" marL="0" marR="0" rtl="0" algn="l">
                <a:spcBef>
                  <a:spcPts val="0"/>
                </a:spcBef>
                <a:spcAft>
                  <a:spcPts val="0"/>
                </a:spcAft>
                <a:buNone/>
              </a:pPr>
              <a:r>
                <a:rPr b="1" lang="en-US" sz="1200">
                  <a:solidFill>
                    <a:schemeClr val="accent5"/>
                  </a:solidFill>
                  <a:latin typeface="Arial"/>
                  <a:ea typeface="Arial"/>
                  <a:cs typeface="Arial"/>
                  <a:sym typeface="Arial"/>
                </a:rPr>
                <a:t>MAC</a:t>
              </a:r>
              <a:endParaRPr/>
            </a:p>
          </p:txBody>
        </p:sp>
        <p:sp>
          <p:nvSpPr>
            <p:cNvPr id="4957" name="Google Shape;4957;p206"/>
            <p:cNvSpPr/>
            <p:nvPr/>
          </p:nvSpPr>
          <p:spPr>
            <a:xfrm>
              <a:off x="4183200" y="3314895"/>
              <a:ext cx="1087199" cy="514657"/>
            </a:xfrm>
            <a:prstGeom prst="rect">
              <a:avLst/>
            </a:prstGeom>
            <a:solidFill>
              <a:schemeClr val="lt1"/>
            </a:solidFill>
            <a:ln>
              <a:noFill/>
            </a:ln>
          </p:spPr>
          <p:txBody>
            <a:bodyPr anchorCtr="0" anchor="t" bIns="71950" lIns="0" spcFirstLastPara="1" rIns="143900" wrap="square" tIns="71950">
              <a:spAutoFit/>
            </a:bodyPr>
            <a:lstStyle/>
            <a:p>
              <a:pPr indent="0" lvl="0" marL="0" marR="0" rtl="0" algn="l">
                <a:spcBef>
                  <a:spcPts val="0"/>
                </a:spcBef>
                <a:spcAft>
                  <a:spcPts val="0"/>
                </a:spcAft>
                <a:buNone/>
              </a:pPr>
              <a:r>
                <a:rPr b="1" lang="en-US" sz="1200">
                  <a:solidFill>
                    <a:schemeClr val="accent5"/>
                  </a:solidFill>
                  <a:latin typeface="Arial"/>
                  <a:ea typeface="Arial"/>
                  <a:cs typeface="Arial"/>
                  <a:sym typeface="Arial"/>
                </a:rPr>
                <a:t>Tùy chọn MAC</a:t>
              </a:r>
              <a:endParaRPr/>
            </a:p>
          </p:txBody>
        </p:sp>
        <p:sp>
          <p:nvSpPr>
            <p:cNvPr id="4958" name="Google Shape;4958;p206"/>
            <p:cNvSpPr/>
            <p:nvPr/>
          </p:nvSpPr>
          <p:spPr>
            <a:xfrm>
              <a:off x="4183200" y="3809344"/>
              <a:ext cx="1087199" cy="329991"/>
            </a:xfrm>
            <a:prstGeom prst="rect">
              <a:avLst/>
            </a:prstGeom>
            <a:solidFill>
              <a:schemeClr val="lt1"/>
            </a:solidFill>
            <a:ln>
              <a:noFill/>
            </a:ln>
          </p:spPr>
          <p:txBody>
            <a:bodyPr anchorCtr="0" anchor="t" bIns="71950" lIns="0" spcFirstLastPara="1" rIns="143900" wrap="square" tIns="71950">
              <a:spAutoFit/>
            </a:bodyPr>
            <a:lstStyle/>
            <a:p>
              <a:pPr indent="0" lvl="0" marL="0" marR="0" rtl="0" algn="l">
                <a:spcBef>
                  <a:spcPts val="0"/>
                </a:spcBef>
                <a:spcAft>
                  <a:spcPts val="0"/>
                </a:spcAft>
                <a:buNone/>
              </a:pPr>
              <a:r>
                <a:rPr b="1" lang="en-US" sz="1200">
                  <a:solidFill>
                    <a:schemeClr val="accent5"/>
                  </a:solidFill>
                  <a:latin typeface="Arial"/>
                  <a:ea typeface="Arial"/>
                  <a:cs typeface="Arial"/>
                  <a:sym typeface="Arial"/>
                </a:rPr>
                <a:t>Điều biến</a:t>
              </a:r>
              <a:endParaRPr b="1" sz="1200">
                <a:solidFill>
                  <a:schemeClr val="accent5"/>
                </a:solidFill>
                <a:latin typeface="Arial"/>
                <a:ea typeface="Arial"/>
                <a:cs typeface="Arial"/>
                <a:sym typeface="Arial"/>
              </a:endParaRPr>
            </a:p>
          </p:txBody>
        </p:sp>
        <p:sp>
          <p:nvSpPr>
            <p:cNvPr id="4959" name="Google Shape;4959;p206"/>
            <p:cNvSpPr/>
            <p:nvPr/>
          </p:nvSpPr>
          <p:spPr>
            <a:xfrm>
              <a:off x="4183200" y="4411628"/>
              <a:ext cx="1310399" cy="514657"/>
            </a:xfrm>
            <a:prstGeom prst="rect">
              <a:avLst/>
            </a:prstGeom>
            <a:solidFill>
              <a:schemeClr val="lt1"/>
            </a:solidFill>
            <a:ln>
              <a:noFill/>
            </a:ln>
          </p:spPr>
          <p:txBody>
            <a:bodyPr anchorCtr="0" anchor="t" bIns="71950" lIns="0" spcFirstLastPara="1" rIns="0" wrap="square" tIns="71950">
              <a:spAutoFit/>
            </a:bodyPr>
            <a:lstStyle/>
            <a:p>
              <a:pPr indent="0" lvl="0" marL="0" marR="0" rtl="0" algn="l">
                <a:spcBef>
                  <a:spcPts val="0"/>
                </a:spcBef>
                <a:spcAft>
                  <a:spcPts val="0"/>
                </a:spcAft>
                <a:buNone/>
              </a:pPr>
              <a:r>
                <a:rPr b="1" lang="en-US" sz="1200">
                  <a:solidFill>
                    <a:schemeClr val="accent5"/>
                  </a:solidFill>
                  <a:latin typeface="Arial"/>
                  <a:ea typeface="Arial"/>
                  <a:cs typeface="Arial"/>
                  <a:sym typeface="Arial"/>
                </a:rPr>
                <a:t>Băng tần ISM cục bộ</a:t>
              </a:r>
              <a:endParaRPr b="1" sz="1200">
                <a:solidFill>
                  <a:schemeClr val="accent5"/>
                </a:solidFill>
                <a:latin typeface="Arial"/>
                <a:ea typeface="Arial"/>
                <a:cs typeface="Arial"/>
                <a:sym typeface="Arial"/>
              </a:endParaRPr>
            </a:p>
          </p:txBody>
        </p:sp>
        <p:sp>
          <p:nvSpPr>
            <p:cNvPr id="4960" name="Google Shape;4960;p206"/>
            <p:cNvSpPr/>
            <p:nvPr/>
          </p:nvSpPr>
          <p:spPr>
            <a:xfrm>
              <a:off x="708660" y="2371474"/>
              <a:ext cx="3322320" cy="554606"/>
            </a:xfrm>
            <a:prstGeom prst="rect">
              <a:avLst/>
            </a:prstGeom>
            <a:solidFill>
              <a:srgbClr val="48C5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Ứng dụng</a:t>
              </a:r>
              <a:endParaRPr b="1" sz="1400">
                <a:solidFill>
                  <a:schemeClr val="dk1"/>
                </a:solidFill>
                <a:latin typeface="Arial"/>
                <a:ea typeface="Arial"/>
                <a:cs typeface="Arial"/>
                <a:sym typeface="Arial"/>
              </a:endParaRPr>
            </a:p>
          </p:txBody>
        </p:sp>
        <p:grpSp>
          <p:nvGrpSpPr>
            <p:cNvPr id="4961" name="Google Shape;4961;p206"/>
            <p:cNvGrpSpPr/>
            <p:nvPr/>
          </p:nvGrpSpPr>
          <p:grpSpPr>
            <a:xfrm>
              <a:off x="708660" y="2967137"/>
              <a:ext cx="3322320" cy="711284"/>
              <a:chOff x="708660" y="3667676"/>
              <a:chExt cx="3322320" cy="711284"/>
            </a:xfrm>
          </p:grpSpPr>
          <p:sp>
            <p:nvSpPr>
              <p:cNvPr id="4962" name="Google Shape;4962;p206"/>
              <p:cNvSpPr/>
              <p:nvPr/>
            </p:nvSpPr>
            <p:spPr>
              <a:xfrm>
                <a:off x="708660" y="3667676"/>
                <a:ext cx="3322320" cy="711284"/>
              </a:xfrm>
              <a:prstGeom prst="rect">
                <a:avLst/>
              </a:prstGeom>
              <a:solidFill>
                <a:srgbClr val="FFC56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LoRa MAC</a:t>
                </a:r>
                <a:endParaRPr/>
              </a:p>
              <a:p>
                <a:pPr indent="0" lvl="0" marL="0" marR="0" rtl="0" algn="ctr">
                  <a:spcBef>
                    <a:spcPts val="800"/>
                  </a:spcBef>
                  <a:spcAft>
                    <a:spcPts val="0"/>
                  </a:spcAft>
                  <a:buNone/>
                </a:pPr>
                <a:r>
                  <a:t/>
                </a:r>
                <a:endParaRPr b="1" sz="1400">
                  <a:solidFill>
                    <a:schemeClr val="dk1"/>
                  </a:solidFill>
                  <a:latin typeface="Arial"/>
                  <a:ea typeface="Arial"/>
                  <a:cs typeface="Arial"/>
                  <a:sym typeface="Arial"/>
                </a:endParaRPr>
              </a:p>
            </p:txBody>
          </p:sp>
          <p:sp>
            <p:nvSpPr>
              <p:cNvPr id="4963" name="Google Shape;4963;p206"/>
              <p:cNvSpPr/>
              <p:nvPr/>
            </p:nvSpPr>
            <p:spPr>
              <a:xfrm>
                <a:off x="797560" y="3983478"/>
                <a:ext cx="1016000" cy="331331"/>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Loại A</a:t>
                </a:r>
                <a:br>
                  <a:rPr b="1" lang="en-US" sz="1200">
                    <a:solidFill>
                      <a:schemeClr val="lt1"/>
                    </a:solidFill>
                    <a:latin typeface="Arial"/>
                    <a:ea typeface="Arial"/>
                    <a:cs typeface="Arial"/>
                    <a:sym typeface="Arial"/>
                  </a:rPr>
                </a:br>
                <a:r>
                  <a:rPr b="1" lang="en-US" sz="1200">
                    <a:solidFill>
                      <a:schemeClr val="lt1"/>
                    </a:solidFill>
                    <a:latin typeface="Arial"/>
                    <a:ea typeface="Arial"/>
                    <a:cs typeface="Arial"/>
                    <a:sym typeface="Arial"/>
                  </a:rPr>
                  <a:t>(baseline)</a:t>
                </a:r>
                <a:endParaRPr b="1" sz="1200">
                  <a:solidFill>
                    <a:schemeClr val="lt1"/>
                  </a:solidFill>
                  <a:latin typeface="Arial"/>
                  <a:ea typeface="Arial"/>
                  <a:cs typeface="Arial"/>
                  <a:sym typeface="Arial"/>
                </a:endParaRPr>
              </a:p>
            </p:txBody>
          </p:sp>
          <p:sp>
            <p:nvSpPr>
              <p:cNvPr id="4964" name="Google Shape;4964;p206"/>
              <p:cNvSpPr/>
              <p:nvPr/>
            </p:nvSpPr>
            <p:spPr>
              <a:xfrm>
                <a:off x="1858626" y="3985639"/>
                <a:ext cx="1016000" cy="331331"/>
              </a:xfrm>
              <a:prstGeom prst="rect">
                <a:avLst/>
              </a:prstGeom>
              <a:solidFill>
                <a:srgbClr val="7F7F7F">
                  <a:alpha val="8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Loại B</a:t>
                </a:r>
                <a:br>
                  <a:rPr b="1" lang="en-US" sz="1200">
                    <a:solidFill>
                      <a:schemeClr val="lt1"/>
                    </a:solidFill>
                    <a:latin typeface="Arial"/>
                    <a:ea typeface="Arial"/>
                    <a:cs typeface="Arial"/>
                    <a:sym typeface="Arial"/>
                  </a:rPr>
                </a:br>
                <a:r>
                  <a:rPr b="1" lang="en-US" sz="1200">
                    <a:solidFill>
                      <a:schemeClr val="lt1"/>
                    </a:solidFill>
                    <a:latin typeface="Arial"/>
                    <a:ea typeface="Arial"/>
                    <a:cs typeface="Arial"/>
                    <a:sym typeface="Arial"/>
                  </a:rPr>
                  <a:t>(beacon)</a:t>
                </a:r>
                <a:endParaRPr b="1" sz="1200">
                  <a:solidFill>
                    <a:schemeClr val="lt1"/>
                  </a:solidFill>
                  <a:latin typeface="Arial"/>
                  <a:ea typeface="Arial"/>
                  <a:cs typeface="Arial"/>
                  <a:sym typeface="Arial"/>
                </a:endParaRPr>
              </a:p>
            </p:txBody>
          </p:sp>
          <p:sp>
            <p:nvSpPr>
              <p:cNvPr id="4965" name="Google Shape;4965;p206"/>
              <p:cNvSpPr/>
              <p:nvPr/>
            </p:nvSpPr>
            <p:spPr>
              <a:xfrm>
                <a:off x="2919692" y="3985639"/>
                <a:ext cx="1016000" cy="331331"/>
              </a:xfrm>
              <a:prstGeom prst="rect">
                <a:avLst/>
              </a:prstGeom>
              <a:solidFill>
                <a:srgbClr val="7F7F7F">
                  <a:alpha val="8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LoạiC</a:t>
                </a:r>
                <a:br>
                  <a:rPr b="1" lang="en-US" sz="1200">
                    <a:solidFill>
                      <a:schemeClr val="lt1"/>
                    </a:solidFill>
                    <a:latin typeface="Arial"/>
                    <a:ea typeface="Arial"/>
                    <a:cs typeface="Arial"/>
                    <a:sym typeface="Arial"/>
                  </a:rPr>
                </a:br>
                <a:r>
                  <a:rPr b="1" lang="en-US" sz="1200">
                    <a:solidFill>
                      <a:schemeClr val="lt1"/>
                    </a:solidFill>
                    <a:latin typeface="Arial"/>
                    <a:ea typeface="Arial"/>
                    <a:cs typeface="Arial"/>
                    <a:sym typeface="Arial"/>
                  </a:rPr>
                  <a:t>(Continuous)</a:t>
                </a:r>
                <a:endParaRPr b="1" sz="1200">
                  <a:solidFill>
                    <a:schemeClr val="lt1"/>
                  </a:solidFill>
                  <a:latin typeface="Arial"/>
                  <a:ea typeface="Arial"/>
                  <a:cs typeface="Arial"/>
                  <a:sym typeface="Arial"/>
                </a:endParaRPr>
              </a:p>
            </p:txBody>
          </p:sp>
        </p:grpSp>
        <p:sp>
          <p:nvSpPr>
            <p:cNvPr id="4966" name="Google Shape;4966;p206"/>
            <p:cNvSpPr/>
            <p:nvPr/>
          </p:nvSpPr>
          <p:spPr>
            <a:xfrm>
              <a:off x="708660" y="3710011"/>
              <a:ext cx="3322320" cy="554606"/>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Điều biến LoRa</a:t>
              </a:r>
              <a:endParaRPr/>
            </a:p>
          </p:txBody>
        </p:sp>
        <p:grpSp>
          <p:nvGrpSpPr>
            <p:cNvPr id="4967" name="Google Shape;4967;p206"/>
            <p:cNvGrpSpPr/>
            <p:nvPr/>
          </p:nvGrpSpPr>
          <p:grpSpPr>
            <a:xfrm>
              <a:off x="708660" y="4303993"/>
              <a:ext cx="3342416" cy="554606"/>
              <a:chOff x="708660" y="4837183"/>
              <a:chExt cx="3342416" cy="554606"/>
            </a:xfrm>
          </p:grpSpPr>
          <p:sp>
            <p:nvSpPr>
              <p:cNvPr id="4968" name="Google Shape;4968;p206"/>
              <p:cNvSpPr/>
              <p:nvPr/>
            </p:nvSpPr>
            <p:spPr>
              <a:xfrm>
                <a:off x="708660" y="4837183"/>
                <a:ext cx="637540" cy="554606"/>
              </a:xfrm>
              <a:prstGeom prst="rect">
                <a:avLst/>
              </a:prstGeom>
              <a:solidFill>
                <a:srgbClr val="CB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EU</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868</a:t>
                </a:r>
                <a:endParaRPr/>
              </a:p>
            </p:txBody>
          </p:sp>
          <p:sp>
            <p:nvSpPr>
              <p:cNvPr id="4969" name="Google Shape;4969;p206"/>
              <p:cNvSpPr/>
              <p:nvPr/>
            </p:nvSpPr>
            <p:spPr>
              <a:xfrm>
                <a:off x="1384300" y="4837183"/>
                <a:ext cx="637540" cy="554606"/>
              </a:xfrm>
              <a:prstGeom prst="rect">
                <a:avLst/>
              </a:prstGeom>
              <a:solidFill>
                <a:srgbClr val="CB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EU</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433</a:t>
                </a:r>
                <a:endParaRPr/>
              </a:p>
            </p:txBody>
          </p:sp>
          <p:sp>
            <p:nvSpPr>
              <p:cNvPr id="4970" name="Google Shape;4970;p206"/>
              <p:cNvSpPr/>
              <p:nvPr/>
            </p:nvSpPr>
            <p:spPr>
              <a:xfrm>
                <a:off x="2059940" y="4837183"/>
                <a:ext cx="637540" cy="554606"/>
              </a:xfrm>
              <a:prstGeom prst="rect">
                <a:avLst/>
              </a:prstGeom>
              <a:solidFill>
                <a:srgbClr val="CB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US</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915</a:t>
                </a:r>
                <a:endParaRPr/>
              </a:p>
            </p:txBody>
          </p:sp>
          <p:sp>
            <p:nvSpPr>
              <p:cNvPr id="4971" name="Google Shape;4971;p206"/>
              <p:cNvSpPr/>
              <p:nvPr/>
            </p:nvSpPr>
            <p:spPr>
              <a:xfrm>
                <a:off x="2736738" y="4837183"/>
                <a:ext cx="637540" cy="554606"/>
              </a:xfrm>
              <a:prstGeom prst="rect">
                <a:avLst/>
              </a:prstGeom>
              <a:solidFill>
                <a:srgbClr val="CB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AS</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430</a:t>
                </a:r>
                <a:endParaRPr/>
              </a:p>
            </p:txBody>
          </p:sp>
          <p:sp>
            <p:nvSpPr>
              <p:cNvPr id="4972" name="Google Shape;4972;p206"/>
              <p:cNvSpPr/>
              <p:nvPr/>
            </p:nvSpPr>
            <p:spPr>
              <a:xfrm>
                <a:off x="3413536" y="4837183"/>
                <a:ext cx="637540" cy="554606"/>
              </a:xfrm>
              <a:prstGeom prst="rect">
                <a:avLst/>
              </a:prstGeom>
              <a:solidFill>
                <a:srgbClr val="CBC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a:t>
                </a:r>
                <a:endParaRPr/>
              </a:p>
            </p:txBody>
          </p:sp>
        </p:grpSp>
      </p:gr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7" name="Shape 4977"/>
        <p:cNvGrpSpPr/>
        <p:nvPr/>
      </p:nvGrpSpPr>
      <p:grpSpPr>
        <a:xfrm>
          <a:off x="0" y="0"/>
          <a:ext cx="0" cy="0"/>
          <a:chOff x="0" y="0"/>
          <a:chExt cx="0" cy="0"/>
        </a:xfrm>
      </p:grpSpPr>
      <p:grpSp>
        <p:nvGrpSpPr>
          <p:cNvPr id="4978" name="Google Shape;4978;p207"/>
          <p:cNvGrpSpPr/>
          <p:nvPr/>
        </p:nvGrpSpPr>
        <p:grpSpPr>
          <a:xfrm>
            <a:off x="416128" y="444866"/>
            <a:ext cx="9051872" cy="282133"/>
            <a:chOff x="416128" y="444866"/>
            <a:chExt cx="9051872" cy="282133"/>
          </a:xfrm>
        </p:grpSpPr>
        <p:sp>
          <p:nvSpPr>
            <p:cNvPr id="4979" name="Google Shape;4979;p20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4980" name="Google Shape;4980;p2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4981" name="Google Shape;4981;p2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Cấu hình cấu trúc liên kết LoRaWAN</a:t>
            </a:r>
            <a:endParaRPr/>
          </a:p>
        </p:txBody>
      </p:sp>
      <p:sp>
        <p:nvSpPr>
          <p:cNvPr id="4982" name="Google Shape;4982;p207"/>
          <p:cNvSpPr/>
          <p:nvPr/>
        </p:nvSpPr>
        <p:spPr>
          <a:xfrm>
            <a:off x="691200" y="2204467"/>
            <a:ext cx="8623839" cy="622379"/>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Truyền dữ liệu từ mạng đến thiết bị với đường dẫn tối ưu</a:t>
            </a:r>
            <a:endParaRPr/>
          </a:p>
          <a:p>
            <a:pPr indent="-182471" lvl="0" marL="182471"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cần chuyển vùng thiết bị</a:t>
            </a:r>
            <a:endParaRPr/>
          </a:p>
        </p:txBody>
      </p:sp>
      <p:grpSp>
        <p:nvGrpSpPr>
          <p:cNvPr id="4983" name="Google Shape;4983;p207"/>
          <p:cNvGrpSpPr/>
          <p:nvPr/>
        </p:nvGrpSpPr>
        <p:grpSpPr>
          <a:xfrm>
            <a:off x="559817" y="1917711"/>
            <a:ext cx="9005714" cy="215444"/>
            <a:chOff x="1027113" y="2045625"/>
            <a:chExt cx="9007799" cy="215494"/>
          </a:xfrm>
        </p:grpSpPr>
        <p:sp>
          <p:nvSpPr>
            <p:cNvPr id="4984" name="Google Shape;4984;p20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85" name="Google Shape;4985;p207"/>
            <p:cNvSpPr/>
            <p:nvPr/>
          </p:nvSpPr>
          <p:spPr>
            <a:xfrm>
              <a:off x="1179513" y="2045625"/>
              <a:ext cx="885539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cấu trúc liên kết LoRaWAN</a:t>
              </a:r>
              <a:endParaRPr sz="1400">
                <a:solidFill>
                  <a:srgbClr val="262626"/>
                </a:solidFill>
                <a:latin typeface="Arial"/>
                <a:ea typeface="Arial"/>
                <a:cs typeface="Arial"/>
                <a:sym typeface="Arial"/>
              </a:endParaRPr>
            </a:p>
          </p:txBody>
        </p:sp>
      </p:grpSp>
      <p:grpSp>
        <p:nvGrpSpPr>
          <p:cNvPr id="4986" name="Google Shape;4986;p207"/>
          <p:cNvGrpSpPr/>
          <p:nvPr/>
        </p:nvGrpSpPr>
        <p:grpSpPr>
          <a:xfrm>
            <a:off x="649442" y="2898158"/>
            <a:ext cx="8665597" cy="3387442"/>
            <a:chOff x="649442" y="2898158"/>
            <a:chExt cx="8665597" cy="3387442"/>
          </a:xfrm>
        </p:grpSpPr>
        <p:grpSp>
          <p:nvGrpSpPr>
            <p:cNvPr id="4987" name="Google Shape;4987;p207"/>
            <p:cNvGrpSpPr/>
            <p:nvPr/>
          </p:nvGrpSpPr>
          <p:grpSpPr>
            <a:xfrm>
              <a:off x="649442" y="2898158"/>
              <a:ext cx="8665597" cy="3387442"/>
              <a:chOff x="649442" y="2898158"/>
              <a:chExt cx="8665597" cy="3387442"/>
            </a:xfrm>
          </p:grpSpPr>
          <p:sp>
            <p:nvSpPr>
              <p:cNvPr id="4988" name="Google Shape;4988;p207"/>
              <p:cNvSpPr/>
              <p:nvPr/>
            </p:nvSpPr>
            <p:spPr>
              <a:xfrm>
                <a:off x="649442" y="2898158"/>
                <a:ext cx="8665597" cy="33874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EMB000027607379" id="4989" name="Google Shape;4989;p207"/>
              <p:cNvPicPr preferRelativeResize="0"/>
              <p:nvPr/>
            </p:nvPicPr>
            <p:blipFill rotWithShape="1">
              <a:blip r:embed="rId3">
                <a:alphaModFix/>
              </a:blip>
              <a:srcRect b="11846" l="17801" r="19165" t="32571"/>
              <a:stretch/>
            </p:blipFill>
            <p:spPr>
              <a:xfrm>
                <a:off x="1639876" y="2956979"/>
                <a:ext cx="6424124" cy="3227822"/>
              </a:xfrm>
              <a:prstGeom prst="rect">
                <a:avLst/>
              </a:prstGeom>
              <a:noFill/>
              <a:ln>
                <a:noFill/>
              </a:ln>
            </p:spPr>
          </p:pic>
        </p:grpSp>
        <p:sp>
          <p:nvSpPr>
            <p:cNvPr id="4990" name="Google Shape;4990;p207"/>
            <p:cNvSpPr/>
            <p:nvPr/>
          </p:nvSpPr>
          <p:spPr>
            <a:xfrm>
              <a:off x="3477600" y="3093246"/>
              <a:ext cx="1058400" cy="305154"/>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Bộ tập trung/Gateway</a:t>
              </a:r>
              <a:endParaRPr/>
            </a:p>
          </p:txBody>
        </p:sp>
        <p:sp>
          <p:nvSpPr>
            <p:cNvPr id="4991" name="Google Shape;4991;p207"/>
            <p:cNvSpPr/>
            <p:nvPr/>
          </p:nvSpPr>
          <p:spPr>
            <a:xfrm>
              <a:off x="5319338" y="3093246"/>
              <a:ext cx="735600" cy="305154"/>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Máy chủ hệ thống mạng</a:t>
              </a:r>
              <a:endParaRPr sz="1200">
                <a:solidFill>
                  <a:schemeClr val="dk1"/>
                </a:solidFill>
                <a:latin typeface="Arial"/>
                <a:ea typeface="Arial"/>
                <a:cs typeface="Arial"/>
                <a:sym typeface="Arial"/>
              </a:endParaRPr>
            </a:p>
          </p:txBody>
        </p:sp>
        <p:sp>
          <p:nvSpPr>
            <p:cNvPr id="4992" name="Google Shape;4992;p207"/>
            <p:cNvSpPr/>
            <p:nvPr/>
          </p:nvSpPr>
          <p:spPr>
            <a:xfrm>
              <a:off x="6903076" y="3093246"/>
              <a:ext cx="865385" cy="305154"/>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Máy chủ ứng dụng</a:t>
              </a:r>
              <a:endParaRPr sz="1200">
                <a:solidFill>
                  <a:schemeClr val="dk1"/>
                </a:solidFill>
                <a:latin typeface="Arial"/>
                <a:ea typeface="Arial"/>
                <a:cs typeface="Arial"/>
                <a:sym typeface="Arial"/>
              </a:endParaRPr>
            </a:p>
          </p:txBody>
        </p:sp>
        <p:sp>
          <p:nvSpPr>
            <p:cNvPr id="4993" name="Google Shape;4993;p207"/>
            <p:cNvSpPr/>
            <p:nvPr/>
          </p:nvSpPr>
          <p:spPr>
            <a:xfrm>
              <a:off x="3628800" y="5958847"/>
              <a:ext cx="2865600" cy="225954"/>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1200">
                  <a:solidFill>
                    <a:schemeClr val="dk1"/>
                  </a:solidFill>
                  <a:latin typeface="Arial"/>
                  <a:ea typeface="Arial"/>
                  <a:cs typeface="Arial"/>
                  <a:sym typeface="Arial"/>
                </a:rPr>
                <a:t>Dữ liệu ứng dụng tải an toàn AES</a:t>
              </a:r>
              <a:endParaRPr/>
            </a:p>
          </p:txBody>
        </p:sp>
        <p:sp>
          <p:nvSpPr>
            <p:cNvPr id="4994" name="Google Shape;4994;p207"/>
            <p:cNvSpPr/>
            <p:nvPr/>
          </p:nvSpPr>
          <p:spPr>
            <a:xfrm>
              <a:off x="1518920" y="3469166"/>
              <a:ext cx="532960" cy="24431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14285"/>
                </a:lnSpc>
                <a:spcBef>
                  <a:spcPts val="0"/>
                </a:spcBef>
                <a:spcAft>
                  <a:spcPts val="0"/>
                </a:spcAft>
                <a:buNone/>
              </a:pPr>
              <a:r>
                <a:rPr lang="en-US" sz="1050">
                  <a:solidFill>
                    <a:schemeClr val="dk1"/>
                  </a:solidFill>
                  <a:latin typeface="Arial"/>
                  <a:ea typeface="Arial"/>
                  <a:cs typeface="Arial"/>
                  <a:sym typeface="Arial"/>
                </a:rPr>
                <a:t>asset</a:t>
              </a:r>
              <a:endParaRPr/>
            </a:p>
            <a:p>
              <a:pPr indent="0" lvl="0" marL="0" marR="0" rtl="0" algn="r">
                <a:lnSpc>
                  <a:spcPct val="114285"/>
                </a:lnSpc>
                <a:spcBef>
                  <a:spcPts val="0"/>
                </a:spcBef>
                <a:spcAft>
                  <a:spcPts val="0"/>
                </a:spcAft>
                <a:buNone/>
              </a:pPr>
              <a:r>
                <a:rPr lang="en-US" sz="1050">
                  <a:solidFill>
                    <a:schemeClr val="dk1"/>
                  </a:solidFill>
                  <a:latin typeface="Arial"/>
                  <a:ea typeface="Arial"/>
                  <a:cs typeface="Arial"/>
                  <a:sym typeface="Arial"/>
                </a:rPr>
                <a:t>tracking</a:t>
              </a:r>
              <a:endParaRPr sz="1050">
                <a:solidFill>
                  <a:schemeClr val="dk1"/>
                </a:solidFill>
                <a:latin typeface="Arial"/>
                <a:ea typeface="Arial"/>
                <a:cs typeface="Arial"/>
                <a:sym typeface="Arial"/>
              </a:endParaRPr>
            </a:p>
          </p:txBody>
        </p:sp>
        <p:sp>
          <p:nvSpPr>
            <p:cNvPr id="4995" name="Google Shape;4995;p207"/>
            <p:cNvSpPr/>
            <p:nvPr/>
          </p:nvSpPr>
          <p:spPr>
            <a:xfrm>
              <a:off x="1520716" y="4097174"/>
              <a:ext cx="532960" cy="24431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14285"/>
                </a:lnSpc>
                <a:spcBef>
                  <a:spcPts val="0"/>
                </a:spcBef>
                <a:spcAft>
                  <a:spcPts val="0"/>
                </a:spcAft>
                <a:buNone/>
              </a:pPr>
              <a:r>
                <a:rPr lang="en-US" sz="1050">
                  <a:solidFill>
                    <a:schemeClr val="dk1"/>
                  </a:solidFill>
                  <a:latin typeface="Arial"/>
                  <a:ea typeface="Arial"/>
                  <a:cs typeface="Arial"/>
                  <a:sym typeface="Arial"/>
                </a:rPr>
                <a:t>water</a:t>
              </a:r>
              <a:br>
                <a:rPr lang="en-US" sz="1050">
                  <a:solidFill>
                    <a:schemeClr val="dk1"/>
                  </a:solidFill>
                  <a:latin typeface="Arial"/>
                  <a:ea typeface="Arial"/>
                  <a:cs typeface="Arial"/>
                  <a:sym typeface="Arial"/>
                </a:rPr>
              </a:br>
              <a:r>
                <a:rPr lang="en-US" sz="1050">
                  <a:solidFill>
                    <a:schemeClr val="dk1"/>
                  </a:solidFill>
                  <a:latin typeface="Arial"/>
                  <a:ea typeface="Arial"/>
                  <a:cs typeface="Arial"/>
                  <a:sym typeface="Arial"/>
                </a:rPr>
                <a:t>meter</a:t>
              </a:r>
              <a:endParaRPr sz="1050">
                <a:solidFill>
                  <a:schemeClr val="dk1"/>
                </a:solidFill>
                <a:latin typeface="Arial"/>
                <a:ea typeface="Arial"/>
                <a:cs typeface="Arial"/>
                <a:sym typeface="Arial"/>
              </a:endParaRPr>
            </a:p>
          </p:txBody>
        </p:sp>
        <p:sp>
          <p:nvSpPr>
            <p:cNvPr id="4996" name="Google Shape;4996;p207"/>
            <p:cNvSpPr/>
            <p:nvPr/>
          </p:nvSpPr>
          <p:spPr>
            <a:xfrm>
              <a:off x="1798320" y="3843174"/>
              <a:ext cx="737956" cy="144626"/>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14285"/>
                </a:lnSpc>
                <a:spcBef>
                  <a:spcPts val="0"/>
                </a:spcBef>
                <a:spcAft>
                  <a:spcPts val="0"/>
                </a:spcAft>
                <a:buNone/>
              </a:pPr>
              <a:r>
                <a:rPr lang="en-US" sz="1050">
                  <a:solidFill>
                    <a:schemeClr val="dk1"/>
                  </a:solidFill>
                  <a:latin typeface="Arial"/>
                  <a:ea typeface="Arial"/>
                  <a:cs typeface="Arial"/>
                  <a:sym typeface="Arial"/>
                </a:rPr>
                <a:t>gas monitor</a:t>
              </a:r>
              <a:endParaRPr sz="1050">
                <a:solidFill>
                  <a:schemeClr val="dk1"/>
                </a:solidFill>
                <a:latin typeface="Arial"/>
                <a:ea typeface="Arial"/>
                <a:cs typeface="Arial"/>
                <a:sym typeface="Arial"/>
              </a:endParaRPr>
            </a:p>
          </p:txBody>
        </p:sp>
        <p:sp>
          <p:nvSpPr>
            <p:cNvPr id="4997" name="Google Shape;4997;p207"/>
            <p:cNvSpPr/>
            <p:nvPr/>
          </p:nvSpPr>
          <p:spPr>
            <a:xfrm>
              <a:off x="1701800" y="4463726"/>
              <a:ext cx="839098" cy="159073"/>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14285"/>
                </a:lnSpc>
                <a:spcBef>
                  <a:spcPts val="0"/>
                </a:spcBef>
                <a:spcAft>
                  <a:spcPts val="0"/>
                </a:spcAft>
                <a:buNone/>
              </a:pPr>
              <a:r>
                <a:rPr lang="en-US" sz="1050">
                  <a:solidFill>
                    <a:schemeClr val="dk1"/>
                  </a:solidFill>
                  <a:latin typeface="Arial"/>
                  <a:ea typeface="Arial"/>
                  <a:cs typeface="Arial"/>
                  <a:sym typeface="Arial"/>
                </a:rPr>
                <a:t>trash monitor</a:t>
              </a:r>
              <a:endParaRPr sz="1050">
                <a:solidFill>
                  <a:schemeClr val="dk1"/>
                </a:solidFill>
                <a:latin typeface="Arial"/>
                <a:ea typeface="Arial"/>
                <a:cs typeface="Arial"/>
                <a:sym typeface="Arial"/>
              </a:endParaRPr>
            </a:p>
          </p:txBody>
        </p:sp>
        <p:sp>
          <p:nvSpPr>
            <p:cNvPr id="4998" name="Google Shape;4998;p207"/>
            <p:cNvSpPr/>
            <p:nvPr/>
          </p:nvSpPr>
          <p:spPr>
            <a:xfrm>
              <a:off x="1512125" y="4736320"/>
              <a:ext cx="546549" cy="234709"/>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14285"/>
                </a:lnSpc>
                <a:spcBef>
                  <a:spcPts val="0"/>
                </a:spcBef>
                <a:spcAft>
                  <a:spcPts val="0"/>
                </a:spcAft>
                <a:buNone/>
              </a:pPr>
              <a:r>
                <a:rPr lang="en-US" sz="1050">
                  <a:solidFill>
                    <a:schemeClr val="dk1"/>
                  </a:solidFill>
                  <a:latin typeface="Arial"/>
                  <a:ea typeface="Arial"/>
                  <a:cs typeface="Arial"/>
                  <a:sym typeface="Arial"/>
                </a:rPr>
                <a:t>vending</a:t>
              </a:r>
              <a:br>
                <a:rPr lang="en-US" sz="1050">
                  <a:solidFill>
                    <a:schemeClr val="dk1"/>
                  </a:solidFill>
                  <a:latin typeface="Arial"/>
                  <a:ea typeface="Arial"/>
                  <a:cs typeface="Arial"/>
                  <a:sym typeface="Arial"/>
                </a:rPr>
              </a:br>
              <a:r>
                <a:rPr lang="en-US" sz="1050">
                  <a:solidFill>
                    <a:schemeClr val="dk1"/>
                  </a:solidFill>
                  <a:latin typeface="Arial"/>
                  <a:ea typeface="Arial"/>
                  <a:cs typeface="Arial"/>
                  <a:sym typeface="Arial"/>
                </a:rPr>
                <a:t>machine</a:t>
              </a:r>
              <a:endParaRPr sz="1050">
                <a:solidFill>
                  <a:schemeClr val="dk1"/>
                </a:solidFill>
                <a:latin typeface="Arial"/>
                <a:ea typeface="Arial"/>
                <a:cs typeface="Arial"/>
                <a:sym typeface="Arial"/>
              </a:endParaRPr>
            </a:p>
          </p:txBody>
        </p:sp>
        <p:sp>
          <p:nvSpPr>
            <p:cNvPr id="4999" name="Google Shape;4999;p207"/>
            <p:cNvSpPr/>
            <p:nvPr/>
          </p:nvSpPr>
          <p:spPr>
            <a:xfrm>
              <a:off x="1742440" y="5080126"/>
              <a:ext cx="800549" cy="177674"/>
            </a:xfrm>
            <a:prstGeom prst="rect">
              <a:avLst/>
            </a:prstGeom>
            <a:solidFill>
              <a:schemeClr val="lt1"/>
            </a:solidFill>
            <a:ln>
              <a:noFill/>
            </a:ln>
          </p:spPr>
          <p:txBody>
            <a:bodyPr anchorCtr="0" anchor="ctr" bIns="0" lIns="0" spcFirstLastPara="1" rIns="0" wrap="square" tIns="0">
              <a:noAutofit/>
            </a:bodyPr>
            <a:lstStyle/>
            <a:p>
              <a:pPr indent="0" lvl="0" marL="0" marR="0" rtl="0" algn="r">
                <a:lnSpc>
                  <a:spcPct val="114285"/>
                </a:lnSpc>
                <a:spcBef>
                  <a:spcPts val="0"/>
                </a:spcBef>
                <a:spcAft>
                  <a:spcPts val="0"/>
                </a:spcAft>
                <a:buNone/>
              </a:pPr>
              <a:r>
                <a:rPr lang="en-US" sz="1050">
                  <a:solidFill>
                    <a:schemeClr val="dk1"/>
                  </a:solidFill>
                  <a:latin typeface="Arial"/>
                  <a:ea typeface="Arial"/>
                  <a:cs typeface="Arial"/>
                  <a:sym typeface="Arial"/>
                </a:rPr>
                <a:t>fire detection</a:t>
              </a:r>
              <a:endParaRPr sz="1050">
                <a:solidFill>
                  <a:schemeClr val="dk1"/>
                </a:solidFill>
                <a:latin typeface="Arial"/>
                <a:ea typeface="Arial"/>
                <a:cs typeface="Arial"/>
                <a:sym typeface="Arial"/>
              </a:endParaRPr>
            </a:p>
          </p:txBody>
        </p:sp>
        <p:sp>
          <p:nvSpPr>
            <p:cNvPr id="5000" name="Google Shape;5000;p207"/>
            <p:cNvSpPr/>
            <p:nvPr/>
          </p:nvSpPr>
          <p:spPr>
            <a:xfrm>
              <a:off x="4413451" y="3744060"/>
              <a:ext cx="648149" cy="439283"/>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14285"/>
                </a:lnSpc>
                <a:spcBef>
                  <a:spcPts val="0"/>
                </a:spcBef>
                <a:spcAft>
                  <a:spcPts val="0"/>
                </a:spcAft>
                <a:buNone/>
              </a:pPr>
              <a:r>
                <a:rPr b="1" lang="en-US" sz="1050">
                  <a:solidFill>
                    <a:srgbClr val="00ADEE"/>
                  </a:solidFill>
                  <a:latin typeface="Arial"/>
                  <a:ea typeface="Arial"/>
                  <a:cs typeface="Arial"/>
                  <a:sym typeface="Arial"/>
                </a:rPr>
                <a:t>3G/</a:t>
              </a:r>
              <a:br>
                <a:rPr b="1" lang="en-US" sz="1050">
                  <a:solidFill>
                    <a:srgbClr val="00ADEE"/>
                  </a:solidFill>
                  <a:latin typeface="Arial"/>
                  <a:ea typeface="Arial"/>
                  <a:cs typeface="Arial"/>
                  <a:sym typeface="Arial"/>
                </a:rPr>
              </a:br>
              <a:r>
                <a:rPr b="1" lang="en-US" sz="1050">
                  <a:solidFill>
                    <a:srgbClr val="00ADEE"/>
                  </a:solidFill>
                  <a:latin typeface="Arial"/>
                  <a:ea typeface="Arial"/>
                  <a:cs typeface="Arial"/>
                  <a:sym typeface="Arial"/>
                </a:rPr>
                <a:t>Ethernet</a:t>
              </a:r>
              <a:br>
                <a:rPr b="1" lang="en-US" sz="1050">
                  <a:solidFill>
                    <a:srgbClr val="00ADEE"/>
                  </a:solidFill>
                  <a:latin typeface="Arial"/>
                  <a:ea typeface="Arial"/>
                  <a:cs typeface="Arial"/>
                  <a:sym typeface="Arial"/>
                </a:rPr>
              </a:br>
              <a:r>
                <a:rPr b="1" lang="en-US" sz="1050">
                  <a:solidFill>
                    <a:srgbClr val="00ADEE"/>
                  </a:solidFill>
                  <a:latin typeface="Arial"/>
                  <a:ea typeface="Arial"/>
                  <a:cs typeface="Arial"/>
                  <a:sym typeface="Arial"/>
                </a:rPr>
                <a:t>Backhaul</a:t>
              </a:r>
              <a:endParaRPr b="1" sz="1050">
                <a:solidFill>
                  <a:srgbClr val="00ADEE"/>
                </a:solidFill>
                <a:latin typeface="Arial"/>
                <a:ea typeface="Arial"/>
                <a:cs typeface="Arial"/>
                <a:sym typeface="Arial"/>
              </a:endParaRPr>
            </a:p>
          </p:txBody>
        </p:sp>
      </p:gr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5" name="Shape 5005"/>
        <p:cNvGrpSpPr/>
        <p:nvPr/>
      </p:nvGrpSpPr>
      <p:grpSpPr>
        <a:xfrm>
          <a:off x="0" y="0"/>
          <a:ext cx="0" cy="0"/>
          <a:chOff x="0" y="0"/>
          <a:chExt cx="0" cy="0"/>
        </a:xfrm>
      </p:grpSpPr>
      <p:grpSp>
        <p:nvGrpSpPr>
          <p:cNvPr id="5006" name="Google Shape;5006;p208"/>
          <p:cNvGrpSpPr/>
          <p:nvPr/>
        </p:nvGrpSpPr>
        <p:grpSpPr>
          <a:xfrm>
            <a:off x="416128" y="444866"/>
            <a:ext cx="9051872" cy="282133"/>
            <a:chOff x="416128" y="444866"/>
            <a:chExt cx="9051872" cy="282133"/>
          </a:xfrm>
        </p:grpSpPr>
        <p:sp>
          <p:nvSpPr>
            <p:cNvPr id="5007" name="Google Shape;5007;p20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008" name="Google Shape;5008;p2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009" name="Google Shape;5009;p20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Ngăn xếp giao thức LoRaWAN</a:t>
            </a:r>
            <a:endParaRPr/>
          </a:p>
        </p:txBody>
      </p:sp>
      <p:sp>
        <p:nvSpPr>
          <p:cNvPr id="5010" name="Google Shape;5010;p208"/>
          <p:cNvSpPr/>
          <p:nvPr/>
        </p:nvSpPr>
        <p:spPr>
          <a:xfrm>
            <a:off x="712182" y="2346815"/>
            <a:ext cx="8580975" cy="345380"/>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dễ dàng chấp nhận lượng lớn thiết bị với quy trình kết nối đơn giản.</a:t>
            </a:r>
            <a:endParaRPr/>
          </a:p>
        </p:txBody>
      </p:sp>
      <p:grpSp>
        <p:nvGrpSpPr>
          <p:cNvPr id="5011" name="Google Shape;5011;p208"/>
          <p:cNvGrpSpPr/>
          <p:nvPr/>
        </p:nvGrpSpPr>
        <p:grpSpPr>
          <a:xfrm>
            <a:off x="559817" y="1917711"/>
            <a:ext cx="9005714" cy="215444"/>
            <a:chOff x="1027113" y="2045625"/>
            <a:chExt cx="9007799" cy="215494"/>
          </a:xfrm>
        </p:grpSpPr>
        <p:sp>
          <p:nvSpPr>
            <p:cNvPr id="5012" name="Google Shape;5012;p20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13" name="Google Shape;5013;p208"/>
            <p:cNvSpPr/>
            <p:nvPr/>
          </p:nvSpPr>
          <p:spPr>
            <a:xfrm>
              <a:off x="1179513" y="2045625"/>
              <a:ext cx="885539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Cổng gateway chỉ đóng vai trò chuyển tiếp và xử lý thông báo tầng MAC của thiết bị đầu cuối và máy chủ mạng.</a:t>
              </a:r>
              <a:endParaRPr/>
            </a:p>
          </p:txBody>
        </p:sp>
      </p:grpSp>
      <p:grpSp>
        <p:nvGrpSpPr>
          <p:cNvPr id="5014" name="Google Shape;5014;p208"/>
          <p:cNvGrpSpPr/>
          <p:nvPr/>
        </p:nvGrpSpPr>
        <p:grpSpPr>
          <a:xfrm>
            <a:off x="1357409" y="2851324"/>
            <a:ext cx="7290520" cy="3351355"/>
            <a:chOff x="1605280" y="3131820"/>
            <a:chExt cx="6647180" cy="3055620"/>
          </a:xfrm>
        </p:grpSpPr>
        <p:sp>
          <p:nvSpPr>
            <p:cNvPr id="5015" name="Google Shape;5015;p208"/>
            <p:cNvSpPr/>
            <p:nvPr/>
          </p:nvSpPr>
          <p:spPr>
            <a:xfrm>
              <a:off x="2069059" y="3197601"/>
              <a:ext cx="953542" cy="693679"/>
            </a:xfrm>
            <a:prstGeom prst="rect">
              <a:avLst/>
            </a:prstGeom>
            <a:solidFill>
              <a:srgbClr val="1C628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Ứng dụng khách hàng</a:t>
              </a:r>
              <a:endParaRPr b="1" sz="1400">
                <a:solidFill>
                  <a:schemeClr val="lt1"/>
                </a:solidFill>
                <a:latin typeface="Arial"/>
                <a:ea typeface="Arial"/>
                <a:cs typeface="Arial"/>
                <a:sym typeface="Arial"/>
              </a:endParaRPr>
            </a:p>
          </p:txBody>
        </p:sp>
        <p:sp>
          <p:nvSpPr>
            <p:cNvPr id="5016" name="Google Shape;5016;p208"/>
            <p:cNvSpPr/>
            <p:nvPr/>
          </p:nvSpPr>
          <p:spPr>
            <a:xfrm>
              <a:off x="2069059" y="4597400"/>
              <a:ext cx="953542" cy="492965"/>
            </a:xfrm>
            <a:prstGeom prst="rect">
              <a:avLst/>
            </a:prstGeom>
            <a:solidFill>
              <a:srgbClr val="1C628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HAL</a:t>
              </a:r>
              <a:endParaRPr b="1" sz="1400">
                <a:solidFill>
                  <a:schemeClr val="lt1"/>
                </a:solidFill>
                <a:latin typeface="Arial"/>
                <a:ea typeface="Arial"/>
                <a:cs typeface="Arial"/>
                <a:sym typeface="Arial"/>
              </a:endParaRPr>
            </a:p>
          </p:txBody>
        </p:sp>
        <p:sp>
          <p:nvSpPr>
            <p:cNvPr id="5017" name="Google Shape;5017;p208"/>
            <p:cNvSpPr/>
            <p:nvPr/>
          </p:nvSpPr>
          <p:spPr>
            <a:xfrm>
              <a:off x="2165579" y="5090365"/>
              <a:ext cx="755421" cy="319937"/>
            </a:xfrm>
            <a:prstGeom prst="rect">
              <a:avLst/>
            </a:prstGeom>
            <a:solidFill>
              <a:srgbClr val="1C628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SPI</a:t>
              </a:r>
              <a:endParaRPr b="1" sz="1400">
                <a:solidFill>
                  <a:schemeClr val="lt1"/>
                </a:solidFill>
                <a:latin typeface="Arial"/>
                <a:ea typeface="Arial"/>
                <a:cs typeface="Arial"/>
                <a:sym typeface="Arial"/>
              </a:endParaRPr>
            </a:p>
          </p:txBody>
        </p:sp>
        <p:sp>
          <p:nvSpPr>
            <p:cNvPr id="5018" name="Google Shape;5018;p208"/>
            <p:cNvSpPr/>
            <p:nvPr/>
          </p:nvSpPr>
          <p:spPr>
            <a:xfrm>
              <a:off x="2069059" y="5583330"/>
              <a:ext cx="953542" cy="532990"/>
            </a:xfrm>
            <a:prstGeom prst="rect">
              <a:avLst/>
            </a:prstGeom>
            <a:solidFill>
              <a:srgbClr val="1C628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PHY</a:t>
              </a:r>
              <a:endParaRPr b="1" sz="1400">
                <a:solidFill>
                  <a:schemeClr val="lt1"/>
                </a:solidFill>
                <a:latin typeface="Arial"/>
                <a:ea typeface="Arial"/>
                <a:cs typeface="Arial"/>
                <a:sym typeface="Arial"/>
              </a:endParaRPr>
            </a:p>
          </p:txBody>
        </p:sp>
        <p:sp>
          <p:nvSpPr>
            <p:cNvPr id="5019" name="Google Shape;5019;p208"/>
            <p:cNvSpPr/>
            <p:nvPr/>
          </p:nvSpPr>
          <p:spPr>
            <a:xfrm>
              <a:off x="4029939" y="5608730"/>
              <a:ext cx="953542" cy="532990"/>
            </a:xfrm>
            <a:prstGeom prst="rect">
              <a:avLst/>
            </a:prstGeom>
            <a:solidFill>
              <a:srgbClr val="1C628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PHY</a:t>
              </a:r>
              <a:endParaRPr b="1" sz="1400">
                <a:solidFill>
                  <a:schemeClr val="lt1"/>
                </a:solidFill>
                <a:latin typeface="Arial"/>
                <a:ea typeface="Arial"/>
                <a:cs typeface="Arial"/>
                <a:sym typeface="Arial"/>
              </a:endParaRPr>
            </a:p>
          </p:txBody>
        </p:sp>
        <p:sp>
          <p:nvSpPr>
            <p:cNvPr id="5020" name="Google Shape;5020;p208"/>
            <p:cNvSpPr/>
            <p:nvPr/>
          </p:nvSpPr>
          <p:spPr>
            <a:xfrm>
              <a:off x="5049102" y="4607560"/>
              <a:ext cx="711618" cy="731520"/>
            </a:xfrm>
            <a:prstGeom prst="rect">
              <a:avLst/>
            </a:prstGeom>
            <a:solidFill>
              <a:srgbClr val="1C628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Xếp chồng IP Backhaul</a:t>
              </a:r>
              <a:endParaRPr/>
            </a:p>
          </p:txBody>
        </p:sp>
        <p:sp>
          <p:nvSpPr>
            <p:cNvPr id="5021" name="Google Shape;5021;p208"/>
            <p:cNvSpPr/>
            <p:nvPr/>
          </p:nvSpPr>
          <p:spPr>
            <a:xfrm>
              <a:off x="4026646" y="4378960"/>
              <a:ext cx="1734073" cy="228600"/>
            </a:xfrm>
            <a:prstGeom prst="rect">
              <a:avLst/>
            </a:prstGeom>
            <a:solidFill>
              <a:srgbClr val="1C628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Chuyển tiếp gói</a:t>
              </a:r>
              <a:endParaRPr b="1" sz="1400">
                <a:solidFill>
                  <a:schemeClr val="lt1"/>
                </a:solidFill>
                <a:latin typeface="Arial"/>
                <a:ea typeface="Arial"/>
                <a:cs typeface="Arial"/>
                <a:sym typeface="Arial"/>
              </a:endParaRPr>
            </a:p>
          </p:txBody>
        </p:sp>
        <p:sp>
          <p:nvSpPr>
            <p:cNvPr id="5022" name="Google Shape;5022;p208"/>
            <p:cNvSpPr/>
            <p:nvPr/>
          </p:nvSpPr>
          <p:spPr>
            <a:xfrm>
              <a:off x="6940389" y="3176952"/>
              <a:ext cx="974252" cy="714328"/>
            </a:xfrm>
            <a:prstGeom prst="rect">
              <a:avLst/>
            </a:prstGeom>
            <a:solidFill>
              <a:srgbClr val="1C628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Logic máy chủ khách hàng</a:t>
              </a:r>
              <a:endParaRPr b="1" sz="1400">
                <a:solidFill>
                  <a:schemeClr val="lt1"/>
                </a:solidFill>
                <a:latin typeface="Arial"/>
                <a:ea typeface="Arial"/>
                <a:cs typeface="Arial"/>
                <a:sym typeface="Arial"/>
              </a:endParaRPr>
            </a:p>
          </p:txBody>
        </p:sp>
        <p:sp>
          <p:nvSpPr>
            <p:cNvPr id="5023" name="Google Shape;5023;p208"/>
            <p:cNvSpPr/>
            <p:nvPr/>
          </p:nvSpPr>
          <p:spPr>
            <a:xfrm>
              <a:off x="7075602" y="4597400"/>
              <a:ext cx="711618" cy="731520"/>
            </a:xfrm>
            <a:prstGeom prst="rect">
              <a:avLst/>
            </a:prstGeom>
            <a:solidFill>
              <a:srgbClr val="1C628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Xếp chồng IP Backhaul</a:t>
              </a:r>
              <a:endParaRPr/>
            </a:p>
          </p:txBody>
        </p:sp>
        <p:sp>
          <p:nvSpPr>
            <p:cNvPr id="5024" name="Google Shape;5024;p208"/>
            <p:cNvSpPr/>
            <p:nvPr/>
          </p:nvSpPr>
          <p:spPr>
            <a:xfrm>
              <a:off x="2063246" y="3887176"/>
              <a:ext cx="959355" cy="714328"/>
            </a:xfrm>
            <a:prstGeom prst="rect">
              <a:avLst/>
            </a:prstGeom>
            <a:solidFill>
              <a:srgbClr val="548135"/>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LoRaWAN</a:t>
              </a:r>
              <a:endParaRPr/>
            </a:p>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Slave</a:t>
              </a:r>
              <a:endParaRPr b="1" sz="1400">
                <a:solidFill>
                  <a:schemeClr val="lt1"/>
                </a:solidFill>
                <a:latin typeface="Arial"/>
                <a:ea typeface="Arial"/>
                <a:cs typeface="Arial"/>
                <a:sym typeface="Arial"/>
              </a:endParaRPr>
            </a:p>
          </p:txBody>
        </p:sp>
        <p:sp>
          <p:nvSpPr>
            <p:cNvPr id="5025" name="Google Shape;5025;p208"/>
            <p:cNvSpPr/>
            <p:nvPr/>
          </p:nvSpPr>
          <p:spPr>
            <a:xfrm>
              <a:off x="6940389" y="3887176"/>
              <a:ext cx="966803" cy="714328"/>
            </a:xfrm>
            <a:prstGeom prst="rect">
              <a:avLst/>
            </a:prstGeom>
            <a:solidFill>
              <a:srgbClr val="548135"/>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LoRaWAN</a:t>
              </a:r>
              <a:endParaRPr/>
            </a:p>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Master</a:t>
              </a:r>
              <a:endParaRPr b="1" sz="1400">
                <a:solidFill>
                  <a:schemeClr val="lt1"/>
                </a:solidFill>
                <a:latin typeface="Arial"/>
                <a:ea typeface="Arial"/>
                <a:cs typeface="Arial"/>
                <a:sym typeface="Arial"/>
              </a:endParaRPr>
            </a:p>
          </p:txBody>
        </p:sp>
        <p:sp>
          <p:nvSpPr>
            <p:cNvPr id="5026" name="Google Shape;5026;p208"/>
            <p:cNvSpPr/>
            <p:nvPr/>
          </p:nvSpPr>
          <p:spPr>
            <a:xfrm>
              <a:off x="4123111" y="5127516"/>
              <a:ext cx="774009" cy="267444"/>
            </a:xfrm>
            <a:prstGeom prst="rect">
              <a:avLst/>
            </a:prstGeom>
            <a:solidFill>
              <a:srgbClr val="548135"/>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SPI/USB</a:t>
              </a:r>
              <a:endParaRPr b="1" sz="1400">
                <a:solidFill>
                  <a:schemeClr val="lt1"/>
                </a:solidFill>
                <a:latin typeface="Arial"/>
                <a:ea typeface="Arial"/>
                <a:cs typeface="Arial"/>
                <a:sym typeface="Arial"/>
              </a:endParaRPr>
            </a:p>
          </p:txBody>
        </p:sp>
        <p:sp>
          <p:nvSpPr>
            <p:cNvPr id="5027" name="Google Shape;5027;p208"/>
            <p:cNvSpPr/>
            <p:nvPr/>
          </p:nvSpPr>
          <p:spPr>
            <a:xfrm>
              <a:off x="4026645" y="4612845"/>
              <a:ext cx="956836" cy="514671"/>
            </a:xfrm>
            <a:prstGeom prst="rect">
              <a:avLst/>
            </a:prstGeom>
            <a:solidFill>
              <a:srgbClr val="595959"/>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lt1"/>
                  </a:solidFill>
                  <a:latin typeface="Arial"/>
                  <a:ea typeface="Arial"/>
                  <a:cs typeface="Arial"/>
                  <a:sym typeface="Arial"/>
                </a:rPr>
                <a:t>HAL</a:t>
              </a:r>
              <a:endParaRPr b="1" sz="1400">
                <a:solidFill>
                  <a:schemeClr val="lt1"/>
                </a:solidFill>
                <a:latin typeface="Arial"/>
                <a:ea typeface="Arial"/>
                <a:cs typeface="Arial"/>
                <a:sym typeface="Arial"/>
              </a:endParaRPr>
            </a:p>
          </p:txBody>
        </p:sp>
        <p:cxnSp>
          <p:nvCxnSpPr>
            <p:cNvPr id="5028" name="Google Shape;5028;p208"/>
            <p:cNvCxnSpPr/>
            <p:nvPr/>
          </p:nvCxnSpPr>
          <p:spPr>
            <a:xfrm>
              <a:off x="3077689" y="6014720"/>
              <a:ext cx="948956" cy="0"/>
            </a:xfrm>
            <a:prstGeom prst="straightConnector1">
              <a:avLst/>
            </a:prstGeom>
            <a:noFill/>
            <a:ln cap="flat" cmpd="sng" w="28575">
              <a:solidFill>
                <a:schemeClr val="dk1"/>
              </a:solidFill>
              <a:prstDash val="solid"/>
              <a:miter lim="800000"/>
              <a:headEnd len="med" w="med" type="triangle"/>
              <a:tailEnd len="med" w="med" type="triangle"/>
            </a:ln>
          </p:spPr>
        </p:cxnSp>
        <p:sp>
          <p:nvSpPr>
            <p:cNvPr id="5029" name="Google Shape;5029;p208"/>
            <p:cNvSpPr/>
            <p:nvPr/>
          </p:nvSpPr>
          <p:spPr>
            <a:xfrm>
              <a:off x="1605280" y="3131820"/>
              <a:ext cx="1981200" cy="3025140"/>
            </a:xfrm>
            <a:prstGeom prst="rect">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algun Gothic"/>
                <a:ea typeface="Malgun Gothic"/>
                <a:cs typeface="Malgun Gothic"/>
                <a:sym typeface="Malgun Gothic"/>
              </a:endParaRPr>
            </a:p>
          </p:txBody>
        </p:sp>
        <p:sp>
          <p:nvSpPr>
            <p:cNvPr id="5030" name="Google Shape;5030;p208"/>
            <p:cNvSpPr/>
            <p:nvPr/>
          </p:nvSpPr>
          <p:spPr>
            <a:xfrm rot="-5400000">
              <a:off x="2212550" y="4107387"/>
              <a:ext cx="2219573" cy="355575"/>
            </a:xfrm>
            <a:prstGeom prst="rect">
              <a:avLst/>
            </a:prstGeom>
            <a:solidFill>
              <a:srgbClr val="7F7F7F"/>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75000"/>
                </a:lnSpc>
                <a:spcBef>
                  <a:spcPts val="0"/>
                </a:spcBef>
                <a:spcAft>
                  <a:spcPts val="0"/>
                </a:spcAft>
                <a:buNone/>
              </a:pPr>
              <a:r>
                <a:rPr b="1" lang="en-US" sz="1600">
                  <a:solidFill>
                    <a:schemeClr val="lt1"/>
                  </a:solidFill>
                  <a:latin typeface="Arial"/>
                  <a:ea typeface="Arial"/>
                  <a:cs typeface="Arial"/>
                  <a:sym typeface="Arial"/>
                </a:rPr>
                <a:t>Bộ vi xử lý</a:t>
              </a:r>
              <a:endParaRPr b="1" sz="1600">
                <a:solidFill>
                  <a:schemeClr val="lt1"/>
                </a:solidFill>
                <a:latin typeface="Arial"/>
                <a:ea typeface="Arial"/>
                <a:cs typeface="Arial"/>
                <a:sym typeface="Arial"/>
              </a:endParaRPr>
            </a:p>
          </p:txBody>
        </p:sp>
        <p:cxnSp>
          <p:nvCxnSpPr>
            <p:cNvPr id="5031" name="Google Shape;5031;p208"/>
            <p:cNvCxnSpPr/>
            <p:nvPr/>
          </p:nvCxnSpPr>
          <p:spPr>
            <a:xfrm>
              <a:off x="3169920" y="3566160"/>
              <a:ext cx="3733800" cy="0"/>
            </a:xfrm>
            <a:prstGeom prst="straightConnector1">
              <a:avLst/>
            </a:prstGeom>
            <a:noFill/>
            <a:ln cap="flat" cmpd="sng" w="28575">
              <a:solidFill>
                <a:schemeClr val="dk1"/>
              </a:solidFill>
              <a:prstDash val="solid"/>
              <a:miter lim="800000"/>
              <a:headEnd len="med" w="med" type="triangle"/>
              <a:tailEnd len="med" w="med" type="triangle"/>
            </a:ln>
          </p:spPr>
        </p:cxnSp>
        <p:sp>
          <p:nvSpPr>
            <p:cNvPr id="5032" name="Google Shape;5032;p208"/>
            <p:cNvSpPr/>
            <p:nvPr/>
          </p:nvSpPr>
          <p:spPr>
            <a:xfrm>
              <a:off x="4654415" y="3506837"/>
              <a:ext cx="776106" cy="10504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dk1"/>
                  </a:solidFill>
                  <a:latin typeface="Arial"/>
                  <a:ea typeface="Arial"/>
                  <a:cs typeface="Arial"/>
                  <a:sym typeface="Arial"/>
                </a:rPr>
                <a:t>Mã hóa</a:t>
              </a:r>
              <a:endParaRPr b="1" sz="1400">
                <a:solidFill>
                  <a:schemeClr val="dk1"/>
                </a:solidFill>
                <a:latin typeface="Arial"/>
                <a:ea typeface="Arial"/>
                <a:cs typeface="Arial"/>
                <a:sym typeface="Arial"/>
              </a:endParaRPr>
            </a:p>
          </p:txBody>
        </p:sp>
        <p:grpSp>
          <p:nvGrpSpPr>
            <p:cNvPr id="5033" name="Google Shape;5033;p208"/>
            <p:cNvGrpSpPr/>
            <p:nvPr/>
          </p:nvGrpSpPr>
          <p:grpSpPr>
            <a:xfrm>
              <a:off x="3169920" y="4110790"/>
              <a:ext cx="3733800" cy="105043"/>
              <a:chOff x="3322320" y="3658511"/>
              <a:chExt cx="3733800" cy="105043"/>
            </a:xfrm>
          </p:grpSpPr>
          <p:cxnSp>
            <p:nvCxnSpPr>
              <p:cNvPr id="5034" name="Google Shape;5034;p208"/>
              <p:cNvCxnSpPr/>
              <p:nvPr/>
            </p:nvCxnSpPr>
            <p:spPr>
              <a:xfrm>
                <a:off x="3322320" y="3718560"/>
                <a:ext cx="3733800" cy="0"/>
              </a:xfrm>
              <a:prstGeom prst="straightConnector1">
                <a:avLst/>
              </a:prstGeom>
              <a:noFill/>
              <a:ln cap="flat" cmpd="sng" w="28575">
                <a:solidFill>
                  <a:schemeClr val="dk1"/>
                </a:solidFill>
                <a:prstDash val="solid"/>
                <a:miter lim="800000"/>
                <a:headEnd len="med" w="med" type="triangle"/>
                <a:tailEnd len="med" w="med" type="triangle"/>
              </a:ln>
            </p:spPr>
          </p:cxnSp>
          <p:sp>
            <p:nvSpPr>
              <p:cNvPr id="5035" name="Google Shape;5035;p208"/>
              <p:cNvSpPr/>
              <p:nvPr/>
            </p:nvSpPr>
            <p:spPr>
              <a:xfrm>
                <a:off x="4806815" y="3658511"/>
                <a:ext cx="776106" cy="10504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dk1"/>
                    </a:solidFill>
                    <a:latin typeface="Arial"/>
                    <a:ea typeface="Arial"/>
                    <a:cs typeface="Arial"/>
                    <a:sym typeface="Arial"/>
                  </a:rPr>
                  <a:t>Mã hóa</a:t>
                </a:r>
                <a:endParaRPr b="1" sz="1400">
                  <a:solidFill>
                    <a:schemeClr val="dk1"/>
                  </a:solidFill>
                  <a:latin typeface="Arial"/>
                  <a:ea typeface="Arial"/>
                  <a:cs typeface="Arial"/>
                  <a:sym typeface="Arial"/>
                </a:endParaRPr>
              </a:p>
            </p:txBody>
          </p:sp>
        </p:grpSp>
        <p:sp>
          <p:nvSpPr>
            <p:cNvPr id="5036" name="Google Shape;5036;p208"/>
            <p:cNvSpPr/>
            <p:nvPr/>
          </p:nvSpPr>
          <p:spPr>
            <a:xfrm>
              <a:off x="3911600" y="4333240"/>
              <a:ext cx="2328845" cy="1844040"/>
            </a:xfrm>
            <a:prstGeom prst="rect">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algun Gothic"/>
                <a:ea typeface="Malgun Gothic"/>
                <a:cs typeface="Malgun Gothic"/>
                <a:sym typeface="Malgun Gothic"/>
              </a:endParaRPr>
            </a:p>
          </p:txBody>
        </p:sp>
        <p:sp>
          <p:nvSpPr>
            <p:cNvPr id="5037" name="Google Shape;5037;p208"/>
            <p:cNvSpPr/>
            <p:nvPr/>
          </p:nvSpPr>
          <p:spPr>
            <a:xfrm>
              <a:off x="3119751" y="5832977"/>
              <a:ext cx="844071" cy="120692"/>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dk1"/>
                  </a:solidFill>
                  <a:latin typeface="Arial"/>
                  <a:ea typeface="Arial"/>
                  <a:cs typeface="Arial"/>
                  <a:sym typeface="Arial"/>
                </a:rPr>
                <a:t>LoRa</a:t>
              </a:r>
              <a:r>
                <a:rPr b="1" baseline="30000" lang="en-US" sz="1400">
                  <a:solidFill>
                    <a:schemeClr val="dk1"/>
                  </a:solidFill>
                  <a:latin typeface="Arial"/>
                  <a:ea typeface="Arial"/>
                  <a:cs typeface="Arial"/>
                  <a:sym typeface="Arial"/>
                </a:rPr>
                <a:t>TM</a:t>
              </a:r>
              <a:r>
                <a:rPr b="1" lang="en-US" sz="1400">
                  <a:solidFill>
                    <a:schemeClr val="dk1"/>
                  </a:solidFill>
                  <a:latin typeface="Arial"/>
                  <a:ea typeface="Arial"/>
                  <a:cs typeface="Arial"/>
                  <a:sym typeface="Arial"/>
                </a:rPr>
                <a:t>/FSK</a:t>
              </a:r>
              <a:endParaRPr b="1" sz="1400">
                <a:solidFill>
                  <a:schemeClr val="dk1"/>
                </a:solidFill>
                <a:latin typeface="Arial"/>
                <a:ea typeface="Arial"/>
                <a:cs typeface="Arial"/>
                <a:sym typeface="Arial"/>
              </a:endParaRPr>
            </a:p>
          </p:txBody>
        </p:sp>
        <p:sp>
          <p:nvSpPr>
            <p:cNvPr id="5038" name="Google Shape;5038;p208"/>
            <p:cNvSpPr/>
            <p:nvPr/>
          </p:nvSpPr>
          <p:spPr>
            <a:xfrm rot="-5400000">
              <a:off x="1386134" y="5532120"/>
              <a:ext cx="873760" cy="27432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66666"/>
                </a:lnSpc>
                <a:spcBef>
                  <a:spcPts val="0"/>
                </a:spcBef>
                <a:spcAft>
                  <a:spcPts val="0"/>
                </a:spcAft>
                <a:buNone/>
              </a:pPr>
              <a:r>
                <a:rPr b="1" lang="en-US" sz="1800">
                  <a:solidFill>
                    <a:schemeClr val="dk1"/>
                  </a:solidFill>
                  <a:latin typeface="Arial"/>
                  <a:ea typeface="Arial"/>
                  <a:cs typeface="Arial"/>
                  <a:sym typeface="Arial"/>
                </a:rPr>
                <a:t>Cảm biến</a:t>
              </a:r>
              <a:endParaRPr b="1" sz="1800">
                <a:solidFill>
                  <a:schemeClr val="dk1"/>
                </a:solidFill>
                <a:latin typeface="Arial"/>
                <a:ea typeface="Arial"/>
                <a:cs typeface="Arial"/>
                <a:sym typeface="Arial"/>
              </a:endParaRPr>
            </a:p>
          </p:txBody>
        </p:sp>
        <p:sp>
          <p:nvSpPr>
            <p:cNvPr id="5039" name="Google Shape;5039;p208"/>
            <p:cNvSpPr/>
            <p:nvPr/>
          </p:nvSpPr>
          <p:spPr>
            <a:xfrm rot="-5400000">
              <a:off x="7600601" y="5412098"/>
              <a:ext cx="873760" cy="274320"/>
            </a:xfrm>
            <a:prstGeom prst="rect">
              <a:avLst/>
            </a:prstGeom>
            <a:solidFill>
              <a:schemeClr val="lt1"/>
            </a:solidFill>
            <a:ln>
              <a:noFill/>
            </a:ln>
          </p:spPr>
          <p:txBody>
            <a:bodyPr anchorCtr="0" anchor="ctr" bIns="45700" lIns="0" spcFirstLastPara="1" rIns="0" wrap="square" tIns="45700">
              <a:noAutofit/>
            </a:bodyPr>
            <a:lstStyle/>
            <a:p>
              <a:pPr indent="0" lvl="0" marL="0" marR="0" rtl="0" algn="l">
                <a:lnSpc>
                  <a:spcPct val="77777"/>
                </a:lnSpc>
                <a:spcBef>
                  <a:spcPts val="0"/>
                </a:spcBef>
                <a:spcAft>
                  <a:spcPts val="0"/>
                </a:spcAft>
                <a:buNone/>
              </a:pPr>
              <a:r>
                <a:rPr b="1" lang="en-US" sz="1800">
                  <a:solidFill>
                    <a:schemeClr val="dk1"/>
                  </a:solidFill>
                  <a:latin typeface="Arial"/>
                  <a:ea typeface="Arial"/>
                  <a:cs typeface="Arial"/>
                  <a:sym typeface="Arial"/>
                </a:rPr>
                <a:t>Máy chủ hệ thống mạng</a:t>
              </a:r>
              <a:endParaRPr b="1" sz="1800">
                <a:solidFill>
                  <a:schemeClr val="dk1"/>
                </a:solidFill>
                <a:latin typeface="Arial"/>
                <a:ea typeface="Arial"/>
                <a:cs typeface="Arial"/>
                <a:sym typeface="Arial"/>
              </a:endParaRPr>
            </a:p>
          </p:txBody>
        </p:sp>
        <p:sp>
          <p:nvSpPr>
            <p:cNvPr id="5040" name="Google Shape;5040;p208"/>
            <p:cNvSpPr/>
            <p:nvPr/>
          </p:nvSpPr>
          <p:spPr>
            <a:xfrm rot="-5400000">
              <a:off x="5574100" y="4749169"/>
              <a:ext cx="873760" cy="274320"/>
            </a:xfrm>
            <a:prstGeom prst="rect">
              <a:avLst/>
            </a:prstGeom>
            <a:solidFill>
              <a:schemeClr val="lt1"/>
            </a:solidFill>
            <a:ln>
              <a:noFill/>
            </a:ln>
          </p:spPr>
          <p:txBody>
            <a:bodyPr anchorCtr="0" anchor="ctr" bIns="45700" lIns="0" spcFirstLastPara="1" rIns="0" wrap="square" tIns="45700">
              <a:noAutofit/>
            </a:bodyPr>
            <a:lstStyle/>
            <a:p>
              <a:pPr indent="0" lvl="0" marL="0" marR="0" rtl="0" algn="l">
                <a:lnSpc>
                  <a:spcPct val="77777"/>
                </a:lnSpc>
                <a:spcBef>
                  <a:spcPts val="0"/>
                </a:spcBef>
                <a:spcAft>
                  <a:spcPts val="0"/>
                </a:spcAft>
                <a:buNone/>
              </a:pPr>
              <a:r>
                <a:rPr b="1" lang="en-US" sz="1800">
                  <a:solidFill>
                    <a:schemeClr val="dk1"/>
                  </a:solidFill>
                  <a:latin typeface="Arial"/>
                  <a:ea typeface="Arial"/>
                  <a:cs typeface="Arial"/>
                  <a:sym typeface="Arial"/>
                </a:rPr>
                <a:t>Gateway</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Host</a:t>
              </a:r>
              <a:endParaRPr b="1" sz="1800">
                <a:solidFill>
                  <a:schemeClr val="dk1"/>
                </a:solidFill>
                <a:latin typeface="Arial"/>
                <a:ea typeface="Arial"/>
                <a:cs typeface="Arial"/>
                <a:sym typeface="Arial"/>
              </a:endParaRPr>
            </a:p>
          </p:txBody>
        </p:sp>
        <p:sp>
          <p:nvSpPr>
            <p:cNvPr id="5041" name="Google Shape;5041;p208"/>
            <p:cNvSpPr/>
            <p:nvPr/>
          </p:nvSpPr>
          <p:spPr>
            <a:xfrm>
              <a:off x="6725920" y="3131820"/>
              <a:ext cx="1526540" cy="3055620"/>
            </a:xfrm>
            <a:prstGeom prst="rect">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algun Gothic"/>
                <a:ea typeface="Malgun Gothic"/>
                <a:cs typeface="Malgun Gothic"/>
                <a:sym typeface="Malgun Gothic"/>
              </a:endParaRPr>
            </a:p>
          </p:txBody>
        </p:sp>
        <p:sp>
          <p:nvSpPr>
            <p:cNvPr id="5042" name="Google Shape;5042;p208"/>
            <p:cNvSpPr/>
            <p:nvPr/>
          </p:nvSpPr>
          <p:spPr>
            <a:xfrm rot="5400000">
              <a:off x="5729925" y="4339278"/>
              <a:ext cx="1413510" cy="2038975"/>
            </a:xfrm>
            <a:prstGeom prst="arc">
              <a:avLst>
                <a:gd fmla="val 16185615" name="adj1"/>
                <a:gd fmla="val 5373547" name="adj2"/>
              </a:avLst>
            </a:prstGeom>
            <a:noFill/>
            <a:ln cap="flat" cmpd="sng" w="28575">
              <a:solidFill>
                <a:schemeClr val="dk1"/>
              </a:solidFill>
              <a:prstDash val="solid"/>
              <a:miter lim="800000"/>
              <a:headEnd len="med" w="med" type="triangl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Malgun Gothic"/>
                <a:ea typeface="Malgun Gothic"/>
                <a:cs typeface="Malgun Gothic"/>
                <a:sym typeface="Malgun Gothic"/>
              </a:endParaRPr>
            </a:p>
          </p:txBody>
        </p:sp>
        <p:sp>
          <p:nvSpPr>
            <p:cNvPr id="5043" name="Google Shape;5043;p208"/>
            <p:cNvSpPr/>
            <p:nvPr/>
          </p:nvSpPr>
          <p:spPr>
            <a:xfrm>
              <a:off x="6254415" y="5958104"/>
              <a:ext cx="470235" cy="159486"/>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lang="en-US" sz="1200">
                  <a:solidFill>
                    <a:schemeClr val="dk1"/>
                  </a:solidFill>
                  <a:latin typeface="Arial"/>
                  <a:ea typeface="Arial"/>
                  <a:cs typeface="Arial"/>
                  <a:sym typeface="Arial"/>
                </a:rPr>
                <a:t>secure</a:t>
              </a:r>
              <a:endParaRPr b="1" sz="1400">
                <a:solidFill>
                  <a:schemeClr val="dk1"/>
                </a:solidFill>
                <a:latin typeface="Arial"/>
                <a:ea typeface="Arial"/>
                <a:cs typeface="Arial"/>
                <a:sym typeface="Arial"/>
              </a:endParaRPr>
            </a:p>
          </p:txBody>
        </p:sp>
        <p:sp>
          <p:nvSpPr>
            <p:cNvPr id="5044" name="Google Shape;5044;p208"/>
            <p:cNvSpPr/>
            <p:nvPr/>
          </p:nvSpPr>
          <p:spPr>
            <a:xfrm>
              <a:off x="6006603" y="5596248"/>
              <a:ext cx="933787" cy="27432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85714"/>
                </a:lnSpc>
                <a:spcBef>
                  <a:spcPts val="0"/>
                </a:spcBef>
                <a:spcAft>
                  <a:spcPts val="0"/>
                </a:spcAft>
                <a:buNone/>
              </a:pPr>
              <a:r>
                <a:rPr b="1" lang="en-US" sz="1400">
                  <a:solidFill>
                    <a:schemeClr val="dk1"/>
                  </a:solidFill>
                  <a:latin typeface="Arial"/>
                  <a:ea typeface="Arial"/>
                  <a:cs typeface="Arial"/>
                  <a:sym typeface="Arial"/>
                </a:rPr>
                <a:t>Ethernet, 3G,</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WiFi</a:t>
              </a:r>
              <a:endParaRPr b="1" sz="1400">
                <a:solidFill>
                  <a:schemeClr val="dk1"/>
                </a:solidFill>
                <a:latin typeface="Arial"/>
                <a:ea typeface="Arial"/>
                <a:cs typeface="Arial"/>
                <a:sym typeface="Arial"/>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9" name="Shape 5049"/>
        <p:cNvGrpSpPr/>
        <p:nvPr/>
      </p:nvGrpSpPr>
      <p:grpSpPr>
        <a:xfrm>
          <a:off x="0" y="0"/>
          <a:ext cx="0" cy="0"/>
          <a:chOff x="0" y="0"/>
          <a:chExt cx="0" cy="0"/>
        </a:xfrm>
      </p:grpSpPr>
      <p:sp>
        <p:nvSpPr>
          <p:cNvPr id="5050" name="Google Shape;5050;p209"/>
          <p:cNvSpPr/>
          <p:nvPr/>
        </p:nvSpPr>
        <p:spPr>
          <a:xfrm>
            <a:off x="714948" y="2696566"/>
            <a:ext cx="8628061" cy="2153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vừa cải thiện tốc độ dữ liệu, vừa duy trì pin.</a:t>
            </a:r>
            <a:endParaRPr/>
          </a:p>
        </p:txBody>
      </p:sp>
      <p:sp>
        <p:nvSpPr>
          <p:cNvPr id="5051" name="Google Shape;5051;p209"/>
          <p:cNvSpPr/>
          <p:nvPr/>
        </p:nvSpPr>
        <p:spPr>
          <a:xfrm>
            <a:off x="714948" y="3062783"/>
            <a:ext cx="8628061" cy="2153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Chống nhiễu tín hiệu rất tốt và có thể sử dụng tần số tối ưu.</a:t>
            </a:r>
            <a:endParaRPr/>
          </a:p>
        </p:txBody>
      </p:sp>
      <p:grpSp>
        <p:nvGrpSpPr>
          <p:cNvPr id="5052" name="Google Shape;5052;p209"/>
          <p:cNvGrpSpPr/>
          <p:nvPr/>
        </p:nvGrpSpPr>
        <p:grpSpPr>
          <a:xfrm>
            <a:off x="559817" y="1917711"/>
            <a:ext cx="8783192" cy="646331"/>
            <a:chOff x="1027113" y="2045625"/>
            <a:chExt cx="8785225" cy="646481"/>
          </a:xfrm>
        </p:grpSpPr>
        <p:sp>
          <p:nvSpPr>
            <p:cNvPr id="5053" name="Google Shape;5053;p20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54" name="Google Shape;5054;p209"/>
            <p:cNvSpPr/>
            <p:nvPr/>
          </p:nvSpPr>
          <p:spPr>
            <a:xfrm>
              <a:off x="1179513" y="2045625"/>
              <a:ext cx="8632825" cy="6464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Tốc độ dữ liệu thích ứng (ADR) là một kỹ thuật điều chỉnh tốc độ dữ liệu và công suất truyền cho mỗi thiết bị bằng cách phân tích các giá trị Tỷ lệ lỗi gói tin (PER), tỷ số tín hiệu trên nhiễu (SNR) và chỉ báo cường độ tín hiệu nhận được (RSSI) .</a:t>
              </a:r>
              <a:endParaRPr/>
            </a:p>
          </p:txBody>
        </p:sp>
      </p:grpSp>
      <p:grpSp>
        <p:nvGrpSpPr>
          <p:cNvPr id="5055" name="Google Shape;5055;p209"/>
          <p:cNvGrpSpPr/>
          <p:nvPr/>
        </p:nvGrpSpPr>
        <p:grpSpPr>
          <a:xfrm>
            <a:off x="416128" y="444866"/>
            <a:ext cx="9051872" cy="282133"/>
            <a:chOff x="416128" y="444866"/>
            <a:chExt cx="9051872" cy="282133"/>
          </a:xfrm>
        </p:grpSpPr>
        <p:sp>
          <p:nvSpPr>
            <p:cNvPr id="5056" name="Google Shape;5056;p20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057" name="Google Shape;5057;p2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058" name="Google Shape;5058;p20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Ngăn xếp giao thức LoRaWAN</a:t>
            </a:r>
            <a:endParaRPr/>
          </a:p>
        </p:txBody>
      </p:sp>
      <p:sp>
        <p:nvSpPr>
          <p:cNvPr id="5059" name="Google Shape;5059;p209"/>
          <p:cNvSpPr/>
          <p:nvPr/>
        </p:nvSpPr>
        <p:spPr>
          <a:xfrm>
            <a:off x="559817" y="2696566"/>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60" name="Google Shape;5060;p209"/>
          <p:cNvSpPr/>
          <p:nvPr/>
        </p:nvSpPr>
        <p:spPr>
          <a:xfrm>
            <a:off x="562142" y="3080491"/>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1"/>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490" name="Google Shape;490;p2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491" name="Google Shape;491;p21"/>
          <p:cNvGrpSpPr/>
          <p:nvPr/>
        </p:nvGrpSpPr>
        <p:grpSpPr>
          <a:xfrm>
            <a:off x="1054112" y="3883134"/>
            <a:ext cx="7794601" cy="1897956"/>
            <a:chOff x="1054112" y="3883134"/>
            <a:chExt cx="7794601" cy="1897956"/>
          </a:xfrm>
        </p:grpSpPr>
        <p:sp>
          <p:nvSpPr>
            <p:cNvPr id="492" name="Google Shape;492;p21"/>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2.1. Công nghệ IoT và sự phát triển</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2.2. Chăm sóc sức khỏe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Nhà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2.4. Thành phố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Logistics thông minh</a:t>
              </a:r>
              <a:endParaRPr sz="1800">
                <a:solidFill>
                  <a:srgbClr val="A5A5A5"/>
                </a:solidFill>
                <a:latin typeface="Arial"/>
                <a:ea typeface="Arial"/>
                <a:cs typeface="Arial"/>
                <a:sym typeface="Arial"/>
              </a:endParaRPr>
            </a:p>
          </p:txBody>
        </p:sp>
        <p:sp>
          <p:nvSpPr>
            <p:cNvPr id="493" name="Google Shape;493;p21"/>
            <p:cNvSpPr/>
            <p:nvPr/>
          </p:nvSpPr>
          <p:spPr>
            <a:xfrm>
              <a:off x="5107801"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2.6 Nhà máy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2.7 Trang trại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2.8 Xe ô tô được kết nối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2.9 Năng lượng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2.10 Dịch vụ chính của IoT</a:t>
              </a:r>
              <a:endParaRPr/>
            </a:p>
          </p:txBody>
        </p:sp>
      </p:gr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5" name="Shape 5065"/>
        <p:cNvGrpSpPr/>
        <p:nvPr/>
      </p:nvGrpSpPr>
      <p:grpSpPr>
        <a:xfrm>
          <a:off x="0" y="0"/>
          <a:ext cx="0" cy="0"/>
          <a:chOff x="0" y="0"/>
          <a:chExt cx="0" cy="0"/>
        </a:xfrm>
      </p:grpSpPr>
      <p:grpSp>
        <p:nvGrpSpPr>
          <p:cNvPr id="5066" name="Google Shape;5066;p210"/>
          <p:cNvGrpSpPr/>
          <p:nvPr/>
        </p:nvGrpSpPr>
        <p:grpSpPr>
          <a:xfrm>
            <a:off x="416128" y="444866"/>
            <a:ext cx="9051872" cy="282133"/>
            <a:chOff x="416128" y="444866"/>
            <a:chExt cx="9051872" cy="282133"/>
          </a:xfrm>
        </p:grpSpPr>
        <p:sp>
          <p:nvSpPr>
            <p:cNvPr id="5067" name="Google Shape;5067;p2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068" name="Google Shape;5068;p2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069" name="Google Shape;5069;p2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Lược đồ nhận diện LoRaWAN</a:t>
            </a:r>
            <a:endParaRPr/>
          </a:p>
        </p:txBody>
      </p:sp>
      <p:grpSp>
        <p:nvGrpSpPr>
          <p:cNvPr id="5070" name="Google Shape;5070;p210"/>
          <p:cNvGrpSpPr/>
          <p:nvPr/>
        </p:nvGrpSpPr>
        <p:grpSpPr>
          <a:xfrm>
            <a:off x="559817" y="1917711"/>
            <a:ext cx="9005714" cy="215444"/>
            <a:chOff x="1027113" y="2045625"/>
            <a:chExt cx="9007799" cy="215494"/>
          </a:xfrm>
        </p:grpSpPr>
        <p:sp>
          <p:nvSpPr>
            <p:cNvPr id="5071" name="Google Shape;5071;p2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72" name="Google Shape;5072;p210"/>
            <p:cNvSpPr/>
            <p:nvPr/>
          </p:nvSpPr>
          <p:spPr>
            <a:xfrm>
              <a:off x="1179513" y="2045625"/>
              <a:ext cx="885539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LoRa RF khác với nhận diện IP</a:t>
              </a:r>
              <a:endParaRPr/>
            </a:p>
          </p:txBody>
        </p:sp>
      </p:grpSp>
      <p:grpSp>
        <p:nvGrpSpPr>
          <p:cNvPr id="5073" name="Google Shape;5073;p210"/>
          <p:cNvGrpSpPr/>
          <p:nvPr/>
        </p:nvGrpSpPr>
        <p:grpSpPr>
          <a:xfrm>
            <a:off x="559817" y="2284813"/>
            <a:ext cx="8780377" cy="215444"/>
            <a:chOff x="1027113" y="2045624"/>
            <a:chExt cx="8785225" cy="215563"/>
          </a:xfrm>
        </p:grpSpPr>
        <p:sp>
          <p:nvSpPr>
            <p:cNvPr id="5074" name="Google Shape;5074;p2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075" name="Google Shape;5075;p210"/>
            <p:cNvSpPr/>
            <p:nvPr/>
          </p:nvSpPr>
          <p:spPr>
            <a:xfrm>
              <a:off x="1179513" y="2045624"/>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AppEUI</a:t>
              </a:r>
              <a:endParaRPr sz="1400">
                <a:solidFill>
                  <a:srgbClr val="262626"/>
                </a:solidFill>
                <a:latin typeface="Arial"/>
                <a:ea typeface="Arial"/>
                <a:cs typeface="Arial"/>
                <a:sym typeface="Arial"/>
              </a:endParaRPr>
            </a:p>
          </p:txBody>
        </p:sp>
      </p:grpSp>
      <p:sp>
        <p:nvSpPr>
          <p:cNvPr id="5076" name="Google Shape;5076;p210"/>
          <p:cNvSpPr/>
          <p:nvPr/>
        </p:nvSpPr>
        <p:spPr>
          <a:xfrm>
            <a:off x="711953" y="2561548"/>
            <a:ext cx="8628060" cy="345380"/>
          </a:xfrm>
          <a:prstGeom prst="rect">
            <a:avLst/>
          </a:prstGeom>
          <a:noFill/>
          <a:ln>
            <a:noFill/>
          </a:ln>
        </p:spPr>
        <p:txBody>
          <a:bodyPr anchorCtr="0" anchor="t" bIns="71950" lIns="0" spcFirstLastPara="1" rIns="143900" wrap="square" tIns="7195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ID ứng dụng toàn cầu</a:t>
            </a:r>
            <a:endParaRPr sz="1300">
              <a:solidFill>
                <a:srgbClr val="262626"/>
              </a:solidFill>
              <a:latin typeface="Arial"/>
              <a:ea typeface="Arial"/>
              <a:cs typeface="Arial"/>
              <a:sym typeface="Arial"/>
            </a:endParaRPr>
          </a:p>
        </p:txBody>
      </p:sp>
      <p:grpSp>
        <p:nvGrpSpPr>
          <p:cNvPr id="5077" name="Google Shape;5077;p210"/>
          <p:cNvGrpSpPr/>
          <p:nvPr/>
        </p:nvGrpSpPr>
        <p:grpSpPr>
          <a:xfrm>
            <a:off x="559636" y="2968219"/>
            <a:ext cx="8780377" cy="215444"/>
            <a:chOff x="1027113" y="2045624"/>
            <a:chExt cx="8785225" cy="215563"/>
          </a:xfrm>
        </p:grpSpPr>
        <p:sp>
          <p:nvSpPr>
            <p:cNvPr id="5078" name="Google Shape;5078;p2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079" name="Google Shape;5079;p210"/>
            <p:cNvSpPr/>
            <p:nvPr/>
          </p:nvSpPr>
          <p:spPr>
            <a:xfrm>
              <a:off x="1179513" y="2045624"/>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DevEUI</a:t>
              </a:r>
              <a:endParaRPr sz="1400">
                <a:solidFill>
                  <a:srgbClr val="262626"/>
                </a:solidFill>
                <a:latin typeface="Arial"/>
                <a:ea typeface="Arial"/>
                <a:cs typeface="Arial"/>
                <a:sym typeface="Arial"/>
              </a:endParaRPr>
            </a:p>
          </p:txBody>
        </p:sp>
      </p:grpSp>
      <p:sp>
        <p:nvSpPr>
          <p:cNvPr id="5080" name="Google Shape;5080;p210"/>
          <p:cNvSpPr/>
          <p:nvPr/>
        </p:nvSpPr>
        <p:spPr>
          <a:xfrm>
            <a:off x="711772" y="3244954"/>
            <a:ext cx="8628060" cy="345380"/>
          </a:xfrm>
          <a:prstGeom prst="rect">
            <a:avLst/>
          </a:prstGeom>
          <a:noFill/>
          <a:ln>
            <a:noFill/>
          </a:ln>
        </p:spPr>
        <p:txBody>
          <a:bodyPr anchorCtr="0" anchor="t" bIns="71950" lIns="0" spcFirstLastPara="1" rIns="143900" wrap="square" tIns="7195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ID thiết bị toàn cầu</a:t>
            </a:r>
            <a:endParaRPr sz="1300">
              <a:solidFill>
                <a:srgbClr val="262626"/>
              </a:solidFill>
              <a:latin typeface="Arial"/>
              <a:ea typeface="Arial"/>
              <a:cs typeface="Arial"/>
              <a:sym typeface="Arial"/>
            </a:endParaRPr>
          </a:p>
        </p:txBody>
      </p:sp>
      <p:grpSp>
        <p:nvGrpSpPr>
          <p:cNvPr id="5081" name="Google Shape;5081;p210"/>
          <p:cNvGrpSpPr/>
          <p:nvPr/>
        </p:nvGrpSpPr>
        <p:grpSpPr>
          <a:xfrm>
            <a:off x="559817" y="3651625"/>
            <a:ext cx="8780377" cy="215444"/>
            <a:chOff x="1027113" y="2045624"/>
            <a:chExt cx="8785225" cy="215563"/>
          </a:xfrm>
        </p:grpSpPr>
        <p:sp>
          <p:nvSpPr>
            <p:cNvPr id="5082" name="Google Shape;5082;p2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083" name="Google Shape;5083;p210"/>
            <p:cNvSpPr/>
            <p:nvPr/>
          </p:nvSpPr>
          <p:spPr>
            <a:xfrm>
              <a:off x="1179513" y="2045624"/>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DevAddr</a:t>
              </a:r>
              <a:endParaRPr sz="1400">
                <a:solidFill>
                  <a:srgbClr val="262626"/>
                </a:solidFill>
                <a:latin typeface="Arial"/>
                <a:ea typeface="Arial"/>
                <a:cs typeface="Arial"/>
                <a:sym typeface="Arial"/>
              </a:endParaRPr>
            </a:p>
          </p:txBody>
        </p:sp>
      </p:grpSp>
      <p:sp>
        <p:nvSpPr>
          <p:cNvPr id="5084" name="Google Shape;5084;p210"/>
          <p:cNvSpPr/>
          <p:nvPr/>
        </p:nvSpPr>
        <p:spPr>
          <a:xfrm>
            <a:off x="711953" y="3928360"/>
            <a:ext cx="8628060" cy="345380"/>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Lora Alliance(7bit), NetAddr (25bit) - Địa chỉ mạng</a:t>
            </a:r>
            <a:endParaRPr sz="1300">
              <a:solidFill>
                <a:srgbClr val="262626"/>
              </a:solidFill>
              <a:latin typeface="Arial"/>
              <a:ea typeface="Arial"/>
              <a:cs typeface="Arial"/>
              <a:sym typeface="Arial"/>
            </a:endParaRPr>
          </a:p>
        </p:txBody>
      </p:sp>
      <p:grpSp>
        <p:nvGrpSpPr>
          <p:cNvPr id="5085" name="Google Shape;5085;p210"/>
          <p:cNvGrpSpPr/>
          <p:nvPr/>
        </p:nvGrpSpPr>
        <p:grpSpPr>
          <a:xfrm>
            <a:off x="559636" y="4335031"/>
            <a:ext cx="8780377" cy="215444"/>
            <a:chOff x="1027113" y="2045624"/>
            <a:chExt cx="8785225" cy="215563"/>
          </a:xfrm>
        </p:grpSpPr>
        <p:sp>
          <p:nvSpPr>
            <p:cNvPr id="5086" name="Google Shape;5086;p2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087" name="Google Shape;5087;p210"/>
            <p:cNvSpPr/>
            <p:nvPr/>
          </p:nvSpPr>
          <p:spPr>
            <a:xfrm>
              <a:off x="1179513" y="2045624"/>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khóa</a:t>
              </a:r>
              <a:endParaRPr sz="1400">
                <a:solidFill>
                  <a:srgbClr val="262626"/>
                </a:solidFill>
                <a:latin typeface="Arial"/>
                <a:ea typeface="Arial"/>
                <a:cs typeface="Arial"/>
                <a:sym typeface="Arial"/>
              </a:endParaRPr>
            </a:p>
          </p:txBody>
        </p:sp>
      </p:grpSp>
      <p:sp>
        <p:nvSpPr>
          <p:cNvPr id="5088" name="Google Shape;5088;p210"/>
          <p:cNvSpPr/>
          <p:nvPr/>
        </p:nvSpPr>
        <p:spPr>
          <a:xfrm>
            <a:off x="711772" y="4611766"/>
            <a:ext cx="8628060" cy="648027"/>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AppKey: Khóa được chia sẻ trước bởi thiết bị và máy chủ mạng </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Khóa phiên mạng, Khóa phiên ứng dụng: Khóa phiên dựa trên Appkey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3" name="Shape 5093"/>
        <p:cNvGrpSpPr/>
        <p:nvPr/>
      </p:nvGrpSpPr>
      <p:grpSpPr>
        <a:xfrm>
          <a:off x="0" y="0"/>
          <a:ext cx="0" cy="0"/>
          <a:chOff x="0" y="0"/>
          <a:chExt cx="0" cy="0"/>
        </a:xfrm>
      </p:grpSpPr>
      <p:grpSp>
        <p:nvGrpSpPr>
          <p:cNvPr id="5094" name="Google Shape;5094;p211"/>
          <p:cNvGrpSpPr/>
          <p:nvPr/>
        </p:nvGrpSpPr>
        <p:grpSpPr>
          <a:xfrm>
            <a:off x="416128" y="444866"/>
            <a:ext cx="9051872" cy="282133"/>
            <a:chOff x="416128" y="444866"/>
            <a:chExt cx="9051872" cy="282133"/>
          </a:xfrm>
        </p:grpSpPr>
        <p:sp>
          <p:nvSpPr>
            <p:cNvPr id="5095" name="Google Shape;5095;p2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096" name="Google Shape;5096;p2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097" name="Google Shape;5097;p2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dạng thông báo LoRaWAN</a:t>
            </a:r>
            <a:endParaRPr/>
          </a:p>
        </p:txBody>
      </p:sp>
      <p:grpSp>
        <p:nvGrpSpPr>
          <p:cNvPr id="5098" name="Google Shape;5098;p211"/>
          <p:cNvGrpSpPr/>
          <p:nvPr/>
        </p:nvGrpSpPr>
        <p:grpSpPr>
          <a:xfrm>
            <a:off x="559817" y="1917711"/>
            <a:ext cx="9005714" cy="938719"/>
            <a:chOff x="1027113" y="2045625"/>
            <a:chExt cx="9007799" cy="938937"/>
          </a:xfrm>
        </p:grpSpPr>
        <p:sp>
          <p:nvSpPr>
            <p:cNvPr id="5099" name="Google Shape;5099;p2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100" name="Google Shape;5100;p211"/>
            <p:cNvSpPr/>
            <p:nvPr/>
          </p:nvSpPr>
          <p:spPr>
            <a:xfrm>
              <a:off x="1179513" y="2045625"/>
              <a:ext cx="8855399" cy="93893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Đặc tả LoRaWAN xác định một thông báo lớp vật lý bao gồm phần mở đầu, tiêu đề vật lý (PHDR), tiêu đề vật lý Kiểm tra dự phòng theo chu kỳ (PHDR_CRC), tải trọng vật lý (Tải trọng PHY) và đuôi phát hiện lỗi (CRC).</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Hình cho thấy cấu trúc thông báo lớp vật lý. Các trường PHDR và PHDR_CRC có tổng kích thước kết hợp là 20 bit. Ngoài ra, 2 byte CRC chỉ xuất hiện trong các bản tin đường lên, do đó đường xuống được tối ưu hóa để có thời gian truyền thấp.</a:t>
              </a:r>
              <a:endParaRPr sz="1400">
                <a:solidFill>
                  <a:srgbClr val="262626"/>
                </a:solidFill>
                <a:latin typeface="Arial"/>
                <a:ea typeface="Arial"/>
                <a:cs typeface="Arial"/>
                <a:sym typeface="Arial"/>
              </a:endParaRPr>
            </a:p>
          </p:txBody>
        </p:sp>
      </p:grpSp>
      <p:graphicFrame>
        <p:nvGraphicFramePr>
          <p:cNvPr id="5101" name="Google Shape;5101;p211"/>
          <p:cNvGraphicFramePr/>
          <p:nvPr/>
        </p:nvGraphicFramePr>
        <p:xfrm>
          <a:off x="3782647" y="4037584"/>
          <a:ext cx="3000000" cy="3000000"/>
        </p:xfrm>
        <a:graphic>
          <a:graphicData uri="http://schemas.openxmlformats.org/drawingml/2006/table">
            <a:tbl>
              <a:tblPr bandRow="1" firstRow="1">
                <a:noFill/>
                <a:tableStyleId>{A7659242-E1CC-4EDC-8006-197966C0AB99}</a:tableStyleId>
              </a:tblPr>
              <a:tblGrid>
                <a:gridCol w="854475"/>
                <a:gridCol w="854475"/>
                <a:gridCol w="854475"/>
              </a:tblGrid>
              <a:tr h="195775">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MHDR</a:t>
                      </a:r>
                      <a:endParaRPr sz="1100" u="none" cap="none" strike="noStrike">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MACPayload</a:t>
                      </a:r>
                      <a:endParaRPr sz="1100" u="none" cap="none" strike="noStrike">
                        <a:latin typeface="Arial"/>
                        <a:ea typeface="Arial"/>
                        <a:cs typeface="Arial"/>
                        <a:sym typeface="Arial"/>
                      </a:endParaRPr>
                    </a:p>
                  </a:txBody>
                  <a:tcPr marT="0" marB="0" marR="0" marL="0" anchor="ctr">
                    <a:solidFill>
                      <a:srgbClr val="D8D8D8"/>
                    </a:solidFill>
                  </a:tcP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MIC</a:t>
                      </a:r>
                      <a:endParaRPr sz="1100" u="none" cap="none" strike="noStrike">
                        <a:latin typeface="Arial"/>
                        <a:ea typeface="Arial"/>
                        <a:cs typeface="Arial"/>
                        <a:sym typeface="Arial"/>
                      </a:endParaRPr>
                    </a:p>
                  </a:txBody>
                  <a:tcPr marT="0" marB="0" marR="0" marL="0" anchor="ctr"/>
                </a:tc>
              </a:tr>
            </a:tbl>
          </a:graphicData>
        </a:graphic>
      </p:graphicFrame>
      <p:graphicFrame>
        <p:nvGraphicFramePr>
          <p:cNvPr id="5102" name="Google Shape;5102;p211"/>
          <p:cNvGraphicFramePr/>
          <p:nvPr/>
        </p:nvGraphicFramePr>
        <p:xfrm>
          <a:off x="3782647" y="4420042"/>
          <a:ext cx="3000000" cy="3000000"/>
        </p:xfrm>
        <a:graphic>
          <a:graphicData uri="http://schemas.openxmlformats.org/drawingml/2006/table">
            <a:tbl>
              <a:tblPr bandRow="1" firstRow="1">
                <a:noFill/>
                <a:tableStyleId>{A7659242-E1CC-4EDC-8006-197966C0AB99}</a:tableStyleId>
              </a:tblPr>
              <a:tblGrid>
                <a:gridCol w="854475"/>
                <a:gridCol w="854475"/>
                <a:gridCol w="854475"/>
              </a:tblGrid>
              <a:tr h="203000">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MHDR</a:t>
                      </a:r>
                      <a:endParaRPr sz="1100" u="none" cap="none" strike="noStrike">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Join-Request</a:t>
                      </a:r>
                      <a:endParaRPr sz="1100" u="none" cap="none" strike="noStrike">
                        <a:latin typeface="Arial"/>
                        <a:ea typeface="Arial"/>
                        <a:cs typeface="Arial"/>
                        <a:sym typeface="Arial"/>
                      </a:endParaRPr>
                    </a:p>
                  </a:txBody>
                  <a:tcPr marT="0" marB="0" marR="0" marL="0" anchor="ctr">
                    <a:solidFill>
                      <a:srgbClr val="D8D8D8"/>
                    </a:solidFill>
                  </a:tcP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MIC</a:t>
                      </a:r>
                      <a:endParaRPr sz="1100" u="none" cap="none" strike="noStrike">
                        <a:latin typeface="Arial"/>
                        <a:ea typeface="Arial"/>
                        <a:cs typeface="Arial"/>
                        <a:sym typeface="Arial"/>
                      </a:endParaRPr>
                    </a:p>
                  </a:txBody>
                  <a:tcPr marT="0" marB="0" marR="0" marL="0" anchor="ctr"/>
                </a:tc>
              </a:tr>
            </a:tbl>
          </a:graphicData>
        </a:graphic>
      </p:graphicFrame>
      <p:graphicFrame>
        <p:nvGraphicFramePr>
          <p:cNvPr id="5103" name="Google Shape;5103;p211"/>
          <p:cNvGraphicFramePr/>
          <p:nvPr/>
        </p:nvGraphicFramePr>
        <p:xfrm>
          <a:off x="3782647" y="4809737"/>
          <a:ext cx="3000000" cy="3000000"/>
        </p:xfrm>
        <a:graphic>
          <a:graphicData uri="http://schemas.openxmlformats.org/drawingml/2006/table">
            <a:tbl>
              <a:tblPr bandRow="1" firstRow="1">
                <a:noFill/>
                <a:tableStyleId>{A7659242-E1CC-4EDC-8006-197966C0AB99}</a:tableStyleId>
              </a:tblPr>
              <a:tblGrid>
                <a:gridCol w="854475"/>
                <a:gridCol w="854475"/>
                <a:gridCol w="854475"/>
              </a:tblGrid>
              <a:tr h="203000">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MHDR</a:t>
                      </a:r>
                      <a:endParaRPr sz="1100" u="none" cap="none" strike="noStrike">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Join-Request</a:t>
                      </a:r>
                      <a:endParaRPr sz="1100" u="none" cap="none" strike="noStrike">
                        <a:latin typeface="Arial"/>
                        <a:ea typeface="Arial"/>
                        <a:cs typeface="Arial"/>
                        <a:sym typeface="Arial"/>
                      </a:endParaRPr>
                    </a:p>
                  </a:txBody>
                  <a:tcPr marT="0" marB="0" marR="0" marL="0" anchor="ctr">
                    <a:solidFill>
                      <a:srgbClr val="D8D8D8"/>
                    </a:solidFill>
                  </a:tcP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MIC</a:t>
                      </a:r>
                      <a:endParaRPr sz="1100" u="none" cap="none" strike="noStrike">
                        <a:latin typeface="Arial"/>
                        <a:ea typeface="Arial"/>
                        <a:cs typeface="Arial"/>
                        <a:sym typeface="Arial"/>
                      </a:endParaRPr>
                    </a:p>
                  </a:txBody>
                  <a:tcPr marT="0" marB="0" marR="0" marL="0" anchor="ctr"/>
                </a:tc>
              </a:tr>
            </a:tbl>
          </a:graphicData>
        </a:graphic>
      </p:graphicFrame>
      <p:graphicFrame>
        <p:nvGraphicFramePr>
          <p:cNvPr id="5104" name="Google Shape;5104;p211"/>
          <p:cNvGraphicFramePr/>
          <p:nvPr/>
        </p:nvGraphicFramePr>
        <p:xfrm>
          <a:off x="3782647" y="5357031"/>
          <a:ext cx="3000000" cy="3000000"/>
        </p:xfrm>
        <a:graphic>
          <a:graphicData uri="http://schemas.openxmlformats.org/drawingml/2006/table">
            <a:tbl>
              <a:tblPr bandRow="1" firstRow="1">
                <a:noFill/>
                <a:tableStyleId>{A7659242-E1CC-4EDC-8006-197966C0AB99}</a:tableStyleId>
              </a:tblPr>
              <a:tblGrid>
                <a:gridCol w="854475"/>
                <a:gridCol w="854475"/>
                <a:gridCol w="854475"/>
              </a:tblGrid>
              <a:tr h="203000">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FHDR</a:t>
                      </a:r>
                      <a:endParaRPr sz="1100" u="none" cap="none" strike="noStrike">
                        <a:latin typeface="Arial"/>
                        <a:ea typeface="Arial"/>
                        <a:cs typeface="Arial"/>
                        <a:sym typeface="Arial"/>
                      </a:endParaRPr>
                    </a:p>
                  </a:txBody>
                  <a:tcPr marT="0" marB="0" marR="0" marL="0" anchor="ctr">
                    <a:solidFill>
                      <a:srgbClr val="D8D8D8"/>
                    </a:solidFill>
                  </a:tcP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Fport</a:t>
                      </a:r>
                      <a:endParaRPr sz="1100" u="none" cap="none" strike="noStrike">
                        <a:latin typeface="Arial"/>
                        <a:ea typeface="Arial"/>
                        <a:cs typeface="Arial"/>
                        <a:sym typeface="Arial"/>
                      </a:endParaRPr>
                    </a:p>
                  </a:txBody>
                  <a:tcPr marT="0" marB="0" marR="0" marL="0" anchor="ctr">
                    <a:solidFill>
                      <a:schemeClr val="lt1"/>
                    </a:solidFill>
                  </a:tcP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FRMPayload</a:t>
                      </a:r>
                      <a:endParaRPr sz="1100" u="none" cap="none" strike="noStrike">
                        <a:latin typeface="Arial"/>
                        <a:ea typeface="Arial"/>
                        <a:cs typeface="Arial"/>
                        <a:sym typeface="Arial"/>
                      </a:endParaRPr>
                    </a:p>
                  </a:txBody>
                  <a:tcPr marT="0" marB="0" marR="0" marL="0" anchor="ctr"/>
                </a:tc>
              </a:tr>
            </a:tbl>
          </a:graphicData>
        </a:graphic>
      </p:graphicFrame>
      <p:graphicFrame>
        <p:nvGraphicFramePr>
          <p:cNvPr id="5105" name="Google Shape;5105;p211"/>
          <p:cNvGraphicFramePr/>
          <p:nvPr/>
        </p:nvGraphicFramePr>
        <p:xfrm>
          <a:off x="3081605" y="5904325"/>
          <a:ext cx="3000000" cy="3000000"/>
        </p:xfrm>
        <a:graphic>
          <a:graphicData uri="http://schemas.openxmlformats.org/drawingml/2006/table">
            <a:tbl>
              <a:tblPr bandRow="1" firstRow="1">
                <a:noFill/>
                <a:tableStyleId>{A7659242-E1CC-4EDC-8006-197966C0AB99}</a:tableStyleId>
              </a:tblPr>
              <a:tblGrid>
                <a:gridCol w="838875"/>
                <a:gridCol w="868675"/>
                <a:gridCol w="864875"/>
                <a:gridCol w="1405900"/>
              </a:tblGrid>
              <a:tr h="203000">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DevAddr</a:t>
                      </a:r>
                      <a:endParaRPr sz="1100" u="none" cap="none" strike="noStrike">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FCtrl</a:t>
                      </a:r>
                      <a:endParaRPr sz="1100" u="none" cap="none" strike="noStrike">
                        <a:latin typeface="Arial"/>
                        <a:ea typeface="Arial"/>
                        <a:cs typeface="Arial"/>
                        <a:sym typeface="Arial"/>
                      </a:endParaRPr>
                    </a:p>
                  </a:txBody>
                  <a:tcPr marT="0" marB="0" marR="0" marL="0" anchor="ctr">
                    <a:solidFill>
                      <a:srgbClr val="D8D8D8"/>
                    </a:solidFill>
                  </a:tcP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FCnt</a:t>
                      </a:r>
                      <a:endParaRPr sz="1100" u="none" cap="none" strike="noStrike">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FOpts</a:t>
                      </a:r>
                      <a:endParaRPr sz="1100" u="none" cap="none" strike="noStrike">
                        <a:latin typeface="Arial"/>
                        <a:ea typeface="Arial"/>
                        <a:cs typeface="Arial"/>
                        <a:sym typeface="Arial"/>
                      </a:endParaRPr>
                    </a:p>
                  </a:txBody>
                  <a:tcPr marT="0" marB="0" marR="0" marL="0" anchor="ctr"/>
                </a:tc>
              </a:tr>
            </a:tbl>
          </a:graphicData>
        </a:graphic>
      </p:graphicFrame>
      <p:graphicFrame>
        <p:nvGraphicFramePr>
          <p:cNvPr id="5106" name="Google Shape;5106;p211"/>
          <p:cNvGraphicFramePr/>
          <p:nvPr/>
        </p:nvGraphicFramePr>
        <p:xfrm>
          <a:off x="2910840" y="3474889"/>
          <a:ext cx="3000000" cy="3000000"/>
        </p:xfrm>
        <a:graphic>
          <a:graphicData uri="http://schemas.openxmlformats.org/drawingml/2006/table">
            <a:tbl>
              <a:tblPr bandRow="1" firstRow="1">
                <a:noFill/>
                <a:tableStyleId>{A7659242-E1CC-4EDC-8006-197966C0AB99}</a:tableStyleId>
              </a:tblPr>
              <a:tblGrid>
                <a:gridCol w="854850"/>
                <a:gridCol w="857825"/>
                <a:gridCol w="873150"/>
                <a:gridCol w="857825"/>
                <a:gridCol w="861650"/>
              </a:tblGrid>
              <a:tr h="203000">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Preamble</a:t>
                      </a:r>
                      <a:endParaRPr sz="1100" u="none" cap="none" strike="noStrike">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PHDR</a:t>
                      </a:r>
                      <a:endParaRPr sz="1100" u="none" cap="none" strike="noStrike">
                        <a:latin typeface="Arial"/>
                        <a:ea typeface="Arial"/>
                        <a:cs typeface="Arial"/>
                        <a:sym typeface="Arial"/>
                      </a:endParaRPr>
                    </a:p>
                  </a:txBody>
                  <a:tcPr marT="0" marB="0" marR="0" marL="0" anchor="ctr">
                    <a:solidFill>
                      <a:schemeClr val="lt1"/>
                    </a:solidFill>
                  </a:tcP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PHDR_CRC</a:t>
                      </a:r>
                      <a:endParaRPr sz="1100" u="none" cap="none" strike="noStrike">
                        <a:latin typeface="Arial"/>
                        <a:ea typeface="Arial"/>
                        <a:cs typeface="Arial"/>
                        <a:sym typeface="Arial"/>
                      </a:endParaRPr>
                    </a:p>
                  </a:txBody>
                  <a:tcPr marT="0" marB="0" marR="0" marL="0" anchor="ct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PHYPayload</a:t>
                      </a:r>
                      <a:endParaRPr sz="1100" u="none" cap="none" strike="noStrike">
                        <a:latin typeface="Arial"/>
                        <a:ea typeface="Arial"/>
                        <a:cs typeface="Arial"/>
                        <a:sym typeface="Arial"/>
                      </a:endParaRPr>
                    </a:p>
                  </a:txBody>
                  <a:tcPr marT="0" marB="0" marR="0" marL="0" anchor="ctr">
                    <a:solidFill>
                      <a:srgbClr val="D8D8D8"/>
                    </a:solidFill>
                  </a:tcPr>
                </a:tc>
                <a:tc>
                  <a:txBody>
                    <a:bodyPr/>
                    <a:lstStyle/>
                    <a:p>
                      <a:pPr indent="0" lvl="0" marL="0" marR="0" rtl="0" algn="ctr">
                        <a:spcBef>
                          <a:spcPts val="0"/>
                        </a:spcBef>
                        <a:spcAft>
                          <a:spcPts val="0"/>
                        </a:spcAft>
                        <a:buNone/>
                      </a:pPr>
                      <a:r>
                        <a:rPr lang="en-US" sz="1100" u="none" cap="none" strike="noStrike">
                          <a:latin typeface="Arial"/>
                          <a:ea typeface="Arial"/>
                          <a:cs typeface="Arial"/>
                          <a:sym typeface="Arial"/>
                        </a:rPr>
                        <a:t>CRC*</a:t>
                      </a:r>
                      <a:endParaRPr sz="1100" u="none" cap="none" strike="noStrike">
                        <a:latin typeface="Arial"/>
                        <a:ea typeface="Arial"/>
                        <a:cs typeface="Arial"/>
                        <a:sym typeface="Arial"/>
                      </a:endParaRPr>
                    </a:p>
                  </a:txBody>
                  <a:tcPr marT="0" marB="0" marR="0" marL="0" anchor="ctr">
                    <a:solidFill>
                      <a:schemeClr val="lt1"/>
                    </a:solidFill>
                  </a:tcPr>
                </a:tc>
              </a:tr>
            </a:tbl>
          </a:graphicData>
        </a:graphic>
      </p:graphicFrame>
      <p:sp>
        <p:nvSpPr>
          <p:cNvPr id="5107" name="Google Shape;5107;p211"/>
          <p:cNvSpPr/>
          <p:nvPr/>
        </p:nvSpPr>
        <p:spPr>
          <a:xfrm>
            <a:off x="4096011" y="5582279"/>
            <a:ext cx="2034279" cy="18776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rgbClr val="1429A0"/>
                </a:solidFill>
                <a:latin typeface="Arial"/>
                <a:ea typeface="Arial"/>
                <a:cs typeface="Arial"/>
                <a:sym typeface="Arial"/>
              </a:rPr>
              <a:t>Hình 7: Cấu trúc tải MAC</a:t>
            </a:r>
            <a:endParaRPr/>
          </a:p>
        </p:txBody>
      </p:sp>
      <p:sp>
        <p:nvSpPr>
          <p:cNvPr id="5108" name="Google Shape;5108;p211"/>
          <p:cNvSpPr/>
          <p:nvPr/>
        </p:nvSpPr>
        <p:spPr>
          <a:xfrm>
            <a:off x="4096011" y="6151258"/>
            <a:ext cx="2091429" cy="16844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rgbClr val="1429A0"/>
                </a:solidFill>
                <a:latin typeface="Arial"/>
                <a:ea typeface="Arial"/>
                <a:cs typeface="Arial"/>
                <a:sym typeface="Arial"/>
              </a:rPr>
              <a:t>Hình 8: Cấu trúc tiêu đề khung</a:t>
            </a:r>
            <a:endParaRPr sz="1100">
              <a:solidFill>
                <a:srgbClr val="1429A0"/>
              </a:solidFill>
              <a:latin typeface="Arial"/>
              <a:ea typeface="Arial"/>
              <a:cs typeface="Arial"/>
              <a:sym typeface="Arial"/>
            </a:endParaRPr>
          </a:p>
        </p:txBody>
      </p:sp>
      <p:sp>
        <p:nvSpPr>
          <p:cNvPr id="5109" name="Google Shape;5109;p211"/>
          <p:cNvSpPr/>
          <p:nvPr/>
        </p:nvSpPr>
        <p:spPr>
          <a:xfrm>
            <a:off x="4630203" y="5030830"/>
            <a:ext cx="1516151" cy="15253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rgbClr val="1429A0"/>
                </a:solidFill>
                <a:latin typeface="Arial"/>
                <a:ea typeface="Arial"/>
                <a:cs typeface="Arial"/>
                <a:sym typeface="Arial"/>
              </a:rPr>
              <a:t>Hình 6: Cấu trúc tải PHY</a:t>
            </a:r>
            <a:endParaRPr/>
          </a:p>
        </p:txBody>
      </p:sp>
      <p:sp>
        <p:nvSpPr>
          <p:cNvPr id="5110" name="Google Shape;5110;p211"/>
          <p:cNvSpPr/>
          <p:nvPr/>
        </p:nvSpPr>
        <p:spPr>
          <a:xfrm>
            <a:off x="4962182" y="4638294"/>
            <a:ext cx="207988" cy="134286"/>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chemeClr val="dk1"/>
                </a:solidFill>
                <a:latin typeface="Arial"/>
                <a:ea typeface="Arial"/>
                <a:cs typeface="Arial"/>
                <a:sym typeface="Arial"/>
              </a:rPr>
              <a:t>or</a:t>
            </a:r>
            <a:endParaRPr sz="1100">
              <a:solidFill>
                <a:schemeClr val="dk1"/>
              </a:solidFill>
              <a:latin typeface="Arial"/>
              <a:ea typeface="Arial"/>
              <a:cs typeface="Arial"/>
              <a:sym typeface="Arial"/>
            </a:endParaRPr>
          </a:p>
        </p:txBody>
      </p:sp>
      <p:sp>
        <p:nvSpPr>
          <p:cNvPr id="5111" name="Google Shape;5111;p211"/>
          <p:cNvSpPr/>
          <p:nvPr/>
        </p:nvSpPr>
        <p:spPr>
          <a:xfrm>
            <a:off x="4966773" y="4253365"/>
            <a:ext cx="207988" cy="134286"/>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chemeClr val="dk1"/>
                </a:solidFill>
                <a:latin typeface="Arial"/>
                <a:ea typeface="Arial"/>
                <a:cs typeface="Arial"/>
                <a:sym typeface="Arial"/>
              </a:rPr>
              <a:t>or</a:t>
            </a:r>
            <a:endParaRPr sz="1100">
              <a:solidFill>
                <a:schemeClr val="dk1"/>
              </a:solidFill>
              <a:latin typeface="Arial"/>
              <a:ea typeface="Arial"/>
              <a:cs typeface="Arial"/>
              <a:sym typeface="Arial"/>
            </a:endParaRPr>
          </a:p>
        </p:txBody>
      </p:sp>
      <p:sp>
        <p:nvSpPr>
          <p:cNvPr id="5112" name="Google Shape;5112;p211"/>
          <p:cNvSpPr/>
          <p:nvPr/>
        </p:nvSpPr>
        <p:spPr>
          <a:xfrm>
            <a:off x="3081605" y="3710273"/>
            <a:ext cx="4561255" cy="203012"/>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rgbClr val="1429A0"/>
                </a:solidFill>
                <a:latin typeface="Arial"/>
                <a:ea typeface="Arial"/>
                <a:cs typeface="Arial"/>
                <a:sym typeface="Arial"/>
              </a:rPr>
              <a:t>Hình 5: Cấu trúc PHY vô tuyến (CRC* chỉ khả dụng trên thông báo uplink)</a:t>
            </a:r>
            <a:endParaRPr/>
          </a:p>
        </p:txBody>
      </p:sp>
      <p:sp>
        <p:nvSpPr>
          <p:cNvPr id="5113" name="Google Shape;5113;p211"/>
          <p:cNvSpPr/>
          <p:nvPr/>
        </p:nvSpPr>
        <p:spPr>
          <a:xfrm>
            <a:off x="2461795" y="3887897"/>
            <a:ext cx="839569" cy="134286"/>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chemeClr val="dk1"/>
                </a:solidFill>
                <a:latin typeface="Arial"/>
                <a:ea typeface="Arial"/>
                <a:cs typeface="Arial"/>
                <a:sym typeface="Arial"/>
              </a:rPr>
              <a:t>PHYpayload:</a:t>
            </a:r>
            <a:endParaRPr sz="1100">
              <a:solidFill>
                <a:schemeClr val="dk1"/>
              </a:solidFill>
              <a:latin typeface="Arial"/>
              <a:ea typeface="Arial"/>
              <a:cs typeface="Arial"/>
              <a:sym typeface="Arial"/>
            </a:endParaRPr>
          </a:p>
        </p:txBody>
      </p:sp>
      <p:sp>
        <p:nvSpPr>
          <p:cNvPr id="5114" name="Google Shape;5114;p211"/>
          <p:cNvSpPr/>
          <p:nvPr/>
        </p:nvSpPr>
        <p:spPr>
          <a:xfrm>
            <a:off x="1819995" y="3356513"/>
            <a:ext cx="1016735" cy="134286"/>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chemeClr val="dk1"/>
                </a:solidFill>
                <a:latin typeface="Arial"/>
                <a:ea typeface="Arial"/>
                <a:cs typeface="Arial"/>
                <a:sym typeface="Arial"/>
              </a:rPr>
              <a:t>Lớp PHY vô tuyến:</a:t>
            </a:r>
            <a:endParaRPr/>
          </a:p>
        </p:txBody>
      </p:sp>
      <p:sp>
        <p:nvSpPr>
          <p:cNvPr id="5115" name="Google Shape;5115;p211"/>
          <p:cNvSpPr/>
          <p:nvPr/>
        </p:nvSpPr>
        <p:spPr>
          <a:xfrm>
            <a:off x="2458555" y="5220377"/>
            <a:ext cx="839569" cy="134286"/>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chemeClr val="dk1"/>
                </a:solidFill>
                <a:latin typeface="Arial"/>
                <a:ea typeface="Arial"/>
                <a:cs typeface="Arial"/>
                <a:sym typeface="Arial"/>
              </a:rPr>
              <a:t>MACPayload:</a:t>
            </a:r>
            <a:endParaRPr sz="1100">
              <a:solidFill>
                <a:schemeClr val="dk1"/>
              </a:solidFill>
              <a:latin typeface="Arial"/>
              <a:ea typeface="Arial"/>
              <a:cs typeface="Arial"/>
              <a:sym typeface="Arial"/>
            </a:endParaRPr>
          </a:p>
        </p:txBody>
      </p:sp>
      <p:sp>
        <p:nvSpPr>
          <p:cNvPr id="5116" name="Google Shape;5116;p211"/>
          <p:cNvSpPr/>
          <p:nvPr/>
        </p:nvSpPr>
        <p:spPr>
          <a:xfrm>
            <a:off x="2458555" y="5770039"/>
            <a:ext cx="419785" cy="134286"/>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9090"/>
              </a:lnSpc>
              <a:spcBef>
                <a:spcPts val="0"/>
              </a:spcBef>
              <a:spcAft>
                <a:spcPts val="0"/>
              </a:spcAft>
              <a:buNone/>
            </a:pPr>
            <a:r>
              <a:rPr lang="en-US" sz="1100">
                <a:solidFill>
                  <a:schemeClr val="dk1"/>
                </a:solidFill>
                <a:latin typeface="Arial"/>
                <a:ea typeface="Arial"/>
                <a:cs typeface="Arial"/>
                <a:sym typeface="Arial"/>
              </a:rPr>
              <a:t>FHDR:</a:t>
            </a:r>
            <a:endParaRPr sz="1100">
              <a:solidFill>
                <a:schemeClr val="dk1"/>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1" name="Shape 5121"/>
        <p:cNvGrpSpPr/>
        <p:nvPr/>
      </p:nvGrpSpPr>
      <p:grpSpPr>
        <a:xfrm>
          <a:off x="0" y="0"/>
          <a:ext cx="0" cy="0"/>
          <a:chOff x="0" y="0"/>
          <a:chExt cx="0" cy="0"/>
        </a:xfrm>
      </p:grpSpPr>
      <p:grpSp>
        <p:nvGrpSpPr>
          <p:cNvPr id="5122" name="Google Shape;5122;p212"/>
          <p:cNvGrpSpPr/>
          <p:nvPr/>
        </p:nvGrpSpPr>
        <p:grpSpPr>
          <a:xfrm>
            <a:off x="416128" y="444866"/>
            <a:ext cx="9051872" cy="282133"/>
            <a:chOff x="416128" y="444866"/>
            <a:chExt cx="9051872" cy="282133"/>
          </a:xfrm>
        </p:grpSpPr>
        <p:sp>
          <p:nvSpPr>
            <p:cNvPr id="5123" name="Google Shape;5123;p2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124" name="Google Shape;5124;p2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5125" name="Google Shape;5125;p212"/>
          <p:cNvGrpSpPr/>
          <p:nvPr/>
        </p:nvGrpSpPr>
        <p:grpSpPr>
          <a:xfrm>
            <a:off x="559817" y="2236063"/>
            <a:ext cx="8780377" cy="215444"/>
            <a:chOff x="1027113" y="2045624"/>
            <a:chExt cx="8785225" cy="215563"/>
          </a:xfrm>
        </p:grpSpPr>
        <p:sp>
          <p:nvSpPr>
            <p:cNvPr id="5126" name="Google Shape;5126;p2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27" name="Google Shape;5127;p212"/>
            <p:cNvSpPr/>
            <p:nvPr/>
          </p:nvSpPr>
          <p:spPr>
            <a:xfrm>
              <a:off x="1179513" y="2045624"/>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1€/năm cho mỗi thiết bị sử dụng băng tần ISM</a:t>
              </a:r>
              <a:endParaRPr/>
            </a:p>
          </p:txBody>
        </p:sp>
      </p:grpSp>
      <p:sp>
        <p:nvSpPr>
          <p:cNvPr id="5128" name="Google Shape;5128;p2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về SigFox</a:t>
            </a:r>
            <a:endParaRPr/>
          </a:p>
        </p:txBody>
      </p:sp>
      <p:grpSp>
        <p:nvGrpSpPr>
          <p:cNvPr id="5129" name="Google Shape;5129;p212"/>
          <p:cNvGrpSpPr/>
          <p:nvPr/>
        </p:nvGrpSpPr>
        <p:grpSpPr>
          <a:xfrm>
            <a:off x="559817" y="1917711"/>
            <a:ext cx="9005714" cy="215444"/>
            <a:chOff x="1027113" y="2045625"/>
            <a:chExt cx="9007799" cy="215494"/>
          </a:xfrm>
        </p:grpSpPr>
        <p:sp>
          <p:nvSpPr>
            <p:cNvPr id="5130" name="Google Shape;5130;p2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131" name="Google Shape;5131;p212"/>
            <p:cNvSpPr/>
            <p:nvPr/>
          </p:nvSpPr>
          <p:spPr>
            <a:xfrm>
              <a:off x="1179513" y="2045625"/>
              <a:ext cx="885539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SigFox là dịch vụ truyền thông tầm xa, công suất thấp của SIGFOX, Pháp</a:t>
              </a:r>
              <a:endParaRPr sz="1400">
                <a:solidFill>
                  <a:srgbClr val="262626"/>
                </a:solidFill>
                <a:latin typeface="Arial"/>
                <a:ea typeface="Arial"/>
                <a:cs typeface="Arial"/>
                <a:sym typeface="Arial"/>
              </a:endParaRPr>
            </a:p>
          </p:txBody>
        </p:sp>
      </p:grpSp>
      <p:grpSp>
        <p:nvGrpSpPr>
          <p:cNvPr id="5132" name="Google Shape;5132;p212"/>
          <p:cNvGrpSpPr/>
          <p:nvPr/>
        </p:nvGrpSpPr>
        <p:grpSpPr>
          <a:xfrm>
            <a:off x="559817" y="2554415"/>
            <a:ext cx="8780377" cy="430887"/>
            <a:chOff x="1027113" y="2045624"/>
            <a:chExt cx="8785225" cy="431125"/>
          </a:xfrm>
        </p:grpSpPr>
        <p:sp>
          <p:nvSpPr>
            <p:cNvPr id="5133" name="Google Shape;5133;p2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34" name="Google Shape;5134;p212"/>
            <p:cNvSpPr/>
            <p:nvPr/>
          </p:nvSpPr>
          <p:spPr>
            <a:xfrm>
              <a:off x="1179513" y="2045624"/>
              <a:ext cx="8632825" cy="431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Tất cả dữ liệu do thiết bị gửi được lưu trữ trong SigFox Cloud và các đối tượng dịch vụ sử dụng API mở để truy xuất dữ liệu.</a:t>
              </a:r>
              <a:endParaRPr/>
            </a:p>
          </p:txBody>
        </p:sp>
      </p:grpSp>
      <p:grpSp>
        <p:nvGrpSpPr>
          <p:cNvPr id="5135" name="Google Shape;5135;p212"/>
          <p:cNvGrpSpPr/>
          <p:nvPr/>
        </p:nvGrpSpPr>
        <p:grpSpPr>
          <a:xfrm>
            <a:off x="1006713" y="3186787"/>
            <a:ext cx="7889398" cy="2653449"/>
            <a:chOff x="1006713" y="3186787"/>
            <a:chExt cx="7889398" cy="2653449"/>
          </a:xfrm>
        </p:grpSpPr>
        <p:pic>
          <p:nvPicPr>
            <p:cNvPr id="5136" name="Google Shape;5136;p212"/>
            <p:cNvPicPr preferRelativeResize="0"/>
            <p:nvPr/>
          </p:nvPicPr>
          <p:blipFill rotWithShape="1">
            <a:blip r:embed="rId3">
              <a:alphaModFix/>
            </a:blip>
            <a:srcRect b="4302" l="0" r="0" t="24474"/>
            <a:stretch/>
          </p:blipFill>
          <p:spPr>
            <a:xfrm>
              <a:off x="1006713" y="3186787"/>
              <a:ext cx="7889398" cy="2653449"/>
            </a:xfrm>
            <a:prstGeom prst="rect">
              <a:avLst/>
            </a:prstGeom>
            <a:noFill/>
            <a:ln>
              <a:noFill/>
            </a:ln>
          </p:spPr>
        </p:pic>
        <p:sp>
          <p:nvSpPr>
            <p:cNvPr id="5137" name="Google Shape;5137;p212"/>
            <p:cNvSpPr/>
            <p:nvPr/>
          </p:nvSpPr>
          <p:spPr>
            <a:xfrm>
              <a:off x="3987801" y="4369937"/>
              <a:ext cx="960120" cy="36970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Kết nối IP an toàn</a:t>
              </a:r>
              <a:endParaRPr sz="1200">
                <a:solidFill>
                  <a:schemeClr val="dk1"/>
                </a:solidFill>
                <a:latin typeface="Arial"/>
                <a:ea typeface="Arial"/>
                <a:cs typeface="Arial"/>
                <a:sym typeface="Arial"/>
              </a:endParaRPr>
            </a:p>
          </p:txBody>
        </p:sp>
        <p:sp>
          <p:nvSpPr>
            <p:cNvPr id="5138" name="Google Shape;5138;p212"/>
            <p:cNvSpPr/>
            <p:nvPr/>
          </p:nvSpPr>
          <p:spPr>
            <a:xfrm>
              <a:off x="6575563" y="4395337"/>
              <a:ext cx="582157" cy="19190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HTTPS</a:t>
              </a:r>
              <a:endParaRPr sz="1200">
                <a:solidFill>
                  <a:schemeClr val="dk1"/>
                </a:solidFill>
                <a:latin typeface="Arial"/>
                <a:ea typeface="Arial"/>
                <a:cs typeface="Arial"/>
                <a:sym typeface="Arial"/>
              </a:endParaRPr>
            </a:p>
          </p:txBody>
        </p:sp>
        <p:sp>
          <p:nvSpPr>
            <p:cNvPr id="5139" name="Google Shape;5139;p212"/>
            <p:cNvSpPr/>
            <p:nvPr/>
          </p:nvSpPr>
          <p:spPr>
            <a:xfrm>
              <a:off x="7896363" y="3612134"/>
              <a:ext cx="582157" cy="19190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e-mail</a:t>
              </a:r>
              <a:endParaRPr sz="1200">
                <a:solidFill>
                  <a:schemeClr val="dk1"/>
                </a:solidFill>
                <a:latin typeface="Arial"/>
                <a:ea typeface="Arial"/>
                <a:cs typeface="Arial"/>
                <a:sym typeface="Arial"/>
              </a:endParaRPr>
            </a:p>
          </p:txBody>
        </p:sp>
        <p:sp>
          <p:nvSpPr>
            <p:cNvPr id="5140" name="Google Shape;5140;p212"/>
            <p:cNvSpPr/>
            <p:nvPr/>
          </p:nvSpPr>
          <p:spPr>
            <a:xfrm>
              <a:off x="7763767" y="4643688"/>
              <a:ext cx="847348" cy="19190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IT khách hàng</a:t>
              </a:r>
              <a:endParaRPr sz="1200">
                <a:solidFill>
                  <a:schemeClr val="dk1"/>
                </a:solidFill>
                <a:latin typeface="Arial"/>
                <a:ea typeface="Arial"/>
                <a:cs typeface="Arial"/>
                <a:sym typeface="Arial"/>
              </a:endParaRPr>
            </a:p>
          </p:txBody>
        </p:sp>
        <p:sp>
          <p:nvSpPr>
            <p:cNvPr id="5141" name="Google Shape;5141;p212"/>
            <p:cNvSpPr/>
            <p:nvPr/>
          </p:nvSpPr>
          <p:spPr>
            <a:xfrm>
              <a:off x="7519926" y="5416162"/>
              <a:ext cx="1335029" cy="19190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Giám sát từ xa</a:t>
              </a:r>
              <a:endParaRPr sz="1200">
                <a:solidFill>
                  <a:schemeClr val="dk1"/>
                </a:solidFill>
                <a:latin typeface="Arial"/>
                <a:ea typeface="Arial"/>
                <a:cs typeface="Arial"/>
                <a:sym typeface="Arial"/>
              </a:endParaRPr>
            </a:p>
          </p:txBody>
        </p:sp>
        <p:sp>
          <p:nvSpPr>
            <p:cNvPr id="5142" name="Google Shape;5142;p212"/>
            <p:cNvSpPr/>
            <p:nvPr/>
          </p:nvSpPr>
          <p:spPr>
            <a:xfrm>
              <a:off x="1413767" y="5608065"/>
              <a:ext cx="1055114" cy="19190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lang="en-US" sz="1200">
                  <a:solidFill>
                    <a:schemeClr val="dk1"/>
                  </a:solidFill>
                  <a:latin typeface="Arial"/>
                  <a:ea typeface="Arial"/>
                  <a:cs typeface="Arial"/>
                  <a:sym typeface="Arial"/>
                </a:rPr>
                <a:t>Nút cảm biến</a:t>
              </a:r>
              <a:endParaRPr b="1" sz="1200">
                <a:solidFill>
                  <a:schemeClr val="dk1"/>
                </a:solidFill>
                <a:latin typeface="Arial"/>
                <a:ea typeface="Arial"/>
                <a:cs typeface="Arial"/>
                <a:sym typeface="Arial"/>
              </a:endParaRPr>
            </a:p>
          </p:txBody>
        </p:sp>
        <p:sp>
          <p:nvSpPr>
            <p:cNvPr id="5143" name="Google Shape;5143;p212"/>
            <p:cNvSpPr/>
            <p:nvPr/>
          </p:nvSpPr>
          <p:spPr>
            <a:xfrm>
              <a:off x="3156207" y="5611749"/>
              <a:ext cx="1055114" cy="19190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lang="en-US" sz="1200">
                  <a:solidFill>
                    <a:schemeClr val="dk1"/>
                  </a:solidFill>
                  <a:latin typeface="Arial"/>
                  <a:ea typeface="Arial"/>
                  <a:cs typeface="Arial"/>
                  <a:sym typeface="Arial"/>
                </a:rPr>
                <a:t>Sigfox Gateway</a:t>
              </a:r>
              <a:endParaRPr b="1" sz="1200">
                <a:solidFill>
                  <a:schemeClr val="dk1"/>
                </a:solidFill>
                <a:latin typeface="Arial"/>
                <a:ea typeface="Arial"/>
                <a:cs typeface="Arial"/>
                <a:sym typeface="Arial"/>
              </a:endParaRPr>
            </a:p>
          </p:txBody>
        </p:sp>
        <p:sp>
          <p:nvSpPr>
            <p:cNvPr id="5144" name="Google Shape;5144;p212"/>
            <p:cNvSpPr/>
            <p:nvPr/>
          </p:nvSpPr>
          <p:spPr>
            <a:xfrm>
              <a:off x="5154939" y="5615437"/>
              <a:ext cx="1055114" cy="19190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lang="en-US" sz="1200">
                  <a:solidFill>
                    <a:schemeClr val="dk1"/>
                  </a:solidFill>
                  <a:latin typeface="Arial"/>
                  <a:ea typeface="Arial"/>
                  <a:cs typeface="Arial"/>
                  <a:sym typeface="Arial"/>
                </a:rPr>
                <a:t>Đám mây Sigfox</a:t>
              </a:r>
              <a:endParaRPr/>
            </a:p>
          </p:txBody>
        </p:sp>
      </p:gr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9" name="Shape 5149"/>
        <p:cNvGrpSpPr/>
        <p:nvPr/>
      </p:nvGrpSpPr>
      <p:grpSpPr>
        <a:xfrm>
          <a:off x="0" y="0"/>
          <a:ext cx="0" cy="0"/>
          <a:chOff x="0" y="0"/>
          <a:chExt cx="0" cy="0"/>
        </a:xfrm>
      </p:grpSpPr>
      <p:grpSp>
        <p:nvGrpSpPr>
          <p:cNvPr id="5150" name="Google Shape;5150;p213"/>
          <p:cNvGrpSpPr/>
          <p:nvPr/>
        </p:nvGrpSpPr>
        <p:grpSpPr>
          <a:xfrm>
            <a:off x="416128" y="444866"/>
            <a:ext cx="9051872" cy="282133"/>
            <a:chOff x="416128" y="444866"/>
            <a:chExt cx="9051872" cy="282133"/>
          </a:xfrm>
        </p:grpSpPr>
        <p:sp>
          <p:nvSpPr>
            <p:cNvPr id="5151" name="Google Shape;5151;p2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152" name="Google Shape;5152;p2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5153" name="Google Shape;5153;p213"/>
          <p:cNvGrpSpPr/>
          <p:nvPr/>
        </p:nvGrpSpPr>
        <p:grpSpPr>
          <a:xfrm>
            <a:off x="559817" y="2236063"/>
            <a:ext cx="8780377" cy="215444"/>
            <a:chOff x="1027113" y="2045624"/>
            <a:chExt cx="8785225" cy="215563"/>
          </a:xfrm>
        </p:grpSpPr>
        <p:sp>
          <p:nvSpPr>
            <p:cNvPr id="5154" name="Google Shape;5154;p2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55" name="Google Shape;5155;p213"/>
            <p:cNvSpPr/>
            <p:nvPr/>
          </p:nvSpPr>
          <p:spPr>
            <a:xfrm>
              <a:off x="1179513" y="2045624"/>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6 thông báo mỗi giờ, tối đa 140 thông báo mỗi ngày</a:t>
              </a:r>
              <a:endParaRPr sz="1400">
                <a:solidFill>
                  <a:srgbClr val="262626"/>
                </a:solidFill>
                <a:latin typeface="Arial"/>
                <a:ea typeface="Arial"/>
                <a:cs typeface="Arial"/>
                <a:sym typeface="Arial"/>
              </a:endParaRPr>
            </a:p>
          </p:txBody>
        </p:sp>
      </p:grpSp>
      <p:sp>
        <p:nvSpPr>
          <p:cNvPr id="5156" name="Google Shape;5156;p2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Đặc tính kỹ thuật của SigFox</a:t>
            </a:r>
            <a:endParaRPr/>
          </a:p>
        </p:txBody>
      </p:sp>
      <p:grpSp>
        <p:nvGrpSpPr>
          <p:cNvPr id="5157" name="Google Shape;5157;p213"/>
          <p:cNvGrpSpPr/>
          <p:nvPr/>
        </p:nvGrpSpPr>
        <p:grpSpPr>
          <a:xfrm>
            <a:off x="559817" y="1917711"/>
            <a:ext cx="9005714" cy="215444"/>
            <a:chOff x="1027113" y="2045625"/>
            <a:chExt cx="9007799" cy="215494"/>
          </a:xfrm>
        </p:grpSpPr>
        <p:sp>
          <p:nvSpPr>
            <p:cNvPr id="5158" name="Google Shape;5158;p2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159" name="Google Shape;5159;p213"/>
            <p:cNvSpPr/>
            <p:nvPr/>
          </p:nvSpPr>
          <p:spPr>
            <a:xfrm>
              <a:off x="1179513" y="2045625"/>
              <a:ext cx="885539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Giao tiếp hai chiều, tối đa 12 byte cho mỗi thông báo</a:t>
              </a:r>
              <a:endParaRPr sz="1400">
                <a:solidFill>
                  <a:srgbClr val="262626"/>
                </a:solidFill>
                <a:latin typeface="Arial"/>
                <a:ea typeface="Arial"/>
                <a:cs typeface="Arial"/>
                <a:sym typeface="Arial"/>
              </a:endParaRPr>
            </a:p>
          </p:txBody>
        </p:sp>
      </p:grpSp>
      <p:grpSp>
        <p:nvGrpSpPr>
          <p:cNvPr id="5160" name="Google Shape;5160;p213"/>
          <p:cNvGrpSpPr/>
          <p:nvPr/>
        </p:nvGrpSpPr>
        <p:grpSpPr>
          <a:xfrm>
            <a:off x="559817" y="2554415"/>
            <a:ext cx="8780377" cy="215444"/>
            <a:chOff x="1027113" y="2045624"/>
            <a:chExt cx="8785225" cy="215563"/>
          </a:xfrm>
        </p:grpSpPr>
        <p:sp>
          <p:nvSpPr>
            <p:cNvPr id="5161" name="Google Shape;5161;p2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62" name="Google Shape;5162;p213"/>
            <p:cNvSpPr/>
            <p:nvPr/>
          </p:nvSpPr>
          <p:spPr>
            <a:xfrm>
              <a:off x="1179513" y="2045624"/>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Độ rộng băng tần RF </a:t>
              </a:r>
              <a:endParaRPr/>
            </a:p>
          </p:txBody>
        </p:sp>
      </p:grpSp>
      <p:sp>
        <p:nvSpPr>
          <p:cNvPr id="5163" name="Google Shape;5163;p213"/>
          <p:cNvSpPr/>
          <p:nvPr/>
        </p:nvSpPr>
        <p:spPr>
          <a:xfrm>
            <a:off x="711953" y="2831150"/>
            <a:ext cx="8628060" cy="648027"/>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DownLink : 600kHz</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UpLink : 100kHz</a:t>
            </a:r>
            <a:endParaRPr/>
          </a:p>
        </p:txBody>
      </p:sp>
      <p:grpSp>
        <p:nvGrpSpPr>
          <p:cNvPr id="5164" name="Google Shape;5164;p213"/>
          <p:cNvGrpSpPr/>
          <p:nvPr/>
        </p:nvGrpSpPr>
        <p:grpSpPr>
          <a:xfrm>
            <a:off x="559636" y="3544534"/>
            <a:ext cx="8780377" cy="215444"/>
            <a:chOff x="1027113" y="2045624"/>
            <a:chExt cx="8785225" cy="215563"/>
          </a:xfrm>
        </p:grpSpPr>
        <p:sp>
          <p:nvSpPr>
            <p:cNvPr id="5165" name="Google Shape;5165;p2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66" name="Google Shape;5166;p213"/>
            <p:cNvSpPr/>
            <p:nvPr/>
          </p:nvSpPr>
          <p:spPr>
            <a:xfrm>
              <a:off x="1179513" y="2045624"/>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Tốc độ dữ liệu</a:t>
              </a:r>
              <a:endParaRPr sz="1400">
                <a:solidFill>
                  <a:srgbClr val="262626"/>
                </a:solidFill>
                <a:latin typeface="Arial"/>
                <a:ea typeface="Arial"/>
                <a:cs typeface="Arial"/>
                <a:sym typeface="Arial"/>
              </a:endParaRPr>
            </a:p>
          </p:txBody>
        </p:sp>
      </p:grpSp>
      <p:sp>
        <p:nvSpPr>
          <p:cNvPr id="5167" name="Google Shape;5167;p213"/>
          <p:cNvSpPr/>
          <p:nvPr/>
        </p:nvSpPr>
        <p:spPr>
          <a:xfrm>
            <a:off x="711772" y="3821269"/>
            <a:ext cx="8628060" cy="648027"/>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DownLink : 600bps</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UpLink : 100bps</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2" name="Shape 5172"/>
        <p:cNvGrpSpPr/>
        <p:nvPr/>
      </p:nvGrpSpPr>
      <p:grpSpPr>
        <a:xfrm>
          <a:off x="0" y="0"/>
          <a:ext cx="0" cy="0"/>
          <a:chOff x="0" y="0"/>
          <a:chExt cx="0" cy="0"/>
        </a:xfrm>
      </p:grpSpPr>
      <p:grpSp>
        <p:nvGrpSpPr>
          <p:cNvPr id="5173" name="Google Shape;5173;p214"/>
          <p:cNvGrpSpPr/>
          <p:nvPr/>
        </p:nvGrpSpPr>
        <p:grpSpPr>
          <a:xfrm>
            <a:off x="416128" y="444866"/>
            <a:ext cx="9051872" cy="282133"/>
            <a:chOff x="416128" y="444866"/>
            <a:chExt cx="9051872" cy="282133"/>
          </a:xfrm>
        </p:grpSpPr>
        <p:sp>
          <p:nvSpPr>
            <p:cNvPr id="5174" name="Google Shape;5174;p2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175" name="Google Shape;5175;p2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5176" name="Google Shape;5176;p214"/>
          <p:cNvGrpSpPr/>
          <p:nvPr/>
        </p:nvGrpSpPr>
        <p:grpSpPr>
          <a:xfrm>
            <a:off x="559817" y="2500174"/>
            <a:ext cx="8780377" cy="430887"/>
            <a:chOff x="1027113" y="2045624"/>
            <a:chExt cx="8785225" cy="431125"/>
          </a:xfrm>
        </p:grpSpPr>
        <p:sp>
          <p:nvSpPr>
            <p:cNvPr id="5177" name="Google Shape;5177;p2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78" name="Google Shape;5178;p214"/>
            <p:cNvSpPr/>
            <p:nvPr/>
          </p:nvSpPr>
          <p:spPr>
            <a:xfrm>
              <a:off x="1179513" y="2045624"/>
              <a:ext cx="8632825" cy="431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nghệ truyền thông công suất thấp tầm xa chuyên dùng để truyền lượng nhỏ dữ liệu giữa các vật thể, phù hợp với dịch vụ IoT.</a:t>
              </a:r>
              <a:endParaRPr/>
            </a:p>
          </p:txBody>
        </p:sp>
      </p:grpSp>
      <p:sp>
        <p:nvSpPr>
          <p:cNvPr id="5179" name="Google Shape;5179;p2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và tính năng của NB-IoT</a:t>
            </a:r>
            <a:endParaRPr/>
          </a:p>
        </p:txBody>
      </p:sp>
      <p:grpSp>
        <p:nvGrpSpPr>
          <p:cNvPr id="5180" name="Google Shape;5180;p214"/>
          <p:cNvGrpSpPr/>
          <p:nvPr/>
        </p:nvGrpSpPr>
        <p:grpSpPr>
          <a:xfrm>
            <a:off x="559817" y="1917711"/>
            <a:ext cx="9005714" cy="430887"/>
            <a:chOff x="1027113" y="2045625"/>
            <a:chExt cx="9007799" cy="430987"/>
          </a:xfrm>
        </p:grpSpPr>
        <p:sp>
          <p:nvSpPr>
            <p:cNvPr id="5181" name="Google Shape;5181;p2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182" name="Google Shape;5182;p214"/>
            <p:cNvSpPr/>
            <p:nvPr/>
          </p:nvSpPr>
          <p:spPr>
            <a:xfrm>
              <a:off x="1179513" y="2045625"/>
              <a:ext cx="8855399"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NB-IoT (IOT băng thông hẹp) là công nghệ LPWA sử dụng băng thông 200 kHz hẹp hơn so với các phương thức truyền thông di động hiện có như LTE và 3G.</a:t>
              </a:r>
              <a:endParaRPr/>
            </a:p>
          </p:txBody>
        </p:sp>
      </p:grpSp>
      <p:grpSp>
        <p:nvGrpSpPr>
          <p:cNvPr id="5183" name="Google Shape;5183;p214"/>
          <p:cNvGrpSpPr/>
          <p:nvPr/>
        </p:nvGrpSpPr>
        <p:grpSpPr>
          <a:xfrm>
            <a:off x="562302" y="3071802"/>
            <a:ext cx="8780377" cy="430887"/>
            <a:chOff x="1027113" y="2045624"/>
            <a:chExt cx="8785225" cy="431125"/>
          </a:xfrm>
        </p:grpSpPr>
        <p:sp>
          <p:nvSpPr>
            <p:cNvPr id="5184" name="Google Shape;5184;p2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85" name="Google Shape;5185;p214"/>
            <p:cNvSpPr/>
            <p:nvPr/>
          </p:nvSpPr>
          <p:spPr>
            <a:xfrm>
              <a:off x="1179513" y="2045624"/>
              <a:ext cx="8632825" cy="431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Băng tần dùng cho các thiết bị phổ li-xăng được sử dụng và nhiều băng tần khác nhau được cung cấp tùy theo chế độ hoạt động.</a:t>
              </a:r>
              <a:endParaRPr/>
            </a:p>
          </p:txBody>
        </p:sp>
      </p:grpSp>
      <p:grpSp>
        <p:nvGrpSpPr>
          <p:cNvPr id="5186" name="Google Shape;5186;p214"/>
          <p:cNvGrpSpPr/>
          <p:nvPr/>
        </p:nvGrpSpPr>
        <p:grpSpPr>
          <a:xfrm>
            <a:off x="559817" y="3579080"/>
            <a:ext cx="8780377" cy="215444"/>
            <a:chOff x="1027113" y="2045624"/>
            <a:chExt cx="8785225" cy="215563"/>
          </a:xfrm>
        </p:grpSpPr>
        <p:sp>
          <p:nvSpPr>
            <p:cNvPr id="5187" name="Google Shape;5187;p2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88" name="Google Shape;5188;p214"/>
            <p:cNvSpPr/>
            <p:nvPr/>
          </p:nvSpPr>
          <p:spPr>
            <a:xfrm>
              <a:off x="1179513" y="2045624"/>
              <a:ext cx="8632825" cy="2155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sử dụng mạng LTE hiện tại để dễ dàng xử lý lưu lượng hiện tại.</a:t>
              </a:r>
              <a:endParaRPr/>
            </a:p>
          </p:txBody>
        </p:sp>
      </p:gr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3" name="Shape 5193"/>
        <p:cNvGrpSpPr/>
        <p:nvPr/>
      </p:nvGrpSpPr>
      <p:grpSpPr>
        <a:xfrm>
          <a:off x="0" y="0"/>
          <a:ext cx="0" cy="0"/>
          <a:chOff x="0" y="0"/>
          <a:chExt cx="0" cy="0"/>
        </a:xfrm>
      </p:grpSpPr>
      <p:grpSp>
        <p:nvGrpSpPr>
          <p:cNvPr id="5194" name="Google Shape;5194;p215"/>
          <p:cNvGrpSpPr/>
          <p:nvPr/>
        </p:nvGrpSpPr>
        <p:grpSpPr>
          <a:xfrm>
            <a:off x="416128" y="444866"/>
            <a:ext cx="9051872" cy="282133"/>
            <a:chOff x="416128" y="444866"/>
            <a:chExt cx="9051872" cy="282133"/>
          </a:xfrm>
        </p:grpSpPr>
        <p:sp>
          <p:nvSpPr>
            <p:cNvPr id="5195" name="Google Shape;5195;p2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196" name="Google Shape;5196;p2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5197" name="Google Shape;5197;p215"/>
          <p:cNvGrpSpPr/>
          <p:nvPr/>
        </p:nvGrpSpPr>
        <p:grpSpPr>
          <a:xfrm>
            <a:off x="559817" y="2243857"/>
            <a:ext cx="8780377" cy="215325"/>
            <a:chOff x="1027113" y="2045625"/>
            <a:chExt cx="8785225" cy="215444"/>
          </a:xfrm>
        </p:grpSpPr>
        <p:sp>
          <p:nvSpPr>
            <p:cNvPr id="5198" name="Google Shape;5198;p2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99" name="Google Shape;5199;p21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LTE-M được phân thành Cat. 1, Cat. 0, Cat. M và NB-IoT</a:t>
              </a:r>
              <a:endParaRPr/>
            </a:p>
          </p:txBody>
        </p:sp>
      </p:grpSp>
      <p:sp>
        <p:nvSpPr>
          <p:cNvPr id="5200" name="Google Shape;5200;p2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Chuẩn NB-IoT</a:t>
            </a:r>
            <a:endParaRPr/>
          </a:p>
        </p:txBody>
      </p:sp>
      <p:grpSp>
        <p:nvGrpSpPr>
          <p:cNvPr id="5201" name="Google Shape;5201;p215"/>
          <p:cNvGrpSpPr/>
          <p:nvPr/>
        </p:nvGrpSpPr>
        <p:grpSpPr>
          <a:xfrm>
            <a:off x="559817" y="1917711"/>
            <a:ext cx="9005714" cy="215444"/>
            <a:chOff x="1027113" y="2045625"/>
            <a:chExt cx="9007799" cy="215494"/>
          </a:xfrm>
        </p:grpSpPr>
        <p:sp>
          <p:nvSpPr>
            <p:cNvPr id="5202" name="Google Shape;5202;p2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203" name="Google Shape;5203;p215"/>
            <p:cNvSpPr/>
            <p:nvPr/>
          </p:nvSpPr>
          <p:spPr>
            <a:xfrm>
              <a:off x="1179513" y="2045625"/>
              <a:ext cx="885539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Release 13 bao gồm hai chuẩn: LTE-M và NB LTE-M</a:t>
              </a:r>
              <a:endParaRPr/>
            </a:p>
          </p:txBody>
        </p:sp>
      </p:grpSp>
      <p:grpSp>
        <p:nvGrpSpPr>
          <p:cNvPr id="5204" name="Google Shape;5204;p215"/>
          <p:cNvGrpSpPr/>
          <p:nvPr/>
        </p:nvGrpSpPr>
        <p:grpSpPr>
          <a:xfrm>
            <a:off x="1051540" y="2424399"/>
            <a:ext cx="7482860" cy="3856386"/>
            <a:chOff x="1051540" y="2424399"/>
            <a:chExt cx="7482860" cy="3856386"/>
          </a:xfrm>
        </p:grpSpPr>
        <p:pic>
          <p:nvPicPr>
            <p:cNvPr id="5205" name="Google Shape;5205;p215"/>
            <p:cNvPicPr preferRelativeResize="0"/>
            <p:nvPr/>
          </p:nvPicPr>
          <p:blipFill rotWithShape="1">
            <a:blip r:embed="rId3">
              <a:alphaModFix/>
            </a:blip>
            <a:srcRect b="2726" l="0" r="0" t="0"/>
            <a:stretch/>
          </p:blipFill>
          <p:spPr>
            <a:xfrm>
              <a:off x="1051540" y="2424399"/>
              <a:ext cx="7482860" cy="3856386"/>
            </a:xfrm>
            <a:prstGeom prst="rect">
              <a:avLst/>
            </a:prstGeom>
            <a:noFill/>
            <a:ln>
              <a:noFill/>
            </a:ln>
          </p:spPr>
        </p:pic>
        <p:sp>
          <p:nvSpPr>
            <p:cNvPr id="5206" name="Google Shape;5206;p215"/>
            <p:cNvSpPr/>
            <p:nvPr/>
          </p:nvSpPr>
          <p:spPr>
            <a:xfrm>
              <a:off x="6407378" y="2812600"/>
              <a:ext cx="1669822" cy="362251"/>
            </a:xfrm>
            <a:prstGeom prst="rect">
              <a:avLst/>
            </a:prstGeom>
            <a:solidFill>
              <a:schemeClr val="lt1"/>
            </a:solidFill>
            <a:ln>
              <a:noFill/>
            </a:ln>
          </p:spPr>
          <p:txBody>
            <a:bodyPr anchorCtr="0" anchor="ctr" bIns="45700" lIns="0" spcFirstLastPara="1" rIns="0" wrap="square" tIns="45700">
              <a:noAutofit/>
            </a:bodyPr>
            <a:lstStyle/>
            <a:p>
              <a:pPr indent="0" lvl="0" marL="46038" marR="0" rtl="0" algn="l">
                <a:lnSpc>
                  <a:spcPct val="109090"/>
                </a:lnSpc>
                <a:spcBef>
                  <a:spcPts val="0"/>
                </a:spcBef>
                <a:spcAft>
                  <a:spcPts val="0"/>
                </a:spcAft>
                <a:buNone/>
              </a:pPr>
              <a:r>
                <a:rPr lang="en-US" sz="1100">
                  <a:solidFill>
                    <a:schemeClr val="dk1"/>
                  </a:solidFill>
                  <a:latin typeface="Arial"/>
                  <a:ea typeface="Arial"/>
                  <a:cs typeface="Arial"/>
                  <a:sym typeface="Arial"/>
                </a:rPr>
                <a:t>180kHz từ sóng mang phụ 12x15kHz (downlink OFDMA)</a:t>
              </a:r>
              <a:endParaRPr/>
            </a:p>
          </p:txBody>
        </p:sp>
        <p:sp>
          <p:nvSpPr>
            <p:cNvPr id="5207" name="Google Shape;5207;p215"/>
            <p:cNvSpPr/>
            <p:nvPr/>
          </p:nvSpPr>
          <p:spPr>
            <a:xfrm>
              <a:off x="5076418" y="3413481"/>
              <a:ext cx="1334542" cy="362251"/>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09090"/>
                </a:lnSpc>
                <a:spcBef>
                  <a:spcPts val="0"/>
                </a:spcBef>
                <a:spcAft>
                  <a:spcPts val="0"/>
                </a:spcAft>
                <a:buNone/>
              </a:pPr>
              <a:r>
                <a:rPr b="1" lang="en-US" sz="1100">
                  <a:solidFill>
                    <a:schemeClr val="dk1"/>
                  </a:solidFill>
                  <a:latin typeface="Arial"/>
                  <a:ea typeface="Arial"/>
                  <a:cs typeface="Arial"/>
                  <a:sym typeface="Arial"/>
                </a:rPr>
                <a:t>LTE 180kHz PRB</a:t>
              </a:r>
              <a:endParaRPr/>
            </a:p>
            <a:p>
              <a:pPr indent="0" lvl="0" marL="41275" marR="0" rtl="0" algn="l">
                <a:lnSpc>
                  <a:spcPct val="133333"/>
                </a:lnSpc>
                <a:spcBef>
                  <a:spcPts val="0"/>
                </a:spcBef>
                <a:spcAft>
                  <a:spcPts val="0"/>
                </a:spcAft>
                <a:buNone/>
              </a:pPr>
              <a:r>
                <a:rPr lang="en-US" sz="900">
                  <a:solidFill>
                    <a:schemeClr val="dk1"/>
                  </a:solidFill>
                  <a:latin typeface="Arial"/>
                  <a:ea typeface="Arial"/>
                  <a:cs typeface="Arial"/>
                  <a:sym typeface="Arial"/>
                </a:rPr>
                <a:t>(Khối tài nguyên vật lý)</a:t>
              </a:r>
              <a:endParaRPr/>
            </a:p>
          </p:txBody>
        </p:sp>
        <p:sp>
          <p:nvSpPr>
            <p:cNvPr id="5208" name="Google Shape;5208;p215"/>
            <p:cNvSpPr/>
            <p:nvPr/>
          </p:nvSpPr>
          <p:spPr>
            <a:xfrm>
              <a:off x="5559018" y="4537567"/>
              <a:ext cx="1187222" cy="303674"/>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09090"/>
                </a:lnSpc>
                <a:spcBef>
                  <a:spcPts val="0"/>
                </a:spcBef>
                <a:spcAft>
                  <a:spcPts val="0"/>
                </a:spcAft>
                <a:buNone/>
              </a:pPr>
              <a:r>
                <a:rPr b="1" lang="en-US" sz="1100">
                  <a:solidFill>
                    <a:schemeClr val="dk1"/>
                  </a:solidFill>
                  <a:latin typeface="Arial"/>
                  <a:ea typeface="Arial"/>
                  <a:cs typeface="Arial"/>
                  <a:sym typeface="Arial"/>
                </a:rPr>
                <a:t>Cat M</a:t>
              </a:r>
              <a:endParaRPr/>
            </a:p>
            <a:p>
              <a:pPr indent="0" lvl="0" marL="41275" marR="0" rtl="0" algn="l">
                <a:lnSpc>
                  <a:spcPct val="133333"/>
                </a:lnSpc>
                <a:spcBef>
                  <a:spcPts val="0"/>
                </a:spcBef>
                <a:spcAft>
                  <a:spcPts val="0"/>
                </a:spcAft>
                <a:buNone/>
              </a:pPr>
              <a:r>
                <a:rPr lang="en-US" sz="900">
                  <a:solidFill>
                    <a:schemeClr val="dk1"/>
                  </a:solidFill>
                  <a:latin typeface="Arial"/>
                  <a:ea typeface="Arial"/>
                  <a:cs typeface="Arial"/>
                  <a:sym typeface="Arial"/>
                </a:rPr>
                <a:t>1.4MHz cùng 6x180kHz</a:t>
              </a:r>
              <a:endParaRPr sz="900">
                <a:solidFill>
                  <a:schemeClr val="dk1"/>
                </a:solidFill>
                <a:latin typeface="Arial"/>
                <a:ea typeface="Arial"/>
                <a:cs typeface="Arial"/>
                <a:sym typeface="Arial"/>
              </a:endParaRPr>
            </a:p>
          </p:txBody>
        </p:sp>
        <p:sp>
          <p:nvSpPr>
            <p:cNvPr id="5209" name="Google Shape;5209;p215"/>
            <p:cNvSpPr/>
            <p:nvPr/>
          </p:nvSpPr>
          <p:spPr>
            <a:xfrm>
              <a:off x="7057618" y="4546601"/>
              <a:ext cx="1258342" cy="304800"/>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09090"/>
                </a:lnSpc>
                <a:spcBef>
                  <a:spcPts val="0"/>
                </a:spcBef>
                <a:spcAft>
                  <a:spcPts val="0"/>
                </a:spcAft>
                <a:buNone/>
              </a:pPr>
              <a:r>
                <a:rPr b="1" lang="en-US" sz="1100">
                  <a:solidFill>
                    <a:schemeClr val="dk1"/>
                  </a:solidFill>
                  <a:latin typeface="Arial"/>
                  <a:ea typeface="Arial"/>
                  <a:cs typeface="Arial"/>
                  <a:sym typeface="Arial"/>
                </a:rPr>
                <a:t>NB-IoT</a:t>
              </a:r>
              <a:endParaRPr b="1" sz="1100">
                <a:solidFill>
                  <a:schemeClr val="dk1"/>
                </a:solidFill>
                <a:latin typeface="Arial"/>
                <a:ea typeface="Arial"/>
                <a:cs typeface="Arial"/>
                <a:sym typeface="Arial"/>
              </a:endParaRPr>
            </a:p>
            <a:p>
              <a:pPr indent="0" lvl="0" marL="41275" marR="0" rtl="0" algn="l">
                <a:lnSpc>
                  <a:spcPct val="133333"/>
                </a:lnSpc>
                <a:spcBef>
                  <a:spcPts val="0"/>
                </a:spcBef>
                <a:spcAft>
                  <a:spcPts val="0"/>
                </a:spcAft>
                <a:buNone/>
              </a:pPr>
              <a:r>
                <a:rPr lang="en-US" sz="900">
                  <a:solidFill>
                    <a:schemeClr val="dk1"/>
                  </a:solidFill>
                  <a:latin typeface="Arial"/>
                  <a:ea typeface="Arial"/>
                  <a:cs typeface="Arial"/>
                  <a:sym typeface="Arial"/>
                </a:rPr>
                <a:t>200kHz từ 1x180kHz</a:t>
              </a:r>
              <a:endParaRPr sz="900">
                <a:solidFill>
                  <a:schemeClr val="dk1"/>
                </a:solidFill>
                <a:latin typeface="Arial"/>
                <a:ea typeface="Arial"/>
                <a:cs typeface="Arial"/>
                <a:sym typeface="Arial"/>
              </a:endParaRPr>
            </a:p>
          </p:txBody>
        </p:sp>
        <p:sp>
          <p:nvSpPr>
            <p:cNvPr id="5210" name="Google Shape;5210;p215"/>
            <p:cNvSpPr/>
            <p:nvPr/>
          </p:nvSpPr>
          <p:spPr>
            <a:xfrm>
              <a:off x="4861560" y="4231641"/>
              <a:ext cx="513080" cy="304800"/>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33333"/>
                </a:lnSpc>
                <a:spcBef>
                  <a:spcPts val="0"/>
                </a:spcBef>
                <a:spcAft>
                  <a:spcPts val="0"/>
                </a:spcAft>
                <a:buNone/>
              </a:pPr>
              <a:r>
                <a:rPr lang="en-US" sz="900">
                  <a:solidFill>
                    <a:schemeClr val="dk1"/>
                  </a:solidFill>
                  <a:latin typeface="Arial"/>
                  <a:ea typeface="Arial"/>
                  <a:cs typeface="Arial"/>
                  <a:sym typeface="Arial"/>
                </a:rPr>
                <a:t>6x180k</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1.08MHz</a:t>
              </a:r>
              <a:endParaRPr sz="900">
                <a:solidFill>
                  <a:schemeClr val="dk1"/>
                </a:solidFill>
                <a:latin typeface="Arial"/>
                <a:ea typeface="Arial"/>
                <a:cs typeface="Arial"/>
                <a:sym typeface="Arial"/>
              </a:endParaRPr>
            </a:p>
          </p:txBody>
        </p:sp>
        <p:sp>
          <p:nvSpPr>
            <p:cNvPr id="5211" name="Google Shape;5211;p215"/>
            <p:cNvSpPr/>
            <p:nvPr/>
          </p:nvSpPr>
          <p:spPr>
            <a:xfrm>
              <a:off x="1465580" y="4112766"/>
              <a:ext cx="513080" cy="304800"/>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33333"/>
                </a:lnSpc>
                <a:spcBef>
                  <a:spcPts val="0"/>
                </a:spcBef>
                <a:spcAft>
                  <a:spcPts val="0"/>
                </a:spcAft>
                <a:buNone/>
              </a:pPr>
              <a:r>
                <a:rPr lang="en-US" sz="900">
                  <a:solidFill>
                    <a:schemeClr val="dk1"/>
                  </a:solidFill>
                  <a:latin typeface="Arial"/>
                  <a:ea typeface="Arial"/>
                  <a:cs typeface="Arial"/>
                  <a:sym typeface="Arial"/>
                </a:rPr>
                <a:t>25x180k</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4.5MHz</a:t>
              </a:r>
              <a:endParaRPr sz="900">
                <a:solidFill>
                  <a:schemeClr val="dk1"/>
                </a:solidFill>
                <a:latin typeface="Arial"/>
                <a:ea typeface="Arial"/>
                <a:cs typeface="Arial"/>
                <a:sym typeface="Arial"/>
              </a:endParaRPr>
            </a:p>
          </p:txBody>
        </p:sp>
        <p:grpSp>
          <p:nvGrpSpPr>
            <p:cNvPr id="5212" name="Google Shape;5212;p215"/>
            <p:cNvGrpSpPr/>
            <p:nvPr/>
          </p:nvGrpSpPr>
          <p:grpSpPr>
            <a:xfrm>
              <a:off x="1790086" y="5100320"/>
              <a:ext cx="1024234" cy="274320"/>
              <a:chOff x="1790086" y="5100320"/>
              <a:chExt cx="1024234" cy="274320"/>
            </a:xfrm>
          </p:grpSpPr>
          <p:sp>
            <p:nvSpPr>
              <p:cNvPr id="5213" name="Google Shape;5213;p215"/>
              <p:cNvSpPr/>
              <p:nvPr/>
            </p:nvSpPr>
            <p:spPr>
              <a:xfrm>
                <a:off x="1859280" y="5100320"/>
                <a:ext cx="955040" cy="101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14" name="Google Shape;5214;p215"/>
              <p:cNvSpPr/>
              <p:nvPr/>
            </p:nvSpPr>
            <p:spPr>
              <a:xfrm>
                <a:off x="1849120" y="5230062"/>
                <a:ext cx="276860" cy="1445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15" name="Google Shape;5215;p215"/>
              <p:cNvSpPr/>
              <p:nvPr/>
            </p:nvSpPr>
            <p:spPr>
              <a:xfrm>
                <a:off x="1844040" y="5107940"/>
                <a:ext cx="955040" cy="101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16" name="Google Shape;5216;p215"/>
              <p:cNvSpPr/>
              <p:nvPr/>
            </p:nvSpPr>
            <p:spPr>
              <a:xfrm>
                <a:off x="1790086" y="5124349"/>
                <a:ext cx="955040" cy="101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217" name="Google Shape;5217;p215"/>
            <p:cNvSpPr/>
            <p:nvPr/>
          </p:nvSpPr>
          <p:spPr>
            <a:xfrm>
              <a:off x="2002790" y="5087902"/>
              <a:ext cx="933450" cy="238195"/>
            </a:xfrm>
            <a:prstGeom prst="rect">
              <a:avLst/>
            </a:prstGeom>
            <a:noFill/>
            <a:ln>
              <a:noFill/>
            </a:ln>
          </p:spPr>
          <p:txBody>
            <a:bodyPr anchorCtr="0" anchor="ctr" bIns="45700" lIns="0" spcFirstLastPara="1" rIns="0" wrap="square" tIns="45700">
              <a:noAutofit/>
            </a:bodyPr>
            <a:lstStyle/>
            <a:p>
              <a:pPr indent="0" lvl="0" marL="41275" marR="0" rtl="0" algn="l">
                <a:lnSpc>
                  <a:spcPct val="111111"/>
                </a:lnSpc>
                <a:spcBef>
                  <a:spcPts val="0"/>
                </a:spcBef>
                <a:spcAft>
                  <a:spcPts val="0"/>
                </a:spcAft>
                <a:buNone/>
              </a:pPr>
              <a:r>
                <a:rPr lang="en-US" sz="900">
                  <a:solidFill>
                    <a:schemeClr val="dk1"/>
                  </a:solidFill>
                  <a:latin typeface="Arial"/>
                  <a:ea typeface="Arial"/>
                  <a:cs typeface="Arial"/>
                  <a:sym typeface="Arial"/>
                </a:rPr>
                <a:t>Cat M trong băng tần có LTE</a:t>
              </a:r>
              <a:endParaRPr/>
            </a:p>
          </p:txBody>
        </p:sp>
        <p:sp>
          <p:nvSpPr>
            <p:cNvPr id="5218" name="Google Shape;5218;p215"/>
            <p:cNvSpPr/>
            <p:nvPr/>
          </p:nvSpPr>
          <p:spPr>
            <a:xfrm>
              <a:off x="3327259" y="5139549"/>
              <a:ext cx="622757" cy="1057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19" name="Google Shape;5219;p215"/>
            <p:cNvSpPr/>
            <p:nvPr/>
          </p:nvSpPr>
          <p:spPr>
            <a:xfrm>
              <a:off x="3415337" y="5041658"/>
              <a:ext cx="690880" cy="978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20" name="Google Shape;5220;p215"/>
            <p:cNvSpPr/>
            <p:nvPr/>
          </p:nvSpPr>
          <p:spPr>
            <a:xfrm>
              <a:off x="3107962" y="5245301"/>
              <a:ext cx="690880" cy="978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21" name="Google Shape;5221;p215"/>
            <p:cNvSpPr/>
            <p:nvPr/>
          </p:nvSpPr>
          <p:spPr>
            <a:xfrm rot="-3033063">
              <a:off x="3883536" y="5123344"/>
              <a:ext cx="152652" cy="10209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22" name="Google Shape;5222;p215"/>
            <p:cNvSpPr/>
            <p:nvPr/>
          </p:nvSpPr>
          <p:spPr>
            <a:xfrm rot="-1898005">
              <a:off x="3914352" y="5106573"/>
              <a:ext cx="152652" cy="10209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23" name="Google Shape;5223;p215"/>
            <p:cNvSpPr/>
            <p:nvPr/>
          </p:nvSpPr>
          <p:spPr>
            <a:xfrm>
              <a:off x="3367900" y="5103143"/>
              <a:ext cx="829310" cy="238195"/>
            </a:xfrm>
            <a:prstGeom prst="rect">
              <a:avLst/>
            </a:prstGeom>
            <a:noFill/>
            <a:ln>
              <a:noFill/>
            </a:ln>
          </p:spPr>
          <p:txBody>
            <a:bodyPr anchorCtr="0" anchor="ctr" bIns="45700" lIns="0" spcFirstLastPara="1" rIns="0" wrap="square" tIns="45700">
              <a:noAutofit/>
            </a:bodyPr>
            <a:lstStyle/>
            <a:p>
              <a:pPr indent="0" lvl="0" marL="41275" marR="0" rtl="0" algn="l">
                <a:lnSpc>
                  <a:spcPct val="111111"/>
                </a:lnSpc>
                <a:spcBef>
                  <a:spcPts val="0"/>
                </a:spcBef>
                <a:spcAft>
                  <a:spcPts val="0"/>
                </a:spcAft>
                <a:buNone/>
              </a:pPr>
              <a:r>
                <a:rPr lang="en-US" sz="900">
                  <a:solidFill>
                    <a:schemeClr val="dk1"/>
                  </a:solidFill>
                  <a:latin typeface="Arial"/>
                  <a:ea typeface="Arial"/>
                  <a:cs typeface="Arial"/>
                  <a:sym typeface="Arial"/>
                </a:rPr>
                <a:t>NB-IoT trong băng tần có LTE</a:t>
              </a:r>
              <a:endParaRPr/>
            </a:p>
          </p:txBody>
        </p:sp>
        <p:sp>
          <p:nvSpPr>
            <p:cNvPr id="5224" name="Google Shape;5224;p215"/>
            <p:cNvSpPr/>
            <p:nvPr/>
          </p:nvSpPr>
          <p:spPr>
            <a:xfrm>
              <a:off x="2615095" y="5944740"/>
              <a:ext cx="1135522" cy="298580"/>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11111"/>
                </a:lnSpc>
                <a:spcBef>
                  <a:spcPts val="0"/>
                </a:spcBef>
                <a:spcAft>
                  <a:spcPts val="0"/>
                </a:spcAft>
                <a:buNone/>
              </a:pPr>
              <a:r>
                <a:rPr lang="en-US" sz="900">
                  <a:solidFill>
                    <a:schemeClr val="dk1"/>
                  </a:solidFill>
                  <a:latin typeface="Arial"/>
                  <a:ea typeface="Arial"/>
                  <a:cs typeface="Arial"/>
                  <a:sym typeface="Arial"/>
                </a:rPr>
                <a:t>TBC NB-IoT tách rời 6 PRB trung tâm</a:t>
              </a:r>
              <a:endParaRPr sz="900">
                <a:solidFill>
                  <a:schemeClr val="dk1"/>
                </a:solidFill>
                <a:latin typeface="Arial"/>
                <a:ea typeface="Arial"/>
                <a:cs typeface="Arial"/>
                <a:sym typeface="Arial"/>
              </a:endParaRPr>
            </a:p>
          </p:txBody>
        </p:sp>
        <p:sp>
          <p:nvSpPr>
            <p:cNvPr id="5225" name="Google Shape;5225;p215"/>
            <p:cNvSpPr/>
            <p:nvPr/>
          </p:nvSpPr>
          <p:spPr>
            <a:xfrm>
              <a:off x="3856566" y="5945505"/>
              <a:ext cx="944034" cy="298580"/>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11111"/>
                </a:lnSpc>
                <a:spcBef>
                  <a:spcPts val="0"/>
                </a:spcBef>
                <a:spcAft>
                  <a:spcPts val="0"/>
                </a:spcAft>
                <a:buNone/>
              </a:pPr>
              <a:r>
                <a:rPr lang="en-US" sz="900">
                  <a:solidFill>
                    <a:schemeClr val="dk1"/>
                  </a:solidFill>
                  <a:latin typeface="Arial"/>
                  <a:ea typeface="Arial"/>
                  <a:cs typeface="Arial"/>
                  <a:sym typeface="Arial"/>
                </a:rPr>
                <a:t>Băng tần bảo vệ NB-IoT LTE</a:t>
              </a:r>
              <a:endParaRPr/>
            </a:p>
          </p:txBody>
        </p:sp>
        <p:sp>
          <p:nvSpPr>
            <p:cNvPr id="5226" name="Google Shape;5226;p215"/>
            <p:cNvSpPr/>
            <p:nvPr/>
          </p:nvSpPr>
          <p:spPr>
            <a:xfrm>
              <a:off x="5448300" y="5944740"/>
              <a:ext cx="1219200" cy="298580"/>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11111"/>
                </a:lnSpc>
                <a:spcBef>
                  <a:spcPts val="0"/>
                </a:spcBef>
                <a:spcAft>
                  <a:spcPts val="0"/>
                </a:spcAft>
                <a:buNone/>
              </a:pPr>
              <a:r>
                <a:rPr lang="en-US" sz="900">
                  <a:solidFill>
                    <a:schemeClr val="dk1"/>
                  </a:solidFill>
                  <a:latin typeface="Arial"/>
                  <a:ea typeface="Arial"/>
                  <a:cs typeface="Arial"/>
                  <a:sym typeface="Arial"/>
                </a:rPr>
                <a:t>NB-IoT ở phổ GSM 200kHz không bảo vệ</a:t>
              </a:r>
              <a:endParaRPr sz="900">
                <a:solidFill>
                  <a:schemeClr val="dk1"/>
                </a:solidFill>
                <a:latin typeface="Arial"/>
                <a:ea typeface="Arial"/>
                <a:cs typeface="Arial"/>
                <a:sym typeface="Arial"/>
              </a:endParaRPr>
            </a:p>
          </p:txBody>
        </p:sp>
        <p:sp>
          <p:nvSpPr>
            <p:cNvPr id="5227" name="Google Shape;5227;p215"/>
            <p:cNvSpPr/>
            <p:nvPr/>
          </p:nvSpPr>
          <p:spPr>
            <a:xfrm>
              <a:off x="7108497" y="5944740"/>
              <a:ext cx="1219200" cy="298580"/>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11111"/>
                </a:lnSpc>
                <a:spcBef>
                  <a:spcPts val="0"/>
                </a:spcBef>
                <a:spcAft>
                  <a:spcPts val="0"/>
                </a:spcAft>
                <a:buNone/>
              </a:pPr>
              <a:r>
                <a:rPr lang="en-US" sz="900">
                  <a:solidFill>
                    <a:schemeClr val="dk1"/>
                  </a:solidFill>
                  <a:latin typeface="Arial"/>
                  <a:ea typeface="Arial"/>
                  <a:cs typeface="Arial"/>
                  <a:sym typeface="Arial"/>
                </a:rPr>
                <a:t>NB-IoT ở phổ GSM 200kHz có bảo vệ</a:t>
              </a:r>
              <a:endParaRPr sz="900">
                <a:solidFill>
                  <a:schemeClr val="dk1"/>
                </a:solidFill>
                <a:latin typeface="Arial"/>
                <a:ea typeface="Arial"/>
                <a:cs typeface="Arial"/>
                <a:sym typeface="Arial"/>
              </a:endParaRPr>
            </a:p>
          </p:txBody>
        </p:sp>
        <p:sp>
          <p:nvSpPr>
            <p:cNvPr id="5228" name="Google Shape;5228;p215"/>
            <p:cNvSpPr/>
            <p:nvPr/>
          </p:nvSpPr>
          <p:spPr>
            <a:xfrm>
              <a:off x="2152921" y="4474293"/>
              <a:ext cx="1645921" cy="362251"/>
            </a:xfrm>
            <a:prstGeom prst="rect">
              <a:avLst/>
            </a:prstGeom>
            <a:solidFill>
              <a:schemeClr val="lt1"/>
            </a:solidFill>
            <a:ln>
              <a:noFill/>
            </a:ln>
          </p:spPr>
          <p:txBody>
            <a:bodyPr anchorCtr="0" anchor="ctr" bIns="45700" lIns="0" spcFirstLastPara="1" rIns="0" wrap="square" tIns="45700">
              <a:noAutofit/>
            </a:bodyPr>
            <a:lstStyle/>
            <a:p>
              <a:pPr indent="0" lvl="0" marL="41275" marR="0" rtl="0" algn="l">
                <a:lnSpc>
                  <a:spcPct val="109090"/>
                </a:lnSpc>
                <a:spcBef>
                  <a:spcPts val="0"/>
                </a:spcBef>
                <a:spcAft>
                  <a:spcPts val="0"/>
                </a:spcAft>
                <a:buNone/>
              </a:pPr>
              <a:r>
                <a:rPr b="1" lang="en-US" sz="1100">
                  <a:solidFill>
                    <a:schemeClr val="dk1"/>
                  </a:solidFill>
                  <a:latin typeface="Arial"/>
                  <a:ea typeface="Arial"/>
                  <a:cs typeface="Arial"/>
                  <a:sym typeface="Arial"/>
                </a:rPr>
                <a:t>Sóng mang LTE 5MHz điển hình</a:t>
              </a:r>
              <a:endParaRPr b="1" sz="1100">
                <a:solidFill>
                  <a:schemeClr val="dk1"/>
                </a:solidFill>
                <a:latin typeface="Arial"/>
                <a:ea typeface="Arial"/>
                <a:cs typeface="Arial"/>
                <a:sym typeface="Arial"/>
              </a:endParaRPr>
            </a:p>
            <a:p>
              <a:pPr indent="0" lvl="0" marL="41275" marR="0" rtl="0" algn="l">
                <a:lnSpc>
                  <a:spcPct val="109090"/>
                </a:lnSpc>
                <a:spcBef>
                  <a:spcPts val="0"/>
                </a:spcBef>
                <a:spcAft>
                  <a:spcPts val="0"/>
                </a:spcAft>
                <a:buNone/>
              </a:pPr>
              <a:r>
                <a:rPr b="1" lang="en-US" sz="1100">
                  <a:solidFill>
                    <a:schemeClr val="dk1"/>
                  </a:solidFill>
                  <a:latin typeface="Arial"/>
                  <a:ea typeface="Arial"/>
                  <a:cs typeface="Arial"/>
                  <a:sym typeface="Arial"/>
                </a:rPr>
                <a:t>5MHz cùng 25 x 180kHz</a:t>
              </a:r>
              <a:endParaRPr/>
            </a:p>
          </p:txBody>
        </p:sp>
      </p:gr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3" name="Shape 5233"/>
        <p:cNvGrpSpPr/>
        <p:nvPr/>
      </p:nvGrpSpPr>
      <p:grpSpPr>
        <a:xfrm>
          <a:off x="0" y="0"/>
          <a:ext cx="0" cy="0"/>
          <a:chOff x="0" y="0"/>
          <a:chExt cx="0" cy="0"/>
        </a:xfrm>
      </p:grpSpPr>
      <p:grpSp>
        <p:nvGrpSpPr>
          <p:cNvPr id="5234" name="Google Shape;5234;p216"/>
          <p:cNvGrpSpPr/>
          <p:nvPr/>
        </p:nvGrpSpPr>
        <p:grpSpPr>
          <a:xfrm>
            <a:off x="559817" y="2605112"/>
            <a:ext cx="8780377" cy="430749"/>
            <a:chOff x="1027113" y="2045629"/>
            <a:chExt cx="8785225" cy="430987"/>
          </a:xfrm>
        </p:grpSpPr>
        <p:sp>
          <p:nvSpPr>
            <p:cNvPr id="5235" name="Google Shape;5235;p2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236" name="Google Shape;5236;p216"/>
            <p:cNvSpPr/>
            <p:nvPr/>
          </p:nvSpPr>
          <p:spPr>
            <a:xfrm>
              <a:off x="1179513" y="2045629"/>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dải bảo vệ sử dụng dải tần bảo vệ của LTE. Sóng mang NB-IoT được đặt càng gần sóng mang con biên của LTE càng tốt</a:t>
              </a:r>
              <a:endParaRPr sz="1400">
                <a:solidFill>
                  <a:srgbClr val="262626"/>
                </a:solidFill>
                <a:latin typeface="Arial"/>
                <a:ea typeface="Arial"/>
                <a:cs typeface="Arial"/>
                <a:sym typeface="Arial"/>
              </a:endParaRPr>
            </a:p>
          </p:txBody>
        </p:sp>
      </p:grpSp>
      <p:grpSp>
        <p:nvGrpSpPr>
          <p:cNvPr id="5237" name="Google Shape;5237;p216"/>
          <p:cNvGrpSpPr/>
          <p:nvPr/>
        </p:nvGrpSpPr>
        <p:grpSpPr>
          <a:xfrm>
            <a:off x="559817" y="3181791"/>
            <a:ext cx="8780377" cy="215375"/>
            <a:chOff x="1027113" y="2045631"/>
            <a:chExt cx="8785225" cy="215494"/>
          </a:xfrm>
        </p:grpSpPr>
        <p:sp>
          <p:nvSpPr>
            <p:cNvPr id="5238" name="Google Shape;5238;p2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239" name="Google Shape;5239;p216"/>
            <p:cNvSpPr/>
            <p:nvPr/>
          </p:nvSpPr>
          <p:spPr>
            <a:xfrm>
              <a:off x="1179513" y="2045631"/>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độc lập hoạt động bằng cách gán riêng một số sóng mang trong GSM</a:t>
              </a:r>
              <a:endParaRPr/>
            </a:p>
          </p:txBody>
        </p:sp>
      </p:grpSp>
      <p:grpSp>
        <p:nvGrpSpPr>
          <p:cNvPr id="5240" name="Google Shape;5240;p216"/>
          <p:cNvGrpSpPr/>
          <p:nvPr/>
        </p:nvGrpSpPr>
        <p:grpSpPr>
          <a:xfrm>
            <a:off x="1847063" y="4155737"/>
            <a:ext cx="6208699" cy="1062650"/>
            <a:chOff x="1847655" y="4489452"/>
            <a:chExt cx="6210690" cy="1062991"/>
          </a:xfrm>
        </p:grpSpPr>
        <p:grpSp>
          <p:nvGrpSpPr>
            <p:cNvPr id="5241" name="Google Shape;5241;p216"/>
            <p:cNvGrpSpPr/>
            <p:nvPr/>
          </p:nvGrpSpPr>
          <p:grpSpPr>
            <a:xfrm>
              <a:off x="1847655" y="4524487"/>
              <a:ext cx="6210690" cy="1027956"/>
              <a:chOff x="811740" y="1660959"/>
              <a:chExt cx="6210690" cy="1027956"/>
            </a:xfrm>
          </p:grpSpPr>
          <p:grpSp>
            <p:nvGrpSpPr>
              <p:cNvPr id="5242" name="Google Shape;5242;p216"/>
              <p:cNvGrpSpPr/>
              <p:nvPr/>
            </p:nvGrpSpPr>
            <p:grpSpPr>
              <a:xfrm>
                <a:off x="1017552" y="1660959"/>
                <a:ext cx="1010537" cy="1027956"/>
                <a:chOff x="1069529" y="4657514"/>
                <a:chExt cx="1010537" cy="1027956"/>
              </a:xfrm>
            </p:grpSpPr>
            <p:sp>
              <p:nvSpPr>
                <p:cNvPr id="5243" name="Google Shape;5243;p216"/>
                <p:cNvSpPr txBox="1"/>
                <p:nvPr/>
              </p:nvSpPr>
              <p:spPr>
                <a:xfrm>
                  <a:off x="1069529" y="5377594"/>
                  <a:ext cx="1010537" cy="3078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Trong băng</a:t>
                  </a:r>
                  <a:endParaRPr sz="1400">
                    <a:solidFill>
                      <a:srgbClr val="262626"/>
                    </a:solidFill>
                    <a:latin typeface="Arial"/>
                    <a:ea typeface="Arial"/>
                    <a:cs typeface="Arial"/>
                    <a:sym typeface="Arial"/>
                  </a:endParaRPr>
                </a:p>
              </p:txBody>
            </p:sp>
            <p:grpSp>
              <p:nvGrpSpPr>
                <p:cNvPr id="5244" name="Google Shape;5244;p216"/>
                <p:cNvGrpSpPr/>
                <p:nvPr/>
              </p:nvGrpSpPr>
              <p:grpSpPr>
                <a:xfrm>
                  <a:off x="1178752" y="4657514"/>
                  <a:ext cx="792088" cy="684076"/>
                  <a:chOff x="1178752" y="4621510"/>
                  <a:chExt cx="792088" cy="684076"/>
                </a:xfrm>
              </p:grpSpPr>
              <p:sp>
                <p:nvSpPr>
                  <p:cNvPr id="5245" name="Google Shape;5245;p216"/>
                  <p:cNvSpPr/>
                  <p:nvPr/>
                </p:nvSpPr>
                <p:spPr>
                  <a:xfrm>
                    <a:off x="1178752" y="4801530"/>
                    <a:ext cx="792088"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46" name="Google Shape;5246;p216"/>
                  <p:cNvSpPr/>
                  <p:nvPr/>
                </p:nvSpPr>
                <p:spPr>
                  <a:xfrm>
                    <a:off x="1297794" y="4621510"/>
                    <a:ext cx="72008" cy="684076"/>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grpSp>
          </p:grpSp>
          <p:grpSp>
            <p:nvGrpSpPr>
              <p:cNvPr id="5247" name="Google Shape;5247;p216"/>
              <p:cNvGrpSpPr/>
              <p:nvPr/>
            </p:nvGrpSpPr>
            <p:grpSpPr>
              <a:xfrm>
                <a:off x="3412243" y="1660959"/>
                <a:ext cx="1035528" cy="1027956"/>
                <a:chOff x="1038537" y="4657514"/>
                <a:chExt cx="1035528" cy="1027956"/>
              </a:xfrm>
            </p:grpSpPr>
            <p:sp>
              <p:nvSpPr>
                <p:cNvPr id="5248" name="Google Shape;5248;p216"/>
                <p:cNvSpPr txBox="1"/>
                <p:nvPr/>
              </p:nvSpPr>
              <p:spPr>
                <a:xfrm>
                  <a:off x="1065133" y="5377594"/>
                  <a:ext cx="1008932" cy="3078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Ngoài băng</a:t>
                  </a:r>
                  <a:endParaRPr sz="1400">
                    <a:solidFill>
                      <a:srgbClr val="262626"/>
                    </a:solidFill>
                    <a:latin typeface="Arial"/>
                    <a:ea typeface="Arial"/>
                    <a:cs typeface="Arial"/>
                    <a:sym typeface="Arial"/>
                  </a:endParaRPr>
                </a:p>
              </p:txBody>
            </p:sp>
            <p:grpSp>
              <p:nvGrpSpPr>
                <p:cNvPr id="5249" name="Google Shape;5249;p216"/>
                <p:cNvGrpSpPr/>
                <p:nvPr/>
              </p:nvGrpSpPr>
              <p:grpSpPr>
                <a:xfrm>
                  <a:off x="1038537" y="4657514"/>
                  <a:ext cx="927103" cy="684076"/>
                  <a:chOff x="1038537" y="4621510"/>
                  <a:chExt cx="927103" cy="684076"/>
                </a:xfrm>
              </p:grpSpPr>
              <p:sp>
                <p:nvSpPr>
                  <p:cNvPr id="5250" name="Google Shape;5250;p216"/>
                  <p:cNvSpPr/>
                  <p:nvPr/>
                </p:nvSpPr>
                <p:spPr>
                  <a:xfrm>
                    <a:off x="1173552" y="4801530"/>
                    <a:ext cx="792088"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51" name="Google Shape;5251;p216"/>
                  <p:cNvSpPr/>
                  <p:nvPr/>
                </p:nvSpPr>
                <p:spPr>
                  <a:xfrm>
                    <a:off x="1038537" y="4621510"/>
                    <a:ext cx="72008" cy="684076"/>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grpSp>
          </p:grpSp>
          <p:grpSp>
            <p:nvGrpSpPr>
              <p:cNvPr id="5252" name="Google Shape;5252;p216"/>
              <p:cNvGrpSpPr/>
              <p:nvPr/>
            </p:nvGrpSpPr>
            <p:grpSpPr>
              <a:xfrm>
                <a:off x="5745346" y="1803219"/>
                <a:ext cx="1125839" cy="850661"/>
                <a:chOff x="5284523" y="4762800"/>
                <a:chExt cx="1125839" cy="850661"/>
              </a:xfrm>
            </p:grpSpPr>
            <p:grpSp>
              <p:nvGrpSpPr>
                <p:cNvPr id="5253" name="Google Shape;5253;p216"/>
                <p:cNvGrpSpPr/>
                <p:nvPr/>
              </p:nvGrpSpPr>
              <p:grpSpPr>
                <a:xfrm>
                  <a:off x="5284523" y="4765525"/>
                  <a:ext cx="930968" cy="847936"/>
                  <a:chOff x="959372" y="4837534"/>
                  <a:chExt cx="930968" cy="847936"/>
                </a:xfrm>
              </p:grpSpPr>
              <p:sp>
                <p:nvSpPr>
                  <p:cNvPr id="5254" name="Google Shape;5254;p216"/>
                  <p:cNvSpPr txBox="1"/>
                  <p:nvPr/>
                </p:nvSpPr>
                <p:spPr>
                  <a:xfrm>
                    <a:off x="1160419" y="5377594"/>
                    <a:ext cx="729921" cy="3078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Độc lập</a:t>
                    </a:r>
                    <a:endParaRPr sz="1400">
                      <a:solidFill>
                        <a:srgbClr val="262626"/>
                      </a:solidFill>
                      <a:latin typeface="Arial"/>
                      <a:ea typeface="Arial"/>
                      <a:cs typeface="Arial"/>
                      <a:sym typeface="Arial"/>
                    </a:endParaRPr>
                  </a:p>
                </p:txBody>
              </p:sp>
              <p:sp>
                <p:nvSpPr>
                  <p:cNvPr id="5255" name="Google Shape;5255;p216"/>
                  <p:cNvSpPr/>
                  <p:nvPr/>
                </p:nvSpPr>
                <p:spPr>
                  <a:xfrm>
                    <a:off x="959372" y="4837534"/>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grpSp>
            <p:sp>
              <p:nvSpPr>
                <p:cNvPr id="5256" name="Google Shape;5256;p216"/>
                <p:cNvSpPr/>
                <p:nvPr/>
              </p:nvSpPr>
              <p:spPr>
                <a:xfrm>
                  <a:off x="5392535"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57" name="Google Shape;5257;p216"/>
                <p:cNvSpPr/>
                <p:nvPr/>
              </p:nvSpPr>
              <p:spPr>
                <a:xfrm>
                  <a:off x="5500547"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58" name="Google Shape;5258;p216"/>
                <p:cNvSpPr/>
                <p:nvPr/>
              </p:nvSpPr>
              <p:spPr>
                <a:xfrm>
                  <a:off x="5608559"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59" name="Google Shape;5259;p216"/>
                <p:cNvSpPr/>
                <p:nvPr/>
              </p:nvSpPr>
              <p:spPr>
                <a:xfrm>
                  <a:off x="5716571"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60" name="Google Shape;5260;p216"/>
                <p:cNvSpPr/>
                <p:nvPr/>
              </p:nvSpPr>
              <p:spPr>
                <a:xfrm>
                  <a:off x="5824583"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61" name="Google Shape;5261;p216"/>
                <p:cNvSpPr/>
                <p:nvPr/>
              </p:nvSpPr>
              <p:spPr>
                <a:xfrm>
                  <a:off x="5932595"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62" name="Google Shape;5262;p216"/>
                <p:cNvSpPr/>
                <p:nvPr/>
              </p:nvSpPr>
              <p:spPr>
                <a:xfrm>
                  <a:off x="6040607"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63" name="Google Shape;5263;p216"/>
                <p:cNvSpPr/>
                <p:nvPr/>
              </p:nvSpPr>
              <p:spPr>
                <a:xfrm>
                  <a:off x="6148619"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64" name="Google Shape;5264;p216"/>
                <p:cNvSpPr/>
                <p:nvPr/>
              </p:nvSpPr>
              <p:spPr>
                <a:xfrm>
                  <a:off x="6256631"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65" name="Google Shape;5265;p216"/>
                <p:cNvSpPr/>
                <p:nvPr/>
              </p:nvSpPr>
              <p:spPr>
                <a:xfrm>
                  <a:off x="6364643" y="4762800"/>
                  <a:ext cx="45719"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grpSp>
          <p:sp>
            <p:nvSpPr>
              <p:cNvPr id="5266" name="Google Shape;5266;p216"/>
              <p:cNvSpPr/>
              <p:nvPr/>
            </p:nvSpPr>
            <p:spPr>
              <a:xfrm>
                <a:off x="811740" y="1840979"/>
                <a:ext cx="1422158" cy="504056"/>
              </a:xfrm>
              <a:prstGeom prst="trapezoid">
                <a:avLst>
                  <a:gd fmla="val 25000" name="adj"/>
                </a:avLst>
              </a:prstGeom>
              <a:noFill/>
              <a:ln cap="flat" cmpd="sng" w="25400">
                <a:solidFill>
                  <a:srgbClr val="00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67" name="Google Shape;5267;p216"/>
              <p:cNvSpPr/>
              <p:nvPr/>
            </p:nvSpPr>
            <p:spPr>
              <a:xfrm>
                <a:off x="3232223" y="1844608"/>
                <a:ext cx="1422158" cy="504056"/>
              </a:xfrm>
              <a:prstGeom prst="trapezoid">
                <a:avLst>
                  <a:gd fmla="val 25000" name="adj"/>
                </a:avLst>
              </a:prstGeom>
              <a:noFill/>
              <a:ln cap="flat" cmpd="sng" w="25400">
                <a:solidFill>
                  <a:srgbClr val="00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68" name="Google Shape;5268;p216"/>
              <p:cNvSpPr/>
              <p:nvPr/>
            </p:nvSpPr>
            <p:spPr>
              <a:xfrm>
                <a:off x="5600272" y="1800494"/>
                <a:ext cx="1422158" cy="504056"/>
              </a:xfrm>
              <a:prstGeom prst="trapezoid">
                <a:avLst>
                  <a:gd fmla="val 25000" name="adj"/>
                </a:avLst>
              </a:prstGeom>
              <a:noFill/>
              <a:ln cap="flat" cmpd="sng" w="25400">
                <a:solidFill>
                  <a:srgbClr val="00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grpSp>
        <p:sp>
          <p:nvSpPr>
            <p:cNvPr id="5269" name="Google Shape;5269;p216"/>
            <p:cNvSpPr/>
            <p:nvPr/>
          </p:nvSpPr>
          <p:spPr>
            <a:xfrm>
              <a:off x="6860426" y="4489452"/>
              <a:ext cx="72008" cy="684076"/>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70" name="Google Shape;5270;p216"/>
            <p:cNvSpPr txBox="1"/>
            <p:nvPr/>
          </p:nvSpPr>
          <p:spPr>
            <a:xfrm>
              <a:off x="2216696" y="4812519"/>
              <a:ext cx="68407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LTE</a:t>
              </a:r>
              <a:endParaRPr sz="1400">
                <a:solidFill>
                  <a:srgbClr val="262626"/>
                </a:solidFill>
                <a:latin typeface="Arial"/>
                <a:ea typeface="Arial"/>
                <a:cs typeface="Arial"/>
                <a:sym typeface="Arial"/>
              </a:endParaRPr>
            </a:p>
          </p:txBody>
        </p:sp>
        <p:sp>
          <p:nvSpPr>
            <p:cNvPr id="5271" name="Google Shape;5271;p216"/>
            <p:cNvSpPr txBox="1"/>
            <p:nvPr/>
          </p:nvSpPr>
          <p:spPr>
            <a:xfrm>
              <a:off x="4637179" y="4812519"/>
              <a:ext cx="68407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LTE</a:t>
              </a:r>
              <a:endParaRPr sz="1400">
                <a:solidFill>
                  <a:srgbClr val="262626"/>
                </a:solidFill>
                <a:latin typeface="Arial"/>
                <a:ea typeface="Arial"/>
                <a:cs typeface="Arial"/>
                <a:sym typeface="Arial"/>
              </a:endParaRPr>
            </a:p>
          </p:txBody>
        </p:sp>
        <p:sp>
          <p:nvSpPr>
            <p:cNvPr id="5272" name="Google Shape;5272;p216"/>
            <p:cNvSpPr txBox="1"/>
            <p:nvPr/>
          </p:nvSpPr>
          <p:spPr>
            <a:xfrm>
              <a:off x="7005228" y="4777484"/>
              <a:ext cx="68407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GSM</a:t>
              </a:r>
              <a:endParaRPr sz="1400">
                <a:solidFill>
                  <a:srgbClr val="262626"/>
                </a:solidFill>
                <a:latin typeface="Arial"/>
                <a:ea typeface="Arial"/>
                <a:cs typeface="Arial"/>
                <a:sym typeface="Arial"/>
              </a:endParaRPr>
            </a:p>
          </p:txBody>
        </p:sp>
      </p:grpSp>
      <p:grpSp>
        <p:nvGrpSpPr>
          <p:cNvPr id="5273" name="Google Shape;5273;p216"/>
          <p:cNvGrpSpPr/>
          <p:nvPr/>
        </p:nvGrpSpPr>
        <p:grpSpPr>
          <a:xfrm>
            <a:off x="559817" y="2243857"/>
            <a:ext cx="8780377" cy="215325"/>
            <a:chOff x="1027113" y="2045625"/>
            <a:chExt cx="8785225" cy="215444"/>
          </a:xfrm>
        </p:grpSpPr>
        <p:sp>
          <p:nvSpPr>
            <p:cNvPr id="5274" name="Google Shape;5274;p2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275" name="Google Shape;5275;p21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trong băng tần phân bổ một số tài nguyên trong băng tần LTE cho NB-IoT</a:t>
              </a:r>
              <a:endParaRPr/>
            </a:p>
          </p:txBody>
        </p:sp>
      </p:grpSp>
      <p:grpSp>
        <p:nvGrpSpPr>
          <p:cNvPr id="5276" name="Google Shape;5276;p216"/>
          <p:cNvGrpSpPr/>
          <p:nvPr/>
        </p:nvGrpSpPr>
        <p:grpSpPr>
          <a:xfrm>
            <a:off x="416128" y="444866"/>
            <a:ext cx="9051872" cy="282133"/>
            <a:chOff x="416128" y="444866"/>
            <a:chExt cx="9051872" cy="282133"/>
          </a:xfrm>
        </p:grpSpPr>
        <p:sp>
          <p:nvSpPr>
            <p:cNvPr id="5277" name="Google Shape;5277;p2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278" name="Google Shape;5278;p2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279" name="Google Shape;5279;p2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Chế độ hoạt động NB-IoT</a:t>
            </a:r>
            <a:endParaRPr/>
          </a:p>
        </p:txBody>
      </p:sp>
      <p:grpSp>
        <p:nvGrpSpPr>
          <p:cNvPr id="5280" name="Google Shape;5280;p216"/>
          <p:cNvGrpSpPr/>
          <p:nvPr/>
        </p:nvGrpSpPr>
        <p:grpSpPr>
          <a:xfrm>
            <a:off x="559817" y="1917711"/>
            <a:ext cx="9005714" cy="215444"/>
            <a:chOff x="1027113" y="2045625"/>
            <a:chExt cx="9007799" cy="215494"/>
          </a:xfrm>
        </p:grpSpPr>
        <p:sp>
          <p:nvSpPr>
            <p:cNvPr id="5281" name="Google Shape;5281;p2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282" name="Google Shape;5282;p216"/>
            <p:cNvSpPr/>
            <p:nvPr/>
          </p:nvSpPr>
          <p:spPr>
            <a:xfrm>
              <a:off x="1179513" y="2045625"/>
              <a:ext cx="885539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Ba chế độ: trong dải, dải bảo vệ, độc lập</a:t>
              </a:r>
              <a:endParaRPr sz="1400">
                <a:solidFill>
                  <a:srgbClr val="262626"/>
                </a:solidFill>
                <a:latin typeface="Arial"/>
                <a:ea typeface="Arial"/>
                <a:cs typeface="Arial"/>
                <a:sym typeface="Arial"/>
              </a:endParaRPr>
            </a:p>
          </p:txBody>
        </p:sp>
      </p:gr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7" name="Shape 5287"/>
        <p:cNvGrpSpPr/>
        <p:nvPr/>
      </p:nvGrpSpPr>
      <p:grpSpPr>
        <a:xfrm>
          <a:off x="0" y="0"/>
          <a:ext cx="0" cy="0"/>
          <a:chOff x="0" y="0"/>
          <a:chExt cx="0" cy="0"/>
        </a:xfrm>
      </p:grpSpPr>
      <p:sp>
        <p:nvSpPr>
          <p:cNvPr id="5288" name="Google Shape;5288;p217"/>
          <p:cNvSpPr/>
          <p:nvPr/>
        </p:nvSpPr>
        <p:spPr>
          <a:xfrm>
            <a:off x="559636" y="3562072"/>
            <a:ext cx="4537658" cy="25793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289" name="Google Shape;5289;p217"/>
          <p:cNvGrpSpPr/>
          <p:nvPr/>
        </p:nvGrpSpPr>
        <p:grpSpPr>
          <a:xfrm>
            <a:off x="559636" y="3274438"/>
            <a:ext cx="8780377" cy="215325"/>
            <a:chOff x="1027113" y="2045625"/>
            <a:chExt cx="8785225" cy="215444"/>
          </a:xfrm>
        </p:grpSpPr>
        <p:sp>
          <p:nvSpPr>
            <p:cNvPr id="5290" name="Google Shape;5290;p2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291" name="Google Shape;5291;p21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Uplink</a:t>
              </a:r>
              <a:endParaRPr/>
            </a:p>
          </p:txBody>
        </p:sp>
      </p:grpSp>
      <p:sp>
        <p:nvSpPr>
          <p:cNvPr id="5292" name="Google Shape;5292;p217"/>
          <p:cNvSpPr/>
          <p:nvPr/>
        </p:nvSpPr>
        <p:spPr>
          <a:xfrm>
            <a:off x="5210950" y="3564410"/>
            <a:ext cx="4239459" cy="2252918"/>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RB như LTE</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Nói chung RB # 0 ~ 3, # 47 ~ 49 được sử dụng làm kênh điều khiển (PUCCH)</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LTE và khoảng cách sóng mang phụ là bội số nguyên của 16 kHz</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đầu cuối NB-IoT phải đáp ứng đặc điểm kỹ thuật phát xạ ngoài băng tần của LTE ở vị trí cách xa với một tần số bù nhất định so với ranh giới băng tần NB-IoT thì mới có thể cùng tồn tại với LTE.</a:t>
            </a:r>
            <a:endParaRPr/>
          </a:p>
        </p:txBody>
      </p:sp>
      <p:grpSp>
        <p:nvGrpSpPr>
          <p:cNvPr id="5293" name="Google Shape;5293;p217"/>
          <p:cNvGrpSpPr/>
          <p:nvPr/>
        </p:nvGrpSpPr>
        <p:grpSpPr>
          <a:xfrm>
            <a:off x="595616" y="3876208"/>
            <a:ext cx="4670977" cy="2031326"/>
            <a:chOff x="4921645" y="4064000"/>
            <a:chExt cx="4672475" cy="2031977"/>
          </a:xfrm>
        </p:grpSpPr>
        <p:grpSp>
          <p:nvGrpSpPr>
            <p:cNvPr id="5294" name="Google Shape;5294;p217"/>
            <p:cNvGrpSpPr/>
            <p:nvPr/>
          </p:nvGrpSpPr>
          <p:grpSpPr>
            <a:xfrm>
              <a:off x="5771613" y="5073224"/>
              <a:ext cx="2686574" cy="736003"/>
              <a:chOff x="1197756" y="4809541"/>
              <a:chExt cx="771778" cy="504056"/>
            </a:xfrm>
          </p:grpSpPr>
          <p:sp>
            <p:nvSpPr>
              <p:cNvPr id="5295" name="Google Shape;5295;p217"/>
              <p:cNvSpPr/>
              <p:nvPr/>
            </p:nvSpPr>
            <p:spPr>
              <a:xfrm>
                <a:off x="1197756" y="4809541"/>
                <a:ext cx="771778" cy="504056"/>
              </a:xfrm>
              <a:prstGeom prst="rect">
                <a:avLst/>
              </a:prstGeom>
              <a:solidFill>
                <a:srgbClr val="E1E8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sp>
            <p:nvSpPr>
              <p:cNvPr id="5296" name="Google Shape;5296;p217"/>
              <p:cNvSpPr txBox="1"/>
              <p:nvPr/>
            </p:nvSpPr>
            <p:spPr>
              <a:xfrm>
                <a:off x="1421123" y="4973685"/>
                <a:ext cx="319250" cy="2107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LTE</a:t>
                </a:r>
                <a:endParaRPr sz="1400">
                  <a:solidFill>
                    <a:srgbClr val="262626"/>
                  </a:solidFill>
                  <a:latin typeface="Arial"/>
                  <a:ea typeface="Arial"/>
                  <a:cs typeface="Arial"/>
                  <a:sym typeface="Arial"/>
                </a:endParaRPr>
              </a:p>
            </p:txBody>
          </p:sp>
        </p:grpSp>
        <p:cxnSp>
          <p:nvCxnSpPr>
            <p:cNvPr id="5297" name="Google Shape;5297;p217"/>
            <p:cNvCxnSpPr/>
            <p:nvPr/>
          </p:nvCxnSpPr>
          <p:spPr>
            <a:xfrm>
              <a:off x="6097352" y="5061524"/>
              <a:ext cx="0" cy="736003"/>
            </a:xfrm>
            <a:prstGeom prst="straightConnector1">
              <a:avLst/>
            </a:prstGeom>
            <a:noFill/>
            <a:ln cap="flat" cmpd="sng" w="25400">
              <a:solidFill>
                <a:srgbClr val="262626"/>
              </a:solidFill>
              <a:prstDash val="solid"/>
              <a:round/>
              <a:headEnd len="sm" w="sm" type="none"/>
              <a:tailEnd len="sm" w="sm" type="none"/>
            </a:ln>
          </p:spPr>
        </p:cxnSp>
        <p:cxnSp>
          <p:nvCxnSpPr>
            <p:cNvPr id="5298" name="Google Shape;5298;p217"/>
            <p:cNvCxnSpPr/>
            <p:nvPr/>
          </p:nvCxnSpPr>
          <p:spPr>
            <a:xfrm>
              <a:off x="5779205" y="5061524"/>
              <a:ext cx="0" cy="736003"/>
            </a:xfrm>
            <a:prstGeom prst="straightConnector1">
              <a:avLst/>
            </a:prstGeom>
            <a:noFill/>
            <a:ln cap="flat" cmpd="sng" w="25400">
              <a:solidFill>
                <a:srgbClr val="262626"/>
              </a:solidFill>
              <a:prstDash val="solid"/>
              <a:round/>
              <a:headEnd len="sm" w="sm" type="none"/>
              <a:tailEnd len="sm" w="sm" type="none"/>
            </a:ln>
          </p:spPr>
        </p:cxnSp>
        <p:cxnSp>
          <p:nvCxnSpPr>
            <p:cNvPr id="5299" name="Google Shape;5299;p217"/>
            <p:cNvCxnSpPr/>
            <p:nvPr/>
          </p:nvCxnSpPr>
          <p:spPr>
            <a:xfrm>
              <a:off x="6733646" y="5061524"/>
              <a:ext cx="0" cy="736003"/>
            </a:xfrm>
            <a:prstGeom prst="straightConnector1">
              <a:avLst/>
            </a:prstGeom>
            <a:noFill/>
            <a:ln cap="flat" cmpd="sng" w="25400">
              <a:solidFill>
                <a:srgbClr val="262626"/>
              </a:solidFill>
              <a:prstDash val="solid"/>
              <a:round/>
              <a:headEnd len="sm" w="sm" type="none"/>
              <a:tailEnd len="sm" w="sm" type="none"/>
            </a:ln>
          </p:spPr>
        </p:cxnSp>
        <p:cxnSp>
          <p:nvCxnSpPr>
            <p:cNvPr id="5300" name="Google Shape;5300;p217"/>
            <p:cNvCxnSpPr/>
            <p:nvPr/>
          </p:nvCxnSpPr>
          <p:spPr>
            <a:xfrm>
              <a:off x="6415499" y="5061524"/>
              <a:ext cx="0" cy="736003"/>
            </a:xfrm>
            <a:prstGeom prst="straightConnector1">
              <a:avLst/>
            </a:prstGeom>
            <a:noFill/>
            <a:ln cap="flat" cmpd="sng" w="25400">
              <a:solidFill>
                <a:srgbClr val="262626"/>
              </a:solidFill>
              <a:prstDash val="solid"/>
              <a:round/>
              <a:headEnd len="sm" w="sm" type="none"/>
              <a:tailEnd len="sm" w="sm" type="none"/>
            </a:ln>
          </p:spPr>
        </p:cxnSp>
        <p:cxnSp>
          <p:nvCxnSpPr>
            <p:cNvPr id="5301" name="Google Shape;5301;p217"/>
            <p:cNvCxnSpPr/>
            <p:nvPr/>
          </p:nvCxnSpPr>
          <p:spPr>
            <a:xfrm>
              <a:off x="8147632" y="5061524"/>
              <a:ext cx="0" cy="736003"/>
            </a:xfrm>
            <a:prstGeom prst="straightConnector1">
              <a:avLst/>
            </a:prstGeom>
            <a:noFill/>
            <a:ln cap="flat" cmpd="sng" w="25400">
              <a:solidFill>
                <a:srgbClr val="262626"/>
              </a:solidFill>
              <a:prstDash val="solid"/>
              <a:round/>
              <a:headEnd len="sm" w="sm" type="none"/>
              <a:tailEnd len="sm" w="sm" type="none"/>
            </a:ln>
          </p:spPr>
        </p:cxnSp>
        <p:cxnSp>
          <p:nvCxnSpPr>
            <p:cNvPr id="5302" name="Google Shape;5302;p217"/>
            <p:cNvCxnSpPr/>
            <p:nvPr/>
          </p:nvCxnSpPr>
          <p:spPr>
            <a:xfrm>
              <a:off x="8441141" y="5061524"/>
              <a:ext cx="0" cy="736003"/>
            </a:xfrm>
            <a:prstGeom prst="straightConnector1">
              <a:avLst/>
            </a:prstGeom>
            <a:noFill/>
            <a:ln cap="flat" cmpd="sng" w="25400">
              <a:solidFill>
                <a:srgbClr val="262626"/>
              </a:solidFill>
              <a:prstDash val="solid"/>
              <a:round/>
              <a:headEnd len="sm" w="sm" type="none"/>
              <a:tailEnd len="sm" w="sm" type="none"/>
            </a:ln>
          </p:spPr>
        </p:cxnSp>
        <p:sp>
          <p:nvSpPr>
            <p:cNvPr id="5303" name="Google Shape;5303;p217"/>
            <p:cNvSpPr txBox="1"/>
            <p:nvPr/>
          </p:nvSpPr>
          <p:spPr>
            <a:xfrm>
              <a:off x="5689738" y="5788200"/>
              <a:ext cx="494895" cy="30777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Malgun Gothic"/>
                  <a:ea typeface="Malgun Gothic"/>
                  <a:cs typeface="Malgun Gothic"/>
                  <a:sym typeface="Malgun Gothic"/>
                </a:rPr>
                <a:t> </a:t>
              </a:r>
              <a:endParaRPr/>
            </a:p>
          </p:txBody>
        </p:sp>
        <p:sp>
          <p:nvSpPr>
            <p:cNvPr id="5304" name="Google Shape;5304;p217"/>
            <p:cNvSpPr txBox="1"/>
            <p:nvPr/>
          </p:nvSpPr>
          <p:spPr>
            <a:xfrm>
              <a:off x="6047339" y="5788200"/>
              <a:ext cx="494895" cy="30777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Malgun Gothic"/>
                  <a:ea typeface="Malgun Gothic"/>
                  <a:cs typeface="Malgun Gothic"/>
                  <a:sym typeface="Malgun Gothic"/>
                </a:rPr>
                <a:t> </a:t>
              </a:r>
              <a:endParaRPr/>
            </a:p>
          </p:txBody>
        </p:sp>
        <p:sp>
          <p:nvSpPr>
            <p:cNvPr id="5305" name="Google Shape;5305;p217"/>
            <p:cNvSpPr txBox="1"/>
            <p:nvPr/>
          </p:nvSpPr>
          <p:spPr>
            <a:xfrm>
              <a:off x="6380149" y="5788200"/>
              <a:ext cx="494895" cy="30777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Malgun Gothic"/>
                  <a:ea typeface="Malgun Gothic"/>
                  <a:cs typeface="Malgun Gothic"/>
                  <a:sym typeface="Malgun Gothic"/>
                </a:rPr>
                <a:t> </a:t>
              </a:r>
              <a:endParaRPr/>
            </a:p>
          </p:txBody>
        </p:sp>
        <p:sp>
          <p:nvSpPr>
            <p:cNvPr id="5306" name="Google Shape;5306;p217"/>
            <p:cNvSpPr txBox="1"/>
            <p:nvPr/>
          </p:nvSpPr>
          <p:spPr>
            <a:xfrm>
              <a:off x="8069601" y="5788200"/>
              <a:ext cx="494895" cy="30777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Malgun Gothic"/>
                  <a:ea typeface="Malgun Gothic"/>
                  <a:cs typeface="Malgun Gothic"/>
                  <a:sym typeface="Malgun Gothic"/>
                </a:rPr>
                <a:t> </a:t>
              </a:r>
              <a:endParaRPr/>
            </a:p>
          </p:txBody>
        </p:sp>
        <p:sp>
          <p:nvSpPr>
            <p:cNvPr id="5307" name="Google Shape;5307;p217"/>
            <p:cNvSpPr txBox="1"/>
            <p:nvPr/>
          </p:nvSpPr>
          <p:spPr>
            <a:xfrm>
              <a:off x="4921645" y="4672063"/>
              <a:ext cx="136574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62626"/>
                </a:buClr>
                <a:buSzPts val="1000"/>
                <a:buFont typeface="Arial"/>
                <a:buNone/>
              </a:pPr>
              <a:r>
                <a:rPr i="0" lang="en-US" sz="1000" u="none" cap="none" strike="noStrike">
                  <a:solidFill>
                    <a:srgbClr val="262626"/>
                  </a:solidFill>
                  <a:latin typeface="Arial"/>
                  <a:ea typeface="Arial"/>
                  <a:cs typeface="Arial"/>
                  <a:sym typeface="Arial"/>
                </a:rPr>
                <a:t>Băng tần bảo vệ LTE</a:t>
              </a:r>
              <a:endParaRPr/>
            </a:p>
            <a:p>
              <a:pPr indent="0" lvl="0" marL="0" marR="0" rtl="0" algn="l">
                <a:lnSpc>
                  <a:spcPct val="100000"/>
                </a:lnSpc>
                <a:spcBef>
                  <a:spcPts val="0"/>
                </a:spcBef>
                <a:spcAft>
                  <a:spcPts val="0"/>
                </a:spcAft>
                <a:buClr>
                  <a:srgbClr val="262626"/>
                </a:buClr>
                <a:buSzPts val="1000"/>
                <a:buFont typeface="Arial"/>
                <a:buNone/>
              </a:pPr>
              <a:r>
                <a:rPr i="0" lang="en-US" sz="1000" u="none" cap="none" strike="noStrike">
                  <a:solidFill>
                    <a:srgbClr val="262626"/>
                  </a:solidFill>
                  <a:latin typeface="Arial"/>
                  <a:ea typeface="Arial"/>
                  <a:cs typeface="Arial"/>
                  <a:sym typeface="Arial"/>
                </a:rPr>
                <a:t>(~0.5MHz)</a:t>
              </a:r>
              <a:endParaRPr/>
            </a:p>
          </p:txBody>
        </p:sp>
        <p:sp>
          <p:nvSpPr>
            <p:cNvPr id="5308" name="Google Shape;5308;p217"/>
            <p:cNvSpPr txBox="1"/>
            <p:nvPr/>
          </p:nvSpPr>
          <p:spPr>
            <a:xfrm>
              <a:off x="8300860" y="4672063"/>
              <a:ext cx="129326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Băng tần bảo vệ LTE</a:t>
              </a:r>
              <a:endParaRPr/>
            </a:p>
            <a:p>
              <a:pPr indent="0" lvl="0" marL="0" marR="0" rtl="0" algn="l">
                <a:spcBef>
                  <a:spcPts val="0"/>
                </a:spcBef>
                <a:spcAft>
                  <a:spcPts val="0"/>
                </a:spcAft>
                <a:buNone/>
              </a:pPr>
              <a:r>
                <a:rPr lang="en-US" sz="1000">
                  <a:solidFill>
                    <a:srgbClr val="262626"/>
                  </a:solidFill>
                  <a:latin typeface="Arial"/>
                  <a:ea typeface="Arial"/>
                  <a:cs typeface="Arial"/>
                  <a:sym typeface="Arial"/>
                </a:rPr>
                <a:t>(~0.5MHz)</a:t>
              </a:r>
              <a:endParaRPr/>
            </a:p>
          </p:txBody>
        </p:sp>
        <p:grpSp>
          <p:nvGrpSpPr>
            <p:cNvPr id="5309" name="Google Shape;5309;p217"/>
            <p:cNvGrpSpPr/>
            <p:nvPr/>
          </p:nvGrpSpPr>
          <p:grpSpPr>
            <a:xfrm>
              <a:off x="4960437" y="4064000"/>
              <a:ext cx="4357537" cy="550625"/>
              <a:chOff x="5576508" y="4234640"/>
              <a:chExt cx="3532143" cy="505009"/>
            </a:xfrm>
          </p:grpSpPr>
          <p:grpSp>
            <p:nvGrpSpPr>
              <p:cNvPr id="5310" name="Google Shape;5310;p217"/>
              <p:cNvGrpSpPr/>
              <p:nvPr/>
            </p:nvGrpSpPr>
            <p:grpSpPr>
              <a:xfrm>
                <a:off x="5576508" y="4737329"/>
                <a:ext cx="3532143" cy="2320"/>
                <a:chOff x="5576508" y="4737329"/>
                <a:chExt cx="3532143" cy="2320"/>
              </a:xfrm>
            </p:grpSpPr>
            <p:cxnSp>
              <p:nvCxnSpPr>
                <p:cNvPr id="5311" name="Google Shape;5311;p217"/>
                <p:cNvCxnSpPr/>
                <p:nvPr/>
              </p:nvCxnSpPr>
              <p:spPr>
                <a:xfrm>
                  <a:off x="5576508" y="4738489"/>
                  <a:ext cx="549396" cy="0"/>
                </a:xfrm>
                <a:prstGeom prst="straightConnector1">
                  <a:avLst/>
                </a:prstGeom>
                <a:noFill/>
                <a:ln cap="flat" cmpd="sng" w="19050">
                  <a:solidFill>
                    <a:srgbClr val="A5A5A5"/>
                  </a:solidFill>
                  <a:prstDash val="solid"/>
                  <a:round/>
                  <a:headEnd len="med" w="med" type="triangle"/>
                  <a:tailEnd len="med" w="med" type="triangle"/>
                </a:ln>
              </p:spPr>
            </p:cxnSp>
            <p:cxnSp>
              <p:nvCxnSpPr>
                <p:cNvPr id="5312" name="Google Shape;5312;p217"/>
                <p:cNvCxnSpPr/>
                <p:nvPr/>
              </p:nvCxnSpPr>
              <p:spPr>
                <a:xfrm>
                  <a:off x="8559255" y="4738489"/>
                  <a:ext cx="549396" cy="0"/>
                </a:xfrm>
                <a:prstGeom prst="straightConnector1">
                  <a:avLst/>
                </a:prstGeom>
                <a:noFill/>
                <a:ln cap="flat" cmpd="sng" w="19050">
                  <a:solidFill>
                    <a:srgbClr val="A5A5A5"/>
                  </a:solidFill>
                  <a:prstDash val="solid"/>
                  <a:round/>
                  <a:headEnd len="med" w="med" type="triangle"/>
                  <a:tailEnd len="med" w="med" type="triangle"/>
                </a:ln>
              </p:spPr>
            </p:cxnSp>
            <p:cxnSp>
              <p:nvCxnSpPr>
                <p:cNvPr id="5313" name="Google Shape;5313;p217"/>
                <p:cNvCxnSpPr/>
                <p:nvPr/>
              </p:nvCxnSpPr>
              <p:spPr>
                <a:xfrm flipH="1" rot="10800000">
                  <a:off x="6125904" y="4737329"/>
                  <a:ext cx="2433351" cy="2320"/>
                </a:xfrm>
                <a:prstGeom prst="straightConnector1">
                  <a:avLst/>
                </a:prstGeom>
                <a:noFill/>
                <a:ln cap="flat" cmpd="sng" w="19050">
                  <a:solidFill>
                    <a:srgbClr val="A5A5A5"/>
                  </a:solidFill>
                  <a:prstDash val="solid"/>
                  <a:round/>
                  <a:headEnd len="med" w="med" type="triangle"/>
                  <a:tailEnd len="med" w="med" type="triangle"/>
                </a:ln>
              </p:spPr>
            </p:cxnSp>
          </p:grpSp>
          <p:grpSp>
            <p:nvGrpSpPr>
              <p:cNvPr id="5314" name="Google Shape;5314;p217"/>
              <p:cNvGrpSpPr/>
              <p:nvPr/>
            </p:nvGrpSpPr>
            <p:grpSpPr>
              <a:xfrm>
                <a:off x="5576508" y="4234640"/>
                <a:ext cx="3532142" cy="239938"/>
                <a:chOff x="5576508" y="4425043"/>
                <a:chExt cx="3532142" cy="239938"/>
              </a:xfrm>
            </p:grpSpPr>
            <p:cxnSp>
              <p:nvCxnSpPr>
                <p:cNvPr id="5315" name="Google Shape;5315;p217"/>
                <p:cNvCxnSpPr/>
                <p:nvPr/>
              </p:nvCxnSpPr>
              <p:spPr>
                <a:xfrm>
                  <a:off x="5576508" y="4529879"/>
                  <a:ext cx="3532142" cy="0"/>
                </a:xfrm>
                <a:prstGeom prst="straightConnector1">
                  <a:avLst/>
                </a:prstGeom>
                <a:noFill/>
                <a:ln cap="flat" cmpd="sng" w="19050">
                  <a:solidFill>
                    <a:srgbClr val="A5A5A5"/>
                  </a:solidFill>
                  <a:prstDash val="solid"/>
                  <a:round/>
                  <a:headEnd len="med" w="med" type="triangle"/>
                  <a:tailEnd len="med" w="med" type="triangle"/>
                </a:ln>
              </p:spPr>
            </p:cxnSp>
            <p:sp>
              <p:nvSpPr>
                <p:cNvPr id="5316" name="Google Shape;5316;p217"/>
                <p:cNvSpPr txBox="1"/>
                <p:nvPr/>
              </p:nvSpPr>
              <p:spPr>
                <a:xfrm>
                  <a:off x="6551373" y="4425043"/>
                  <a:ext cx="1582412" cy="23993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Băng thông kênh (10MHz)</a:t>
                  </a:r>
                  <a:endParaRPr/>
                </a:p>
              </p:txBody>
            </p:sp>
          </p:grpSp>
        </p:grpSp>
        <p:sp>
          <p:nvSpPr>
            <p:cNvPr id="5317" name="Google Shape;5317;p217"/>
            <p:cNvSpPr txBox="1"/>
            <p:nvPr/>
          </p:nvSpPr>
          <p:spPr>
            <a:xfrm>
              <a:off x="5934509" y="4480590"/>
              <a:ext cx="2409392" cy="26161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62626"/>
                </a:buClr>
                <a:buSzPts val="1100"/>
                <a:buFont typeface="Arial"/>
                <a:buNone/>
              </a:pPr>
              <a:r>
                <a:rPr i="0" lang="en-US" sz="1100" u="none" cap="none" strike="noStrike">
                  <a:solidFill>
                    <a:srgbClr val="262626"/>
                  </a:solidFill>
                  <a:latin typeface="Arial"/>
                  <a:ea typeface="Arial"/>
                  <a:cs typeface="Arial"/>
                  <a:sym typeface="Arial"/>
                </a:rPr>
                <a:t>Băng thông truyền LTE (9MHz)</a:t>
              </a:r>
              <a:endParaRPr/>
            </a:p>
          </p:txBody>
        </p:sp>
        <p:sp>
          <p:nvSpPr>
            <p:cNvPr id="5318" name="Google Shape;5318;p217"/>
            <p:cNvSpPr/>
            <p:nvPr/>
          </p:nvSpPr>
          <p:spPr>
            <a:xfrm>
              <a:off x="5319659" y="5061525"/>
              <a:ext cx="3570316" cy="736003"/>
            </a:xfrm>
            <a:prstGeom prst="trapezoid">
              <a:avLst>
                <a:gd fmla="val 54317" name="adj"/>
              </a:avLst>
            </a:prstGeom>
            <a:noFill/>
            <a:ln cap="flat" cmpd="sng" w="25400">
              <a:solidFill>
                <a:srgbClr val="00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262626"/>
                </a:solidFill>
                <a:latin typeface="Arial"/>
                <a:ea typeface="Arial"/>
                <a:cs typeface="Arial"/>
                <a:sym typeface="Arial"/>
              </a:endParaRPr>
            </a:p>
          </p:txBody>
        </p:sp>
      </p:grpSp>
      <p:sp>
        <p:nvSpPr>
          <p:cNvPr id="5319" name="Google Shape;5319;p217"/>
          <p:cNvSpPr/>
          <p:nvPr/>
        </p:nvSpPr>
        <p:spPr>
          <a:xfrm>
            <a:off x="711953" y="2210190"/>
            <a:ext cx="8628060" cy="950674"/>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RB như LTE</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Bội số nguyên của 15kHz giữa LTE và sóng mang phụ</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 số trung tâm của sóng mang neo gần bội số nguyên của 100 kHz</a:t>
            </a:r>
            <a:endParaRPr/>
          </a:p>
        </p:txBody>
      </p:sp>
      <p:grpSp>
        <p:nvGrpSpPr>
          <p:cNvPr id="5320" name="Google Shape;5320;p217"/>
          <p:cNvGrpSpPr/>
          <p:nvPr/>
        </p:nvGrpSpPr>
        <p:grpSpPr>
          <a:xfrm>
            <a:off x="416128" y="444866"/>
            <a:ext cx="9051872" cy="282133"/>
            <a:chOff x="416128" y="444866"/>
            <a:chExt cx="9051872" cy="282133"/>
          </a:xfrm>
        </p:grpSpPr>
        <p:sp>
          <p:nvSpPr>
            <p:cNvPr id="5321" name="Google Shape;5321;p2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322" name="Google Shape;5322;p2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323" name="Google Shape;5323;p2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Tần số trong băng tần NB-IoT</a:t>
            </a:r>
            <a:endParaRPr/>
          </a:p>
        </p:txBody>
      </p:sp>
      <p:grpSp>
        <p:nvGrpSpPr>
          <p:cNvPr id="5324" name="Google Shape;5324;p217"/>
          <p:cNvGrpSpPr/>
          <p:nvPr/>
        </p:nvGrpSpPr>
        <p:grpSpPr>
          <a:xfrm>
            <a:off x="559817" y="1917711"/>
            <a:ext cx="9005714" cy="215444"/>
            <a:chOff x="1027113" y="2045625"/>
            <a:chExt cx="9007799" cy="215494"/>
          </a:xfrm>
        </p:grpSpPr>
        <p:sp>
          <p:nvSpPr>
            <p:cNvPr id="5325" name="Google Shape;5325;p2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326" name="Google Shape;5326;p217"/>
            <p:cNvSpPr/>
            <p:nvPr/>
          </p:nvSpPr>
          <p:spPr>
            <a:xfrm>
              <a:off x="1179513" y="2045625"/>
              <a:ext cx="885539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Downlink</a:t>
              </a:r>
              <a:endParaRPr/>
            </a:p>
          </p:txBody>
        </p:sp>
      </p:gr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1" name="Shape 5331"/>
        <p:cNvGrpSpPr/>
        <p:nvPr/>
      </p:nvGrpSpPr>
      <p:grpSpPr>
        <a:xfrm>
          <a:off x="0" y="0"/>
          <a:ext cx="0" cy="0"/>
          <a:chOff x="0" y="0"/>
          <a:chExt cx="0" cy="0"/>
        </a:xfrm>
      </p:grpSpPr>
      <p:grpSp>
        <p:nvGrpSpPr>
          <p:cNvPr id="5332" name="Google Shape;5332;p218"/>
          <p:cNvGrpSpPr/>
          <p:nvPr/>
        </p:nvGrpSpPr>
        <p:grpSpPr>
          <a:xfrm>
            <a:off x="416128" y="444866"/>
            <a:ext cx="9051872" cy="282133"/>
            <a:chOff x="416128" y="444866"/>
            <a:chExt cx="9051872" cy="282133"/>
          </a:xfrm>
        </p:grpSpPr>
        <p:sp>
          <p:nvSpPr>
            <p:cNvPr id="5333" name="Google Shape;5333;p2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334" name="Google Shape;5334;p2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335" name="Google Shape;5335;p2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Phạm vi sử dụng </a:t>
            </a:r>
            <a:endParaRPr/>
          </a:p>
        </p:txBody>
      </p:sp>
      <p:grpSp>
        <p:nvGrpSpPr>
          <p:cNvPr id="5336" name="Google Shape;5336;p218"/>
          <p:cNvGrpSpPr/>
          <p:nvPr/>
        </p:nvGrpSpPr>
        <p:grpSpPr>
          <a:xfrm>
            <a:off x="559817" y="1917711"/>
            <a:ext cx="9005714" cy="430887"/>
            <a:chOff x="1027113" y="2045625"/>
            <a:chExt cx="9007799" cy="430987"/>
          </a:xfrm>
        </p:grpSpPr>
        <p:sp>
          <p:nvSpPr>
            <p:cNvPr id="5337" name="Google Shape;5337;p2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338" name="Google Shape;5338;p218"/>
            <p:cNvSpPr/>
            <p:nvPr/>
          </p:nvSpPr>
          <p:spPr>
            <a:xfrm>
              <a:off x="1179513" y="2045625"/>
              <a:ext cx="8855399"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LPWA là mạng thích hợp cho truyền thông tần số thấp và các dịch vụ dữ liệu chi phí thấp như tắt/mở, số và tọa độ. Các chức năng chính được sử dụng là Đo lường, Theo dõi, Giám sát &amp; Điều khiển.</a:t>
              </a:r>
              <a:endParaRPr/>
            </a:p>
          </p:txBody>
        </p:sp>
      </p:grpSp>
      <p:sp>
        <p:nvSpPr>
          <p:cNvPr id="5339" name="Google Shape;5339;p218"/>
          <p:cNvSpPr/>
          <p:nvPr/>
        </p:nvSpPr>
        <p:spPr>
          <a:xfrm>
            <a:off x="770318" y="5298718"/>
            <a:ext cx="8628061" cy="647866"/>
          </a:xfrm>
          <a:prstGeom prst="rect">
            <a:avLst/>
          </a:prstGeom>
          <a:noFill/>
          <a:ln>
            <a:noFill/>
          </a:ln>
        </p:spPr>
        <p:txBody>
          <a:bodyPr anchorCtr="0" anchor="t" bIns="71950" lIns="0" spcFirstLastPara="1" rIns="143900" wrap="square" tIns="71950">
            <a:spAutoFit/>
          </a:bodyPr>
          <a:lstStyle/>
          <a:p>
            <a:pPr indent="-179333" lvl="1" marL="35549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Giám sát và điều khiển tình trạng và môi trường của các cơ sở sản xuất, công cộng và thương mại     </a:t>
            </a:r>
            <a:endParaRPr/>
          </a:p>
          <a:p>
            <a:pPr indent="-179333" lvl="1" marL="35549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Áp dụng cho phạm vi ứng dụng rộng nhất (có giới hạn dung lượng dữ liệu)</a:t>
            </a:r>
            <a:endParaRPr/>
          </a:p>
        </p:txBody>
      </p:sp>
      <p:grpSp>
        <p:nvGrpSpPr>
          <p:cNvPr id="5340" name="Google Shape;5340;p218"/>
          <p:cNvGrpSpPr/>
          <p:nvPr/>
        </p:nvGrpSpPr>
        <p:grpSpPr>
          <a:xfrm>
            <a:off x="711954" y="4991740"/>
            <a:ext cx="7234210" cy="287908"/>
            <a:chOff x="712182" y="5894567"/>
            <a:chExt cx="6217920" cy="268224"/>
          </a:xfrm>
        </p:grpSpPr>
        <p:sp>
          <p:nvSpPr>
            <p:cNvPr id="5341" name="Google Shape;5341;p218"/>
            <p:cNvSpPr/>
            <p:nvPr/>
          </p:nvSpPr>
          <p:spPr>
            <a:xfrm>
              <a:off x="712182" y="5919484"/>
              <a:ext cx="2109216" cy="218390"/>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Giám sát và Điều khiển</a:t>
              </a:r>
              <a:endParaRPr sz="1400">
                <a:solidFill>
                  <a:srgbClr val="FFFFFF"/>
                </a:solidFill>
                <a:latin typeface="Arial"/>
                <a:ea typeface="Arial"/>
                <a:cs typeface="Arial"/>
                <a:sym typeface="Arial"/>
              </a:endParaRPr>
            </a:p>
          </p:txBody>
        </p:sp>
        <p:sp>
          <p:nvSpPr>
            <p:cNvPr id="5342" name="Google Shape;5342;p218"/>
            <p:cNvSpPr/>
            <p:nvPr/>
          </p:nvSpPr>
          <p:spPr>
            <a:xfrm>
              <a:off x="3534630" y="5894567"/>
              <a:ext cx="3395472" cy="268224"/>
            </a:xfrm>
            <a:prstGeom prst="rect">
              <a:avLst/>
            </a:prstGeom>
            <a:solidFill>
              <a:srgbClr val="D8D8D8"/>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Sản xuất, Xây dựng, Công cộng, An toàn </a:t>
              </a:r>
              <a:endParaRPr/>
            </a:p>
          </p:txBody>
        </p:sp>
        <p:cxnSp>
          <p:nvCxnSpPr>
            <p:cNvPr id="5343" name="Google Shape;5343;p218"/>
            <p:cNvCxnSpPr/>
            <p:nvPr/>
          </p:nvCxnSpPr>
          <p:spPr>
            <a:xfrm>
              <a:off x="2821398" y="6028679"/>
              <a:ext cx="713232" cy="0"/>
            </a:xfrm>
            <a:prstGeom prst="straightConnector1">
              <a:avLst/>
            </a:prstGeom>
            <a:noFill/>
            <a:ln cap="flat" cmpd="sng" w="9525">
              <a:solidFill>
                <a:srgbClr val="BFBFBF"/>
              </a:solidFill>
              <a:prstDash val="solid"/>
              <a:miter lim="800000"/>
              <a:headEnd len="sm" w="sm" type="none"/>
              <a:tailEnd len="sm" w="sm" type="none"/>
            </a:ln>
          </p:spPr>
        </p:cxnSp>
      </p:grpSp>
      <p:sp>
        <p:nvSpPr>
          <p:cNvPr id="5344" name="Google Shape;5344;p218"/>
          <p:cNvSpPr/>
          <p:nvPr/>
        </p:nvSpPr>
        <p:spPr>
          <a:xfrm>
            <a:off x="770319" y="2846325"/>
            <a:ext cx="8628061" cy="647867"/>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Đo lường và thu thập dữ liệu sử dụng năng lượng của các tiện ích và các cơ sở thiết bị</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về mức sử dụng diện/khí gas/nước và năng lượng của các tòa nhà và nhà máy</a:t>
            </a:r>
            <a:endParaRPr/>
          </a:p>
        </p:txBody>
      </p:sp>
      <p:grpSp>
        <p:nvGrpSpPr>
          <p:cNvPr id="5345" name="Google Shape;5345;p218"/>
          <p:cNvGrpSpPr/>
          <p:nvPr/>
        </p:nvGrpSpPr>
        <p:grpSpPr>
          <a:xfrm>
            <a:off x="726138" y="2541827"/>
            <a:ext cx="7234210" cy="287908"/>
            <a:chOff x="724374" y="3005363"/>
            <a:chExt cx="6217920" cy="218390"/>
          </a:xfrm>
        </p:grpSpPr>
        <p:sp>
          <p:nvSpPr>
            <p:cNvPr id="5346" name="Google Shape;5346;p218"/>
            <p:cNvSpPr/>
            <p:nvPr/>
          </p:nvSpPr>
          <p:spPr>
            <a:xfrm>
              <a:off x="724374" y="3005363"/>
              <a:ext cx="2109216" cy="218390"/>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Đo lường</a:t>
              </a:r>
              <a:endParaRPr/>
            </a:p>
          </p:txBody>
        </p:sp>
        <p:sp>
          <p:nvSpPr>
            <p:cNvPr id="5347" name="Google Shape;5347;p218"/>
            <p:cNvSpPr/>
            <p:nvPr/>
          </p:nvSpPr>
          <p:spPr>
            <a:xfrm>
              <a:off x="3546822" y="3018088"/>
              <a:ext cx="3395472" cy="192940"/>
            </a:xfrm>
            <a:prstGeom prst="rect">
              <a:avLst/>
            </a:prstGeom>
            <a:solidFill>
              <a:srgbClr val="D8D8D8"/>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Năng lượng và Tiện ích</a:t>
              </a:r>
              <a:endParaRPr/>
            </a:p>
          </p:txBody>
        </p:sp>
        <p:cxnSp>
          <p:nvCxnSpPr>
            <p:cNvPr id="5348" name="Google Shape;5348;p218"/>
            <p:cNvCxnSpPr/>
            <p:nvPr/>
          </p:nvCxnSpPr>
          <p:spPr>
            <a:xfrm>
              <a:off x="2833590" y="3114558"/>
              <a:ext cx="713232" cy="0"/>
            </a:xfrm>
            <a:prstGeom prst="straightConnector1">
              <a:avLst/>
            </a:prstGeom>
            <a:noFill/>
            <a:ln cap="flat" cmpd="sng" w="9525">
              <a:solidFill>
                <a:srgbClr val="BFBFBF"/>
              </a:solidFill>
              <a:prstDash val="solid"/>
              <a:miter lim="800000"/>
              <a:headEnd len="sm" w="sm" type="none"/>
              <a:tailEnd len="sm" w="sm" type="none"/>
            </a:ln>
          </p:spPr>
        </p:cxnSp>
      </p:grpSp>
      <p:grpSp>
        <p:nvGrpSpPr>
          <p:cNvPr id="5349" name="Google Shape;5349;p218"/>
          <p:cNvGrpSpPr/>
          <p:nvPr/>
        </p:nvGrpSpPr>
        <p:grpSpPr>
          <a:xfrm>
            <a:off x="726138" y="3772511"/>
            <a:ext cx="7220024" cy="287908"/>
            <a:chOff x="724374" y="4012519"/>
            <a:chExt cx="6205728" cy="218390"/>
          </a:xfrm>
        </p:grpSpPr>
        <p:sp>
          <p:nvSpPr>
            <p:cNvPr id="5350" name="Google Shape;5350;p218"/>
            <p:cNvSpPr/>
            <p:nvPr/>
          </p:nvSpPr>
          <p:spPr>
            <a:xfrm>
              <a:off x="3534630" y="4012519"/>
              <a:ext cx="3395472" cy="218390"/>
            </a:xfrm>
            <a:prstGeom prst="rect">
              <a:avLst/>
            </a:prstGeom>
            <a:solidFill>
              <a:srgbClr val="D8D8D8"/>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Sản xuất, Logistics, An toàn</a:t>
              </a:r>
              <a:endParaRPr sz="1400">
                <a:solidFill>
                  <a:srgbClr val="262626"/>
                </a:solidFill>
                <a:latin typeface="Arial"/>
                <a:ea typeface="Arial"/>
                <a:cs typeface="Arial"/>
                <a:sym typeface="Arial"/>
              </a:endParaRPr>
            </a:p>
          </p:txBody>
        </p:sp>
        <p:sp>
          <p:nvSpPr>
            <p:cNvPr id="5351" name="Google Shape;5351;p218"/>
            <p:cNvSpPr/>
            <p:nvPr/>
          </p:nvSpPr>
          <p:spPr>
            <a:xfrm>
              <a:off x="724374" y="4012519"/>
              <a:ext cx="2109216" cy="218390"/>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Theo dõi</a:t>
              </a:r>
              <a:endParaRPr sz="1400">
                <a:solidFill>
                  <a:srgbClr val="FFFFFF"/>
                </a:solidFill>
                <a:latin typeface="Arial"/>
                <a:ea typeface="Arial"/>
                <a:cs typeface="Arial"/>
                <a:sym typeface="Arial"/>
              </a:endParaRPr>
            </a:p>
          </p:txBody>
        </p:sp>
        <p:cxnSp>
          <p:nvCxnSpPr>
            <p:cNvPr id="5352" name="Google Shape;5352;p218"/>
            <p:cNvCxnSpPr/>
            <p:nvPr/>
          </p:nvCxnSpPr>
          <p:spPr>
            <a:xfrm>
              <a:off x="2833590" y="4121714"/>
              <a:ext cx="713232" cy="0"/>
            </a:xfrm>
            <a:prstGeom prst="straightConnector1">
              <a:avLst/>
            </a:prstGeom>
            <a:noFill/>
            <a:ln cap="flat" cmpd="sng" w="9525">
              <a:solidFill>
                <a:srgbClr val="BFBFBF"/>
              </a:solidFill>
              <a:prstDash val="solid"/>
              <a:miter lim="800000"/>
              <a:headEnd len="sm" w="sm" type="none"/>
              <a:tailEnd len="sm" w="sm" type="none"/>
            </a:ln>
          </p:spPr>
        </p:cxnSp>
      </p:grpSp>
      <p:sp>
        <p:nvSpPr>
          <p:cNvPr id="5353" name="Google Shape;5353;p218"/>
          <p:cNvSpPr/>
          <p:nvPr/>
        </p:nvSpPr>
        <p:spPr>
          <a:xfrm>
            <a:off x="770318" y="4082164"/>
            <a:ext cx="8628061" cy="647867"/>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Thu thập và quản lý dữ liệu về vị trí của phương tiện, người/đồ vật và tài sản có giá trị</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cho mục đích an toàn cá nhân, theo dõi vị trí xe/đối tượng</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grpSp>
        <p:nvGrpSpPr>
          <p:cNvPr id="5359" name="Google Shape;5359;p219"/>
          <p:cNvGrpSpPr/>
          <p:nvPr/>
        </p:nvGrpSpPr>
        <p:grpSpPr>
          <a:xfrm>
            <a:off x="416128" y="444866"/>
            <a:ext cx="9051872" cy="282133"/>
            <a:chOff x="416128" y="444866"/>
            <a:chExt cx="9051872" cy="282133"/>
          </a:xfrm>
        </p:grpSpPr>
        <p:sp>
          <p:nvSpPr>
            <p:cNvPr id="5360" name="Google Shape;5360;p21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5.3. LPWA</a:t>
              </a:r>
              <a:endParaRPr/>
            </a:p>
          </p:txBody>
        </p:sp>
        <p:sp>
          <p:nvSpPr>
            <p:cNvPr id="5361" name="Google Shape;5361;p2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362" name="Google Shape;5362;p2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So sánh công nghệ thực hiện</a:t>
            </a:r>
            <a:endParaRPr/>
          </a:p>
        </p:txBody>
      </p:sp>
      <p:grpSp>
        <p:nvGrpSpPr>
          <p:cNvPr id="5363" name="Google Shape;5363;p219"/>
          <p:cNvGrpSpPr/>
          <p:nvPr/>
        </p:nvGrpSpPr>
        <p:grpSpPr>
          <a:xfrm>
            <a:off x="559817" y="1917711"/>
            <a:ext cx="8783192" cy="430887"/>
            <a:chOff x="1027113" y="2045625"/>
            <a:chExt cx="8785225" cy="430987"/>
          </a:xfrm>
        </p:grpSpPr>
        <p:sp>
          <p:nvSpPr>
            <p:cNvPr id="5364" name="Google Shape;5364;p2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365" name="Google Shape;5365;p219"/>
            <p:cNvSpPr/>
            <p:nvPr/>
          </p:nvSpPr>
          <p:spPr>
            <a:xfrm>
              <a:off x="1179513" y="204562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LTE-M/NB-IoT vượt trội hơn các công nghệ cạnh tranh về tiêu chuẩn toàn cầu, tốc độ, chất lượng, độ phủ sóng, bảo mật và chuyển vùng.</a:t>
              </a:r>
              <a:endParaRPr/>
            </a:p>
          </p:txBody>
        </p:sp>
      </p:grpSp>
      <p:sp>
        <p:nvSpPr>
          <p:cNvPr id="5366" name="Google Shape;5366;p219"/>
          <p:cNvSpPr txBox="1"/>
          <p:nvPr/>
        </p:nvSpPr>
        <p:spPr>
          <a:xfrm>
            <a:off x="7084587" y="2239190"/>
            <a:ext cx="2255426" cy="153888"/>
          </a:xfrm>
          <a:prstGeom prst="rect">
            <a:avLst/>
          </a:prstGeom>
          <a:noFill/>
          <a:ln>
            <a:noFill/>
          </a:ln>
        </p:spPr>
        <p:txBody>
          <a:bodyPr anchorCtr="0" anchor="b" bIns="0" lIns="0" spcFirstLastPara="1" rIns="0" wrap="square" tIns="0">
            <a:spAutoFit/>
          </a:bodyPr>
          <a:lstStyle/>
          <a:p>
            <a:pPr indent="0" lvl="0" marL="0" marR="0" rtl="0" algn="r">
              <a:spcBef>
                <a:spcPts val="0"/>
              </a:spcBef>
              <a:spcAft>
                <a:spcPts val="0"/>
              </a:spcAft>
              <a:buNone/>
            </a:pPr>
            <a:r>
              <a:rPr lang="en-US" sz="1000">
                <a:solidFill>
                  <a:srgbClr val="595959"/>
                </a:solidFill>
                <a:latin typeface="Arial"/>
                <a:ea typeface="Arial"/>
                <a:cs typeface="Arial"/>
                <a:sym typeface="Arial"/>
              </a:rPr>
              <a:t>* eDRX: Tiếp nhận không liên tục kéo dài</a:t>
            </a:r>
            <a:endParaRPr sz="1000">
              <a:solidFill>
                <a:srgbClr val="595959"/>
              </a:solidFill>
              <a:latin typeface="Arial"/>
              <a:ea typeface="Arial"/>
              <a:cs typeface="Arial"/>
              <a:sym typeface="Arial"/>
            </a:endParaRPr>
          </a:p>
        </p:txBody>
      </p:sp>
      <p:pic>
        <p:nvPicPr>
          <p:cNvPr id="5367" name="Google Shape;5367;p219"/>
          <p:cNvPicPr preferRelativeResize="0"/>
          <p:nvPr/>
        </p:nvPicPr>
        <p:blipFill rotWithShape="1">
          <a:blip r:embed="rId3">
            <a:alphaModFix/>
          </a:blip>
          <a:srcRect b="0" l="0" r="0" t="0"/>
          <a:stretch/>
        </p:blipFill>
        <p:spPr>
          <a:xfrm>
            <a:off x="622877" y="2521876"/>
            <a:ext cx="8657070" cy="35664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http://compass.surface.com/assets/b9/52/b9526540-6f60-4448-8ac9-3ff8e38e25db.jpg" id="499" name="Google Shape;499;p22"/>
          <p:cNvPicPr preferRelativeResize="0"/>
          <p:nvPr/>
        </p:nvPicPr>
        <p:blipFill rotWithShape="1">
          <a:blip r:embed="rId3">
            <a:alphaModFix/>
          </a:blip>
          <a:srcRect b="3895" l="0" r="0" t="1001"/>
          <a:stretch/>
        </p:blipFill>
        <p:spPr>
          <a:xfrm>
            <a:off x="449998" y="1941630"/>
            <a:ext cx="5925402" cy="3385402"/>
          </a:xfrm>
          <a:prstGeom prst="rect">
            <a:avLst/>
          </a:prstGeom>
          <a:noFill/>
          <a:ln cap="flat" cmpd="sng" w="9525">
            <a:solidFill>
              <a:srgbClr val="D8D8D8"/>
            </a:solidFill>
            <a:prstDash val="solid"/>
            <a:round/>
            <a:headEnd len="sm" w="sm" type="none"/>
            <a:tailEnd len="sm" w="sm" type="none"/>
          </a:ln>
        </p:spPr>
      </p:pic>
      <p:sp>
        <p:nvSpPr>
          <p:cNvPr id="500" name="Google Shape;500;p2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Công nghệ IoT và sự phát triển</a:t>
            </a:r>
            <a:endParaRPr b="1" sz="1800">
              <a:solidFill>
                <a:schemeClr val="lt1"/>
              </a:solidFill>
              <a:latin typeface="Arial"/>
              <a:ea typeface="Arial"/>
              <a:cs typeface="Arial"/>
              <a:sym typeface="Arial"/>
            </a:endParaRPr>
          </a:p>
        </p:txBody>
      </p:sp>
      <p:sp>
        <p:nvSpPr>
          <p:cNvPr id="501" name="Google Shape;501;p22"/>
          <p:cNvSpPr/>
          <p:nvPr/>
        </p:nvSpPr>
        <p:spPr>
          <a:xfrm>
            <a:off x="8318501" y="480778"/>
            <a:ext cx="11495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502" name="Google Shape;502;p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Trường hợp 1 - Giám sát</a:t>
            </a:r>
            <a:endParaRPr/>
          </a:p>
        </p:txBody>
      </p:sp>
      <p:sp>
        <p:nvSpPr>
          <p:cNvPr id="503" name="Google Shape;503;p22"/>
          <p:cNvSpPr/>
          <p:nvPr/>
        </p:nvSpPr>
        <p:spPr>
          <a:xfrm>
            <a:off x="6525115" y="1941630"/>
            <a:ext cx="2942885" cy="1903085"/>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giám sát IoT, bạn có thể phân tích các hệ thống động và xử lý hàng tỷ sự kiện cũng như cảnh báo.</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Giám sát IoT cũng cho phép bạn giảm thiểu khoảng cách giữa thiết bị và doanh nghiệp bằng cách thu thập và phân tích đa dạng dữ liệu IoT ở quy mô web trên các thiết bị, khách hàng và ứng dụng được kết nối.</a:t>
            </a:r>
            <a:endParaRPr sz="1300">
              <a:solidFill>
                <a:srgbClr val="262626"/>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2" name="Shape 5372"/>
        <p:cNvGrpSpPr/>
        <p:nvPr/>
      </p:nvGrpSpPr>
      <p:grpSpPr>
        <a:xfrm>
          <a:off x="0" y="0"/>
          <a:ext cx="0" cy="0"/>
          <a:chOff x="0" y="0"/>
          <a:chExt cx="0" cy="0"/>
        </a:xfrm>
      </p:grpSpPr>
      <p:sp>
        <p:nvSpPr>
          <p:cNvPr id="5373" name="Google Shape;5373;p220"/>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Mạng lưới IoT</a:t>
            </a:r>
            <a:endParaRPr/>
          </a:p>
        </p:txBody>
      </p:sp>
      <p:sp>
        <p:nvSpPr>
          <p:cNvPr id="5374" name="Google Shape;5374;p22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5. </a:t>
            </a:r>
            <a:endParaRPr b="1" sz="5400">
              <a:solidFill>
                <a:srgbClr val="7F7F7F"/>
              </a:solidFill>
              <a:latin typeface="Arial"/>
              <a:ea typeface="Arial"/>
              <a:cs typeface="Arial"/>
              <a:sym typeface="Arial"/>
            </a:endParaRPr>
          </a:p>
        </p:txBody>
      </p:sp>
      <p:grpSp>
        <p:nvGrpSpPr>
          <p:cNvPr id="5375" name="Google Shape;5375;p220"/>
          <p:cNvGrpSpPr/>
          <p:nvPr/>
        </p:nvGrpSpPr>
        <p:grpSpPr>
          <a:xfrm>
            <a:off x="1051644" y="4065237"/>
            <a:ext cx="5702300" cy="278172"/>
            <a:chOff x="1051644" y="4065237"/>
            <a:chExt cx="5702300" cy="278172"/>
          </a:xfrm>
        </p:grpSpPr>
        <p:sp>
          <p:nvSpPr>
            <p:cNvPr id="5376" name="Google Shape;5376;p220"/>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5.1. Tổng quan về mạng lưới IoT</a:t>
              </a:r>
              <a:endParaRPr/>
            </a:p>
          </p:txBody>
        </p:sp>
        <p:sp>
          <p:nvSpPr>
            <p:cNvPr id="5377" name="Google Shape;5377;p220"/>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5378" name="Google Shape;5378;p220"/>
          <p:cNvGrpSpPr/>
          <p:nvPr/>
        </p:nvGrpSpPr>
        <p:grpSpPr>
          <a:xfrm>
            <a:off x="1051644" y="4495071"/>
            <a:ext cx="5702300" cy="278172"/>
            <a:chOff x="1051644" y="4495071"/>
            <a:chExt cx="5702300" cy="278172"/>
          </a:xfrm>
        </p:grpSpPr>
        <p:sp>
          <p:nvSpPr>
            <p:cNvPr id="5379" name="Google Shape;5379;p220"/>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5.2. Công nghệ truyền thông tầm ngắn IoT</a:t>
              </a:r>
              <a:endParaRPr/>
            </a:p>
          </p:txBody>
        </p:sp>
        <p:sp>
          <p:nvSpPr>
            <p:cNvPr id="5380" name="Google Shape;5380;p220"/>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5381" name="Google Shape;5381;p220"/>
          <p:cNvGrpSpPr/>
          <p:nvPr/>
        </p:nvGrpSpPr>
        <p:grpSpPr>
          <a:xfrm>
            <a:off x="1051644" y="4924905"/>
            <a:ext cx="5702300" cy="278172"/>
            <a:chOff x="571500" y="5165783"/>
            <a:chExt cx="5702300" cy="278172"/>
          </a:xfrm>
        </p:grpSpPr>
        <p:sp>
          <p:nvSpPr>
            <p:cNvPr id="5382" name="Google Shape;5382;p220"/>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5.3. LPWA</a:t>
              </a:r>
              <a:endParaRPr/>
            </a:p>
          </p:txBody>
        </p:sp>
        <p:sp>
          <p:nvSpPr>
            <p:cNvPr id="5383" name="Google Shape;5383;p220"/>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5384" name="Google Shape;5384;p220"/>
          <p:cNvGrpSpPr/>
          <p:nvPr/>
        </p:nvGrpSpPr>
        <p:grpSpPr>
          <a:xfrm>
            <a:off x="1051644" y="5329740"/>
            <a:ext cx="5702300" cy="278172"/>
            <a:chOff x="571500" y="5165783"/>
            <a:chExt cx="5702300" cy="278172"/>
          </a:xfrm>
        </p:grpSpPr>
        <p:sp>
          <p:nvSpPr>
            <p:cNvPr id="5385" name="Google Shape;5385;p220"/>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5.4. Mạng 5G</a:t>
              </a:r>
              <a:endParaRPr/>
            </a:p>
          </p:txBody>
        </p:sp>
        <p:sp>
          <p:nvSpPr>
            <p:cNvPr id="5386" name="Google Shape;5386;p220"/>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1" name="Shape 5391"/>
        <p:cNvGrpSpPr/>
        <p:nvPr/>
      </p:nvGrpSpPr>
      <p:grpSpPr>
        <a:xfrm>
          <a:off x="0" y="0"/>
          <a:ext cx="0" cy="0"/>
          <a:chOff x="0" y="0"/>
          <a:chExt cx="0" cy="0"/>
        </a:xfrm>
      </p:grpSpPr>
      <p:grpSp>
        <p:nvGrpSpPr>
          <p:cNvPr id="5392" name="Google Shape;5392;p221"/>
          <p:cNvGrpSpPr/>
          <p:nvPr/>
        </p:nvGrpSpPr>
        <p:grpSpPr>
          <a:xfrm>
            <a:off x="416128" y="444866"/>
            <a:ext cx="9051872" cy="553998"/>
            <a:chOff x="416128" y="444866"/>
            <a:chExt cx="9051872" cy="553998"/>
          </a:xfrm>
        </p:grpSpPr>
        <p:sp>
          <p:nvSpPr>
            <p:cNvPr id="5393" name="Google Shape;5393;p221"/>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394" name="Google Shape;5394;p2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395" name="Google Shape;5395;p2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Truyền thông Di động 5G </a:t>
            </a:r>
            <a:endParaRPr/>
          </a:p>
        </p:txBody>
      </p:sp>
      <p:grpSp>
        <p:nvGrpSpPr>
          <p:cNvPr id="5396" name="Google Shape;5396;p221"/>
          <p:cNvGrpSpPr/>
          <p:nvPr/>
        </p:nvGrpSpPr>
        <p:grpSpPr>
          <a:xfrm>
            <a:off x="559817" y="1917711"/>
            <a:ext cx="8783192" cy="215394"/>
            <a:chOff x="1027113" y="2045625"/>
            <a:chExt cx="8785225" cy="215444"/>
          </a:xfrm>
        </p:grpSpPr>
        <p:sp>
          <p:nvSpPr>
            <p:cNvPr id="5397" name="Google Shape;5397;p2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398" name="Google Shape;5398;p22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Bối cảnh xuất hiện truyền thông di động 5G</a:t>
              </a:r>
              <a:endParaRPr/>
            </a:p>
          </p:txBody>
        </p:sp>
      </p:grpSp>
      <p:sp>
        <p:nvSpPr>
          <p:cNvPr id="5399" name="Google Shape;5399;p221"/>
          <p:cNvSpPr/>
          <p:nvPr/>
        </p:nvSpPr>
        <p:spPr>
          <a:xfrm>
            <a:off x="4752000" y="2211020"/>
            <a:ext cx="4715999" cy="1550838"/>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Dịch vụ đa phương tiện chất lượng cao chính thức và mở rộng dịch vụ IoT </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Sự gia tăng bùng nổ của các thiết bị thông minh và sự tăng trưởng theo cấp số nhân của lưu lượng dữ liệu không dây</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5G được tối ưu hóa cho IoT. Tốc độ phản hồi ổn định và xuất sắc mà không bị gián đoạn và trễ tốc độ</a:t>
            </a:r>
            <a:endParaRPr/>
          </a:p>
        </p:txBody>
      </p:sp>
      <p:grpSp>
        <p:nvGrpSpPr>
          <p:cNvPr id="5400" name="Google Shape;5400;p221"/>
          <p:cNvGrpSpPr/>
          <p:nvPr/>
        </p:nvGrpSpPr>
        <p:grpSpPr>
          <a:xfrm>
            <a:off x="559817" y="2211020"/>
            <a:ext cx="4048183" cy="3342707"/>
            <a:chOff x="559817" y="2211020"/>
            <a:chExt cx="4048183" cy="3342707"/>
          </a:xfrm>
        </p:grpSpPr>
        <p:sp>
          <p:nvSpPr>
            <p:cNvPr id="5401" name="Google Shape;5401;p221"/>
            <p:cNvSpPr/>
            <p:nvPr/>
          </p:nvSpPr>
          <p:spPr>
            <a:xfrm>
              <a:off x="559817" y="2211020"/>
              <a:ext cx="4048183" cy="28872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5402" name="Google Shape;5402;p221"/>
            <p:cNvPicPr preferRelativeResize="0"/>
            <p:nvPr/>
          </p:nvPicPr>
          <p:blipFill rotWithShape="1">
            <a:blip r:embed="rId3">
              <a:alphaModFix/>
            </a:blip>
            <a:srcRect b="0" l="0" r="0" t="0"/>
            <a:stretch/>
          </p:blipFill>
          <p:spPr>
            <a:xfrm>
              <a:off x="722594" y="2263183"/>
              <a:ext cx="3835006" cy="2745021"/>
            </a:xfrm>
            <a:prstGeom prst="rect">
              <a:avLst/>
            </a:prstGeom>
            <a:noFill/>
            <a:ln>
              <a:noFill/>
            </a:ln>
          </p:spPr>
        </p:pic>
        <p:sp>
          <p:nvSpPr>
            <p:cNvPr id="5403" name="Google Shape;5403;p221"/>
            <p:cNvSpPr/>
            <p:nvPr/>
          </p:nvSpPr>
          <p:spPr>
            <a:xfrm>
              <a:off x="613939" y="5164214"/>
              <a:ext cx="3857261" cy="389513"/>
            </a:xfrm>
            <a:prstGeom prst="roundRect">
              <a:avLst>
                <a:gd fmla="val 50000" name="adj"/>
              </a:avLst>
            </a:prstGeom>
            <a:solidFill>
              <a:srgbClr val="193EB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source : McKinsey, The Internet of Things: Sizing up the opportBÀIy, 2014</a:t>
              </a:r>
              <a:endParaRPr/>
            </a:p>
          </p:txBody>
        </p:sp>
      </p:grpSp>
      <p:sp>
        <p:nvSpPr>
          <p:cNvPr id="5404" name="Google Shape;5404;p221"/>
          <p:cNvSpPr/>
          <p:nvPr/>
        </p:nvSpPr>
        <p:spPr>
          <a:xfrm>
            <a:off x="874569" y="2502809"/>
            <a:ext cx="2867025" cy="1009814"/>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Malgun Gothic"/>
                <a:ea typeface="Malgun Gothic"/>
                <a:cs typeface="Malgun Gothic"/>
                <a:sym typeface="Malgun Gothic"/>
              </a:rPr>
              <a:t>Dự kiến có </a:t>
            </a:r>
            <a:r>
              <a:rPr b="1" lang="en-US" sz="1400">
                <a:solidFill>
                  <a:schemeClr val="dk1"/>
                </a:solidFill>
                <a:latin typeface="Malgun Gothic"/>
                <a:ea typeface="Malgun Gothic"/>
                <a:cs typeface="Malgun Gothic"/>
                <a:sym typeface="Malgun Gothic"/>
              </a:rPr>
              <a:t>~ 20 tỉ thiết bị IoT trên toàn cầu vào năm 2021</a:t>
            </a:r>
            <a:r>
              <a:rPr lang="en-US" sz="1400">
                <a:solidFill>
                  <a:schemeClr val="dk1"/>
                </a:solidFill>
                <a:latin typeface="Malgun Gothic"/>
                <a:ea typeface="Malgun Gothic"/>
                <a:cs typeface="Malgun Gothic"/>
                <a:sym typeface="Malgun Gothic"/>
              </a:rPr>
              <a:t>, bao gồm điện thoại thông minh và máy tính bảng (theo McKinsey)</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9" name="Shape 5409"/>
        <p:cNvGrpSpPr/>
        <p:nvPr/>
      </p:nvGrpSpPr>
      <p:grpSpPr>
        <a:xfrm>
          <a:off x="0" y="0"/>
          <a:ext cx="0" cy="0"/>
          <a:chOff x="0" y="0"/>
          <a:chExt cx="0" cy="0"/>
        </a:xfrm>
      </p:grpSpPr>
      <p:grpSp>
        <p:nvGrpSpPr>
          <p:cNvPr id="5410" name="Google Shape;5410;p222"/>
          <p:cNvGrpSpPr/>
          <p:nvPr/>
        </p:nvGrpSpPr>
        <p:grpSpPr>
          <a:xfrm>
            <a:off x="416128" y="444866"/>
            <a:ext cx="9051872" cy="553998"/>
            <a:chOff x="416128" y="444866"/>
            <a:chExt cx="9051872" cy="553998"/>
          </a:xfrm>
        </p:grpSpPr>
        <p:sp>
          <p:nvSpPr>
            <p:cNvPr id="5411" name="Google Shape;5411;p22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412" name="Google Shape;5412;p2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413" name="Google Shape;5413;p2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Truyền thông Di động 5G </a:t>
            </a:r>
            <a:endParaRPr/>
          </a:p>
        </p:txBody>
      </p:sp>
      <p:grpSp>
        <p:nvGrpSpPr>
          <p:cNvPr id="5414" name="Google Shape;5414;p222"/>
          <p:cNvGrpSpPr/>
          <p:nvPr/>
        </p:nvGrpSpPr>
        <p:grpSpPr>
          <a:xfrm>
            <a:off x="559817" y="1917711"/>
            <a:ext cx="8783192" cy="215394"/>
            <a:chOff x="1027113" y="2045625"/>
            <a:chExt cx="8785225" cy="215444"/>
          </a:xfrm>
        </p:grpSpPr>
        <p:sp>
          <p:nvSpPr>
            <p:cNvPr id="5415" name="Google Shape;5415;p2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416" name="Google Shape;5416;p22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yêu cầu của khóa 5G</a:t>
              </a:r>
              <a:endParaRPr/>
            </a:p>
          </p:txBody>
        </p:sp>
      </p:grpSp>
      <p:sp>
        <p:nvSpPr>
          <p:cNvPr id="5417" name="Google Shape;5417;p222"/>
          <p:cNvSpPr/>
          <p:nvPr/>
        </p:nvSpPr>
        <p:spPr>
          <a:xfrm>
            <a:off x="5486400" y="2196620"/>
            <a:ext cx="3968584" cy="3258998"/>
          </a:xfrm>
          <a:prstGeom prst="rect">
            <a:avLst/>
          </a:prstGeom>
          <a:noFill/>
          <a:ln>
            <a:noFill/>
          </a:ln>
        </p:spPr>
        <p:txBody>
          <a:bodyPr anchorCtr="0" anchor="t" bIns="71950" lIns="0" spcFirstLastPara="1" rIns="143900" wrap="square" tIns="71950">
            <a:spAutoFit/>
          </a:bodyPr>
          <a:lstStyle/>
          <a:p>
            <a:pPr indent="-193675" lvl="0" marL="193675" marR="0" rtl="0" algn="l">
              <a:spcBef>
                <a:spcPts val="0"/>
              </a:spcBef>
              <a:spcAft>
                <a:spcPts val="0"/>
              </a:spcAft>
              <a:buNone/>
            </a:pPr>
            <a:r>
              <a:rPr lang="en-US" sz="1300">
                <a:solidFill>
                  <a:srgbClr val="262626"/>
                </a:solidFill>
                <a:latin typeface="Arial"/>
                <a:ea typeface="Arial"/>
                <a:cs typeface="Arial"/>
                <a:sym typeface="Arial"/>
              </a:rPr>
              <a:t>① Dung lượng lớn hơn 1.000 lần so với 4G</a:t>
            </a:r>
            <a:endParaRPr/>
          </a:p>
          <a:p>
            <a:pPr indent="-193675" lvl="0" marL="193675" marR="0" rtl="0" algn="l">
              <a:spcBef>
                <a:spcPts val="800"/>
              </a:spcBef>
              <a:spcAft>
                <a:spcPts val="0"/>
              </a:spcAft>
              <a:buNone/>
            </a:pPr>
            <a:r>
              <a:rPr lang="en-US" sz="1300">
                <a:solidFill>
                  <a:srgbClr val="262626"/>
                </a:solidFill>
                <a:latin typeface="Arial"/>
                <a:ea typeface="Arial"/>
                <a:cs typeface="Arial"/>
                <a:sym typeface="Arial"/>
              </a:rPr>
              <a:t>② Cung cấp tốc độ cảm biến ở mức Gbps mọi lúc mọi nơi</a:t>
            </a:r>
            <a:endParaRPr/>
          </a:p>
          <a:p>
            <a:pPr indent="-193675" lvl="0" marL="193675" marR="0" rtl="0" algn="l">
              <a:spcBef>
                <a:spcPts val="800"/>
              </a:spcBef>
              <a:spcAft>
                <a:spcPts val="0"/>
              </a:spcAft>
              <a:buNone/>
            </a:pPr>
            <a:r>
              <a:rPr lang="en-US" sz="1300">
                <a:solidFill>
                  <a:srgbClr val="262626"/>
                </a:solidFill>
                <a:latin typeface="Arial"/>
                <a:ea typeface="Arial"/>
                <a:cs typeface="Arial"/>
                <a:sym typeface="Arial"/>
              </a:rPr>
              <a:t>③ Chấp nhận các thiết bị kích thước lớn trong kỷ nguyên của Internet vạn vật </a:t>
            </a:r>
            <a:endParaRPr/>
          </a:p>
          <a:p>
            <a:pPr indent="-193675" lvl="0" marL="193675" marR="0" rtl="0" algn="l">
              <a:spcBef>
                <a:spcPts val="800"/>
              </a:spcBef>
              <a:spcAft>
                <a:spcPts val="0"/>
              </a:spcAft>
              <a:buNone/>
            </a:pPr>
            <a:r>
              <a:rPr lang="en-US" sz="1300">
                <a:solidFill>
                  <a:srgbClr val="262626"/>
                </a:solidFill>
                <a:latin typeface="Arial"/>
                <a:ea typeface="Arial"/>
                <a:cs typeface="Arial"/>
                <a:sym typeface="Arial"/>
              </a:rPr>
              <a:t>④ Truyền thông siêu kết nối, xử lý siêu thời gian thực, cơ sở hạ tầng mạng ảo hóa</a:t>
            </a:r>
            <a:endParaRPr/>
          </a:p>
          <a:p>
            <a:pPr indent="-193675" lvl="0" marL="193675" marR="0" rtl="0" algn="l">
              <a:spcBef>
                <a:spcPts val="800"/>
              </a:spcBef>
              <a:spcAft>
                <a:spcPts val="0"/>
              </a:spcAft>
              <a:buNone/>
            </a:pPr>
            <a:r>
              <a:rPr lang="en-US" sz="1300">
                <a:solidFill>
                  <a:srgbClr val="262626"/>
                </a:solidFill>
                <a:latin typeface="Arial"/>
                <a:ea typeface="Arial"/>
                <a:cs typeface="Arial"/>
                <a:sym typeface="Arial"/>
              </a:rPr>
              <a:t>⑤ Phát triển CNTT và tiết kiệm năng lượng</a:t>
            </a:r>
            <a:endParaRPr/>
          </a:p>
          <a:p>
            <a:pPr indent="-193675" lvl="0" marL="193675" marR="0" rtl="0" algn="l">
              <a:spcBef>
                <a:spcPts val="800"/>
              </a:spcBef>
              <a:spcAft>
                <a:spcPts val="0"/>
              </a:spcAft>
              <a:buNone/>
            </a:pPr>
            <a:r>
              <a:rPr lang="en-US" sz="1300">
                <a:solidFill>
                  <a:srgbClr val="262626"/>
                </a:solidFill>
                <a:latin typeface="Arial"/>
                <a:ea typeface="Arial"/>
                <a:cs typeface="Arial"/>
                <a:sym typeface="Arial"/>
              </a:rPr>
              <a:t>⑥ ITU-R xác định tám yếu tố để đo hiệu quả của các yêu cầu nêu trên. (tốc độ dữ liệu được cảm biến, tốc độ dữ liệu cao nhất, tính di động, độ trễ, mật độ kết nối, hiệu quả năng lượng mạng, hiệu suất phổ, dung lượng lưu lượng)</a:t>
            </a:r>
            <a:endParaRPr/>
          </a:p>
        </p:txBody>
      </p:sp>
      <p:grpSp>
        <p:nvGrpSpPr>
          <p:cNvPr id="5418" name="Google Shape;5418;p222"/>
          <p:cNvGrpSpPr/>
          <p:nvPr/>
        </p:nvGrpSpPr>
        <p:grpSpPr>
          <a:xfrm>
            <a:off x="559817" y="2317815"/>
            <a:ext cx="4783251" cy="2402622"/>
            <a:chOff x="733418" y="2404110"/>
            <a:chExt cx="4783251" cy="2402622"/>
          </a:xfrm>
        </p:grpSpPr>
        <p:sp>
          <p:nvSpPr>
            <p:cNvPr id="5419" name="Google Shape;5419;p222"/>
            <p:cNvSpPr/>
            <p:nvPr/>
          </p:nvSpPr>
          <p:spPr>
            <a:xfrm>
              <a:off x="3951532" y="2749420"/>
              <a:ext cx="1555162" cy="2057312"/>
            </a:xfrm>
            <a:prstGeom prst="rect">
              <a:avLst/>
            </a:prstGeom>
            <a:solidFill>
              <a:srgbClr val="BAE3F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sz="1200">
                <a:solidFill>
                  <a:schemeClr val="dk1"/>
                </a:solidFill>
                <a:latin typeface="Arial"/>
                <a:ea typeface="Arial"/>
                <a:cs typeface="Arial"/>
                <a:sym typeface="Arial"/>
              </a:endParaRPr>
            </a:p>
          </p:txBody>
        </p:sp>
        <p:sp>
          <p:nvSpPr>
            <p:cNvPr id="5420" name="Google Shape;5420;p222"/>
            <p:cNvSpPr/>
            <p:nvPr/>
          </p:nvSpPr>
          <p:spPr>
            <a:xfrm>
              <a:off x="742268" y="2749420"/>
              <a:ext cx="1555162" cy="2057311"/>
            </a:xfrm>
            <a:prstGeom prst="rect">
              <a:avLst/>
            </a:prstGeom>
            <a:solidFill>
              <a:srgbClr val="EAE3C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200">
                <a:solidFill>
                  <a:schemeClr val="dk1"/>
                </a:solidFill>
                <a:latin typeface="Arial"/>
                <a:ea typeface="Arial"/>
                <a:cs typeface="Arial"/>
                <a:sym typeface="Arial"/>
              </a:endParaRPr>
            </a:p>
          </p:txBody>
        </p:sp>
        <p:sp>
          <p:nvSpPr>
            <p:cNvPr id="5421" name="Google Shape;5421;p222"/>
            <p:cNvSpPr/>
            <p:nvPr/>
          </p:nvSpPr>
          <p:spPr>
            <a:xfrm>
              <a:off x="2515999" y="2733987"/>
              <a:ext cx="1215976" cy="20761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Tốc độ dữ liệu cao nhất</a:t>
              </a:r>
              <a:endParaRPr sz="1000">
                <a:solidFill>
                  <a:srgbClr val="262626"/>
                </a:solidFill>
                <a:latin typeface="Arial"/>
                <a:ea typeface="Arial"/>
                <a:cs typeface="Arial"/>
                <a:sym typeface="Arial"/>
              </a:endParaRPr>
            </a:p>
          </p:txBody>
        </p:sp>
        <p:sp>
          <p:nvSpPr>
            <p:cNvPr id="5422" name="Google Shape;5422;p222"/>
            <p:cNvSpPr/>
            <p:nvPr/>
          </p:nvSpPr>
          <p:spPr>
            <a:xfrm>
              <a:off x="2358903" y="3015027"/>
              <a:ext cx="1530169" cy="20761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Tốc độ dữ liệu mà người dùng trải nghiệm</a:t>
              </a:r>
              <a:endParaRPr/>
            </a:p>
          </p:txBody>
        </p:sp>
        <p:sp>
          <p:nvSpPr>
            <p:cNvPr id="5423" name="Google Shape;5423;p222"/>
            <p:cNvSpPr/>
            <p:nvPr/>
          </p:nvSpPr>
          <p:spPr>
            <a:xfrm>
              <a:off x="2515999" y="3259491"/>
              <a:ext cx="1215976" cy="20761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Hiệu suất phổ</a:t>
              </a:r>
              <a:endParaRPr sz="1000">
                <a:solidFill>
                  <a:srgbClr val="262626"/>
                </a:solidFill>
                <a:latin typeface="Arial"/>
                <a:ea typeface="Arial"/>
                <a:cs typeface="Arial"/>
                <a:sym typeface="Arial"/>
              </a:endParaRPr>
            </a:p>
          </p:txBody>
        </p:sp>
        <p:sp>
          <p:nvSpPr>
            <p:cNvPr id="5424" name="Google Shape;5424;p222"/>
            <p:cNvSpPr/>
            <p:nvPr/>
          </p:nvSpPr>
          <p:spPr>
            <a:xfrm>
              <a:off x="2515999" y="3522243"/>
              <a:ext cx="1215976" cy="20761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Tính di động</a:t>
              </a:r>
              <a:endParaRPr sz="1000">
                <a:solidFill>
                  <a:srgbClr val="262626"/>
                </a:solidFill>
                <a:latin typeface="Arial"/>
                <a:ea typeface="Arial"/>
                <a:cs typeface="Arial"/>
                <a:sym typeface="Arial"/>
              </a:endParaRPr>
            </a:p>
          </p:txBody>
        </p:sp>
        <p:sp>
          <p:nvSpPr>
            <p:cNvPr id="5425" name="Google Shape;5425;p222"/>
            <p:cNvSpPr/>
            <p:nvPr/>
          </p:nvSpPr>
          <p:spPr>
            <a:xfrm>
              <a:off x="2515999" y="3784995"/>
              <a:ext cx="1215976" cy="20761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Độ trễ</a:t>
              </a:r>
              <a:endParaRPr sz="1000">
                <a:solidFill>
                  <a:srgbClr val="262626"/>
                </a:solidFill>
                <a:latin typeface="Arial"/>
                <a:ea typeface="Arial"/>
                <a:cs typeface="Arial"/>
                <a:sym typeface="Arial"/>
              </a:endParaRPr>
            </a:p>
          </p:txBody>
        </p:sp>
        <p:sp>
          <p:nvSpPr>
            <p:cNvPr id="5426" name="Google Shape;5426;p222"/>
            <p:cNvSpPr/>
            <p:nvPr/>
          </p:nvSpPr>
          <p:spPr>
            <a:xfrm>
              <a:off x="2515999" y="4047747"/>
              <a:ext cx="1215976" cy="20761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Mật độ kết nối</a:t>
              </a:r>
              <a:endParaRPr sz="1000">
                <a:solidFill>
                  <a:srgbClr val="262626"/>
                </a:solidFill>
                <a:latin typeface="Arial"/>
                <a:ea typeface="Arial"/>
                <a:cs typeface="Arial"/>
                <a:sym typeface="Arial"/>
              </a:endParaRPr>
            </a:p>
          </p:txBody>
        </p:sp>
        <p:sp>
          <p:nvSpPr>
            <p:cNvPr id="5427" name="Google Shape;5427;p222"/>
            <p:cNvSpPr/>
            <p:nvPr/>
          </p:nvSpPr>
          <p:spPr>
            <a:xfrm>
              <a:off x="2515999" y="4310498"/>
              <a:ext cx="1215976" cy="20761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Hiệu quả năng lượng</a:t>
              </a:r>
              <a:endParaRPr/>
            </a:p>
          </p:txBody>
        </p:sp>
        <p:sp>
          <p:nvSpPr>
            <p:cNvPr id="5428" name="Google Shape;5428;p222"/>
            <p:cNvSpPr/>
            <p:nvPr/>
          </p:nvSpPr>
          <p:spPr>
            <a:xfrm>
              <a:off x="2515999" y="4573250"/>
              <a:ext cx="1215976" cy="20761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Dung lượng lưu lượng</a:t>
              </a:r>
              <a:endParaRPr/>
            </a:p>
          </p:txBody>
        </p:sp>
        <p:sp>
          <p:nvSpPr>
            <p:cNvPr id="5429" name="Google Shape;5429;p222"/>
            <p:cNvSpPr/>
            <p:nvPr/>
          </p:nvSpPr>
          <p:spPr>
            <a:xfrm>
              <a:off x="747528" y="2404110"/>
              <a:ext cx="1549902" cy="312420"/>
            </a:xfrm>
            <a:prstGeom prst="round2SameRect">
              <a:avLst>
                <a:gd fmla="val 50000" name="adj1"/>
                <a:gd fmla="val 0" name="adj2"/>
              </a:avLst>
            </a:prstGeom>
            <a:solidFill>
              <a:srgbClr val="A58C78"/>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b="1" lang="en-US" sz="1200">
                  <a:solidFill>
                    <a:srgbClr val="FFFFFF"/>
                  </a:solidFill>
                  <a:latin typeface="Arial"/>
                  <a:ea typeface="Arial"/>
                  <a:cs typeface="Arial"/>
                  <a:sym typeface="Arial"/>
                </a:rPr>
                <a:t>4G(IMT-Advanced)</a:t>
              </a:r>
              <a:endParaRPr b="1" sz="1200">
                <a:solidFill>
                  <a:srgbClr val="FFFFFF"/>
                </a:solidFill>
                <a:latin typeface="Arial"/>
                <a:ea typeface="Arial"/>
                <a:cs typeface="Arial"/>
                <a:sym typeface="Arial"/>
              </a:endParaRPr>
            </a:p>
          </p:txBody>
        </p:sp>
        <p:sp>
          <p:nvSpPr>
            <p:cNvPr id="5430" name="Google Shape;5430;p222"/>
            <p:cNvSpPr/>
            <p:nvPr/>
          </p:nvSpPr>
          <p:spPr>
            <a:xfrm>
              <a:off x="3946806" y="2404248"/>
              <a:ext cx="1549902" cy="312420"/>
            </a:xfrm>
            <a:prstGeom prst="round2SameRect">
              <a:avLst>
                <a:gd fmla="val 50000" name="adj1"/>
                <a:gd fmla="val 0" name="adj2"/>
              </a:avLst>
            </a:prstGeom>
            <a:solidFill>
              <a:srgbClr val="0559A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1200">
                  <a:solidFill>
                    <a:schemeClr val="lt1"/>
                  </a:solidFill>
                  <a:latin typeface="Arial"/>
                  <a:ea typeface="Arial"/>
                  <a:cs typeface="Arial"/>
                  <a:sym typeface="Arial"/>
                </a:rPr>
                <a:t>5G(IMT-2020)</a:t>
              </a:r>
              <a:endParaRPr b="1" sz="1200">
                <a:solidFill>
                  <a:schemeClr val="lt1"/>
                </a:solidFill>
                <a:latin typeface="Arial"/>
                <a:ea typeface="Arial"/>
                <a:cs typeface="Arial"/>
                <a:sym typeface="Arial"/>
              </a:endParaRPr>
            </a:p>
          </p:txBody>
        </p:sp>
        <p:sp>
          <p:nvSpPr>
            <p:cNvPr id="5431" name="Google Shape;5431;p222"/>
            <p:cNvSpPr/>
            <p:nvPr/>
          </p:nvSpPr>
          <p:spPr>
            <a:xfrm>
              <a:off x="1194654" y="2757042"/>
              <a:ext cx="611607"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1Gbps</a:t>
              </a:r>
              <a:endParaRPr sz="1200">
                <a:solidFill>
                  <a:schemeClr val="dk1"/>
                </a:solidFill>
                <a:latin typeface="Arial"/>
                <a:ea typeface="Arial"/>
                <a:cs typeface="Arial"/>
                <a:sym typeface="Arial"/>
              </a:endParaRPr>
            </a:p>
          </p:txBody>
        </p:sp>
        <p:sp>
          <p:nvSpPr>
            <p:cNvPr id="5432" name="Google Shape;5432;p222"/>
            <p:cNvSpPr/>
            <p:nvPr/>
          </p:nvSpPr>
          <p:spPr>
            <a:xfrm>
              <a:off x="1194654" y="3022680"/>
              <a:ext cx="611607"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10Mbps</a:t>
              </a:r>
              <a:endParaRPr sz="1200">
                <a:solidFill>
                  <a:schemeClr val="dk1"/>
                </a:solidFill>
                <a:latin typeface="Arial"/>
                <a:ea typeface="Arial"/>
                <a:cs typeface="Arial"/>
                <a:sym typeface="Arial"/>
              </a:endParaRPr>
            </a:p>
          </p:txBody>
        </p:sp>
        <p:sp>
          <p:nvSpPr>
            <p:cNvPr id="5433" name="Google Shape;5433;p222"/>
            <p:cNvSpPr/>
            <p:nvPr/>
          </p:nvSpPr>
          <p:spPr>
            <a:xfrm>
              <a:off x="1126023" y="3528728"/>
              <a:ext cx="748868"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350km/h</a:t>
              </a:r>
              <a:endParaRPr sz="1200">
                <a:solidFill>
                  <a:schemeClr val="dk1"/>
                </a:solidFill>
                <a:latin typeface="Arial"/>
                <a:ea typeface="Arial"/>
                <a:cs typeface="Arial"/>
                <a:sym typeface="Arial"/>
              </a:endParaRPr>
            </a:p>
          </p:txBody>
        </p:sp>
        <p:sp>
          <p:nvSpPr>
            <p:cNvPr id="5434" name="Google Shape;5434;p222"/>
            <p:cNvSpPr/>
            <p:nvPr/>
          </p:nvSpPr>
          <p:spPr>
            <a:xfrm>
              <a:off x="1126023" y="3784995"/>
              <a:ext cx="748868"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10ms</a:t>
              </a:r>
              <a:endParaRPr sz="1200">
                <a:solidFill>
                  <a:schemeClr val="dk1"/>
                </a:solidFill>
                <a:latin typeface="Arial"/>
                <a:ea typeface="Arial"/>
                <a:cs typeface="Arial"/>
                <a:sym typeface="Arial"/>
              </a:endParaRPr>
            </a:p>
          </p:txBody>
        </p:sp>
        <p:sp>
          <p:nvSpPr>
            <p:cNvPr id="5435" name="Google Shape;5435;p222"/>
            <p:cNvSpPr/>
            <p:nvPr/>
          </p:nvSpPr>
          <p:spPr>
            <a:xfrm>
              <a:off x="1126023" y="4055933"/>
              <a:ext cx="748868"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100K/Km2</a:t>
              </a:r>
              <a:endParaRPr sz="1200">
                <a:solidFill>
                  <a:schemeClr val="dk1"/>
                </a:solidFill>
                <a:latin typeface="Arial"/>
                <a:ea typeface="Arial"/>
                <a:cs typeface="Arial"/>
                <a:sym typeface="Arial"/>
              </a:endParaRPr>
            </a:p>
          </p:txBody>
        </p:sp>
        <p:sp>
          <p:nvSpPr>
            <p:cNvPr id="5436" name="Google Shape;5436;p222"/>
            <p:cNvSpPr/>
            <p:nvPr/>
          </p:nvSpPr>
          <p:spPr>
            <a:xfrm>
              <a:off x="1073990" y="4566018"/>
              <a:ext cx="852935"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0.1Mbps/m</a:t>
              </a:r>
              <a:r>
                <a:rPr baseline="30000" lang="en-US" sz="1200">
                  <a:solidFill>
                    <a:schemeClr val="dk1"/>
                  </a:solidFill>
                  <a:latin typeface="Arial"/>
                  <a:ea typeface="Arial"/>
                  <a:cs typeface="Arial"/>
                  <a:sym typeface="Arial"/>
                </a:rPr>
                <a:t>2</a:t>
              </a:r>
              <a:endParaRPr baseline="30000" sz="1200">
                <a:solidFill>
                  <a:schemeClr val="dk1"/>
                </a:solidFill>
                <a:latin typeface="Arial"/>
                <a:ea typeface="Arial"/>
                <a:cs typeface="Arial"/>
                <a:sym typeface="Arial"/>
              </a:endParaRPr>
            </a:p>
          </p:txBody>
        </p:sp>
        <p:grpSp>
          <p:nvGrpSpPr>
            <p:cNvPr id="5437" name="Google Shape;5437;p222"/>
            <p:cNvGrpSpPr/>
            <p:nvPr/>
          </p:nvGrpSpPr>
          <p:grpSpPr>
            <a:xfrm>
              <a:off x="4166392" y="2740651"/>
              <a:ext cx="1110729" cy="2021936"/>
              <a:chOff x="3950402" y="2740651"/>
              <a:chExt cx="1110729" cy="2021936"/>
            </a:xfrm>
          </p:grpSpPr>
          <p:sp>
            <p:nvSpPr>
              <p:cNvPr id="5438" name="Google Shape;5438;p222"/>
              <p:cNvSpPr txBox="1"/>
              <p:nvPr/>
            </p:nvSpPr>
            <p:spPr>
              <a:xfrm>
                <a:off x="3991985" y="4341331"/>
                <a:ext cx="1027563" cy="15696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4G * 100</a:t>
                </a:r>
                <a:endParaRPr sz="1200">
                  <a:solidFill>
                    <a:schemeClr val="dk1"/>
                  </a:solidFill>
                  <a:latin typeface="Arial"/>
                  <a:ea typeface="Arial"/>
                  <a:cs typeface="Arial"/>
                  <a:sym typeface="Arial"/>
                </a:endParaRPr>
              </a:p>
            </p:txBody>
          </p:sp>
          <p:sp>
            <p:nvSpPr>
              <p:cNvPr id="5439" name="Google Shape;5439;p222"/>
              <p:cNvSpPr txBox="1"/>
              <p:nvPr/>
            </p:nvSpPr>
            <p:spPr>
              <a:xfrm>
                <a:off x="4019172" y="4077041"/>
                <a:ext cx="973188" cy="15696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1Million/Km</a:t>
                </a:r>
                <a:r>
                  <a:rPr baseline="30000" lang="en-US" sz="1200">
                    <a:solidFill>
                      <a:schemeClr val="dk1"/>
                    </a:solidFill>
                    <a:latin typeface="Arial"/>
                    <a:ea typeface="Arial"/>
                    <a:cs typeface="Arial"/>
                    <a:sym typeface="Arial"/>
                  </a:rPr>
                  <a:t>2</a:t>
                </a:r>
                <a:endParaRPr baseline="30000" sz="1200">
                  <a:solidFill>
                    <a:schemeClr val="dk1"/>
                  </a:solidFill>
                  <a:latin typeface="Arial"/>
                  <a:ea typeface="Arial"/>
                  <a:cs typeface="Arial"/>
                  <a:sym typeface="Arial"/>
                </a:endParaRPr>
              </a:p>
            </p:txBody>
          </p:sp>
          <p:sp>
            <p:nvSpPr>
              <p:cNvPr id="5440" name="Google Shape;5440;p222"/>
              <p:cNvSpPr/>
              <p:nvPr/>
            </p:nvSpPr>
            <p:spPr>
              <a:xfrm>
                <a:off x="4199963" y="2740651"/>
                <a:ext cx="611607"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20Gbps</a:t>
                </a:r>
                <a:endParaRPr sz="1200">
                  <a:solidFill>
                    <a:schemeClr val="dk1"/>
                  </a:solidFill>
                  <a:latin typeface="Arial"/>
                  <a:ea typeface="Arial"/>
                  <a:cs typeface="Arial"/>
                  <a:sym typeface="Arial"/>
                </a:endParaRPr>
              </a:p>
            </p:txBody>
          </p:sp>
          <p:sp>
            <p:nvSpPr>
              <p:cNvPr id="5441" name="Google Shape;5441;p222"/>
              <p:cNvSpPr/>
              <p:nvPr/>
            </p:nvSpPr>
            <p:spPr>
              <a:xfrm>
                <a:off x="3950402" y="3013709"/>
                <a:ext cx="1110729"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100~1000Mbps</a:t>
                </a:r>
                <a:endParaRPr sz="1200">
                  <a:solidFill>
                    <a:schemeClr val="dk1"/>
                  </a:solidFill>
                  <a:latin typeface="Arial"/>
                  <a:ea typeface="Arial"/>
                  <a:cs typeface="Arial"/>
                  <a:sym typeface="Arial"/>
                </a:endParaRPr>
              </a:p>
            </p:txBody>
          </p:sp>
          <p:sp>
            <p:nvSpPr>
              <p:cNvPr id="5442" name="Google Shape;5442;p222"/>
              <p:cNvSpPr/>
              <p:nvPr/>
            </p:nvSpPr>
            <p:spPr>
              <a:xfrm>
                <a:off x="4120090" y="3277999"/>
                <a:ext cx="771352"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4G * 3</a:t>
                </a:r>
                <a:endParaRPr sz="1200">
                  <a:solidFill>
                    <a:schemeClr val="dk1"/>
                  </a:solidFill>
                  <a:latin typeface="Arial"/>
                  <a:ea typeface="Arial"/>
                  <a:cs typeface="Arial"/>
                  <a:sym typeface="Arial"/>
                </a:endParaRPr>
              </a:p>
            </p:txBody>
          </p:sp>
          <p:sp>
            <p:nvSpPr>
              <p:cNvPr id="5443" name="Google Shape;5443;p222"/>
              <p:cNvSpPr/>
              <p:nvPr/>
            </p:nvSpPr>
            <p:spPr>
              <a:xfrm>
                <a:off x="4120090" y="3518454"/>
                <a:ext cx="771352"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500km/h</a:t>
                </a:r>
                <a:endParaRPr sz="1200">
                  <a:solidFill>
                    <a:schemeClr val="dk1"/>
                  </a:solidFill>
                  <a:latin typeface="Arial"/>
                  <a:ea typeface="Arial"/>
                  <a:cs typeface="Arial"/>
                  <a:sym typeface="Arial"/>
                </a:endParaRPr>
              </a:p>
            </p:txBody>
          </p:sp>
          <p:sp>
            <p:nvSpPr>
              <p:cNvPr id="5444" name="Google Shape;5444;p222"/>
              <p:cNvSpPr/>
              <p:nvPr/>
            </p:nvSpPr>
            <p:spPr>
              <a:xfrm>
                <a:off x="4120090" y="3784995"/>
                <a:ext cx="771352" cy="24071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1ms</a:t>
                </a:r>
                <a:endParaRPr sz="1200">
                  <a:solidFill>
                    <a:schemeClr val="dk1"/>
                  </a:solidFill>
                  <a:latin typeface="Arial"/>
                  <a:ea typeface="Arial"/>
                  <a:cs typeface="Arial"/>
                  <a:sym typeface="Arial"/>
                </a:endParaRPr>
              </a:p>
            </p:txBody>
          </p:sp>
          <p:sp>
            <p:nvSpPr>
              <p:cNvPr id="5445" name="Google Shape;5445;p222"/>
              <p:cNvSpPr txBox="1"/>
              <p:nvPr/>
            </p:nvSpPr>
            <p:spPr>
              <a:xfrm>
                <a:off x="3991985" y="4605621"/>
                <a:ext cx="1027563" cy="15696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10Mbps/m</a:t>
                </a:r>
                <a:r>
                  <a:rPr baseline="30000" lang="en-US" sz="1200">
                    <a:solidFill>
                      <a:schemeClr val="dk1"/>
                    </a:solidFill>
                    <a:latin typeface="Arial"/>
                    <a:ea typeface="Arial"/>
                    <a:cs typeface="Arial"/>
                    <a:sym typeface="Arial"/>
                  </a:rPr>
                  <a:t>2</a:t>
                </a:r>
                <a:endParaRPr baseline="30000" sz="1200">
                  <a:solidFill>
                    <a:schemeClr val="dk1"/>
                  </a:solidFill>
                  <a:latin typeface="Arial"/>
                  <a:ea typeface="Arial"/>
                  <a:cs typeface="Arial"/>
                  <a:sym typeface="Arial"/>
                </a:endParaRPr>
              </a:p>
            </p:txBody>
          </p:sp>
        </p:grpSp>
        <p:cxnSp>
          <p:nvCxnSpPr>
            <p:cNvPr id="5446" name="Google Shape;5446;p222"/>
            <p:cNvCxnSpPr/>
            <p:nvPr/>
          </p:nvCxnSpPr>
          <p:spPr>
            <a:xfrm>
              <a:off x="742268" y="2997755"/>
              <a:ext cx="4757226" cy="0"/>
            </a:xfrm>
            <a:prstGeom prst="straightConnector1">
              <a:avLst/>
            </a:prstGeom>
            <a:noFill/>
            <a:ln cap="flat" cmpd="sng" w="9525">
              <a:solidFill>
                <a:srgbClr val="7F7F7F"/>
              </a:solidFill>
              <a:prstDash val="dash"/>
              <a:miter lim="800000"/>
              <a:headEnd len="sm" w="sm" type="none"/>
              <a:tailEnd len="sm" w="sm" type="none"/>
            </a:ln>
          </p:spPr>
        </p:cxnSp>
        <p:cxnSp>
          <p:nvCxnSpPr>
            <p:cNvPr id="5447" name="Google Shape;5447;p222"/>
            <p:cNvCxnSpPr/>
            <p:nvPr/>
          </p:nvCxnSpPr>
          <p:spPr>
            <a:xfrm>
              <a:off x="747993" y="3234984"/>
              <a:ext cx="4757226" cy="0"/>
            </a:xfrm>
            <a:prstGeom prst="straightConnector1">
              <a:avLst/>
            </a:prstGeom>
            <a:noFill/>
            <a:ln cap="flat" cmpd="sng" w="9525">
              <a:solidFill>
                <a:srgbClr val="7F7F7F"/>
              </a:solidFill>
              <a:prstDash val="dash"/>
              <a:miter lim="800000"/>
              <a:headEnd len="sm" w="sm" type="none"/>
              <a:tailEnd len="sm" w="sm" type="none"/>
            </a:ln>
          </p:spPr>
        </p:cxnSp>
        <p:cxnSp>
          <p:nvCxnSpPr>
            <p:cNvPr id="5448" name="Google Shape;5448;p222"/>
            <p:cNvCxnSpPr/>
            <p:nvPr/>
          </p:nvCxnSpPr>
          <p:spPr>
            <a:xfrm>
              <a:off x="739318" y="3496854"/>
              <a:ext cx="4757226" cy="0"/>
            </a:xfrm>
            <a:prstGeom prst="straightConnector1">
              <a:avLst/>
            </a:prstGeom>
            <a:noFill/>
            <a:ln cap="flat" cmpd="sng" w="9525">
              <a:solidFill>
                <a:srgbClr val="7F7F7F"/>
              </a:solidFill>
              <a:prstDash val="dash"/>
              <a:miter lim="800000"/>
              <a:headEnd len="sm" w="sm" type="none"/>
              <a:tailEnd len="sm" w="sm" type="none"/>
            </a:ln>
          </p:spPr>
        </p:cxnSp>
        <p:cxnSp>
          <p:nvCxnSpPr>
            <p:cNvPr id="5449" name="Google Shape;5449;p222"/>
            <p:cNvCxnSpPr/>
            <p:nvPr/>
          </p:nvCxnSpPr>
          <p:spPr>
            <a:xfrm>
              <a:off x="759443" y="3759167"/>
              <a:ext cx="4757226" cy="0"/>
            </a:xfrm>
            <a:prstGeom prst="straightConnector1">
              <a:avLst/>
            </a:prstGeom>
            <a:noFill/>
            <a:ln cap="flat" cmpd="sng" w="9525">
              <a:solidFill>
                <a:srgbClr val="7F7F7F"/>
              </a:solidFill>
              <a:prstDash val="dash"/>
              <a:miter lim="800000"/>
              <a:headEnd len="sm" w="sm" type="none"/>
              <a:tailEnd len="sm" w="sm" type="none"/>
            </a:ln>
          </p:spPr>
        </p:cxnSp>
        <p:cxnSp>
          <p:nvCxnSpPr>
            <p:cNvPr id="5450" name="Google Shape;5450;p222"/>
            <p:cNvCxnSpPr/>
            <p:nvPr/>
          </p:nvCxnSpPr>
          <p:spPr>
            <a:xfrm>
              <a:off x="736368" y="4019579"/>
              <a:ext cx="4757226" cy="0"/>
            </a:xfrm>
            <a:prstGeom prst="straightConnector1">
              <a:avLst/>
            </a:prstGeom>
            <a:noFill/>
            <a:ln cap="flat" cmpd="sng" w="9525">
              <a:solidFill>
                <a:srgbClr val="7F7F7F"/>
              </a:solidFill>
              <a:prstDash val="dash"/>
              <a:miter lim="800000"/>
              <a:headEnd len="sm" w="sm" type="none"/>
              <a:tailEnd len="sm" w="sm" type="none"/>
            </a:ln>
          </p:spPr>
        </p:cxnSp>
        <p:cxnSp>
          <p:nvCxnSpPr>
            <p:cNvPr id="5451" name="Google Shape;5451;p222"/>
            <p:cNvCxnSpPr/>
            <p:nvPr/>
          </p:nvCxnSpPr>
          <p:spPr>
            <a:xfrm>
              <a:off x="742093" y="4292062"/>
              <a:ext cx="4757226" cy="0"/>
            </a:xfrm>
            <a:prstGeom prst="straightConnector1">
              <a:avLst/>
            </a:prstGeom>
            <a:noFill/>
            <a:ln cap="flat" cmpd="sng" w="9525">
              <a:solidFill>
                <a:srgbClr val="7F7F7F"/>
              </a:solidFill>
              <a:prstDash val="dash"/>
              <a:miter lim="800000"/>
              <a:headEnd len="sm" w="sm" type="none"/>
              <a:tailEnd len="sm" w="sm" type="none"/>
            </a:ln>
          </p:spPr>
        </p:cxnSp>
        <p:cxnSp>
          <p:nvCxnSpPr>
            <p:cNvPr id="5452" name="Google Shape;5452;p222"/>
            <p:cNvCxnSpPr/>
            <p:nvPr/>
          </p:nvCxnSpPr>
          <p:spPr>
            <a:xfrm>
              <a:off x="733418" y="4529129"/>
              <a:ext cx="4757226" cy="0"/>
            </a:xfrm>
            <a:prstGeom prst="straightConnector1">
              <a:avLst/>
            </a:prstGeom>
            <a:noFill/>
            <a:ln cap="flat" cmpd="sng" w="9525">
              <a:solidFill>
                <a:srgbClr val="7F7F7F"/>
              </a:solidFill>
              <a:prstDash val="dash"/>
              <a:miter lim="800000"/>
              <a:headEnd len="sm" w="sm" type="none"/>
              <a:tailEnd len="sm" w="sm" type="none"/>
            </a:ln>
          </p:spPr>
        </p:cxnSp>
      </p:gr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7" name="Shape 5457"/>
        <p:cNvGrpSpPr/>
        <p:nvPr/>
      </p:nvGrpSpPr>
      <p:grpSpPr>
        <a:xfrm>
          <a:off x="0" y="0"/>
          <a:ext cx="0" cy="0"/>
          <a:chOff x="0" y="0"/>
          <a:chExt cx="0" cy="0"/>
        </a:xfrm>
      </p:grpSpPr>
      <p:grpSp>
        <p:nvGrpSpPr>
          <p:cNvPr id="5458" name="Google Shape;5458;p223"/>
          <p:cNvGrpSpPr/>
          <p:nvPr/>
        </p:nvGrpSpPr>
        <p:grpSpPr>
          <a:xfrm>
            <a:off x="416128" y="444866"/>
            <a:ext cx="9051872" cy="553998"/>
            <a:chOff x="416128" y="444866"/>
            <a:chExt cx="9051872" cy="553998"/>
          </a:xfrm>
        </p:grpSpPr>
        <p:sp>
          <p:nvSpPr>
            <p:cNvPr id="5459" name="Google Shape;5459;p223"/>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460" name="Google Shape;5460;p2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461" name="Google Shape;5461;p2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Truyền thông Di động 5G </a:t>
            </a:r>
            <a:endParaRPr/>
          </a:p>
        </p:txBody>
      </p:sp>
      <p:grpSp>
        <p:nvGrpSpPr>
          <p:cNvPr id="5462" name="Google Shape;5462;p223"/>
          <p:cNvGrpSpPr/>
          <p:nvPr/>
        </p:nvGrpSpPr>
        <p:grpSpPr>
          <a:xfrm>
            <a:off x="559817" y="1917711"/>
            <a:ext cx="8783192" cy="215394"/>
            <a:chOff x="1027113" y="2045625"/>
            <a:chExt cx="8785225" cy="215444"/>
          </a:xfrm>
        </p:grpSpPr>
        <p:sp>
          <p:nvSpPr>
            <p:cNvPr id="5463" name="Google Shape;5463;p22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464" name="Google Shape;5464;p22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Những thay đổi lớn về công nghệ và dịch vụ mạng 5G</a:t>
              </a:r>
              <a:endParaRPr/>
            </a:p>
          </p:txBody>
        </p:sp>
      </p:grpSp>
      <p:sp>
        <p:nvSpPr>
          <p:cNvPr id="5465" name="Google Shape;5465;p223"/>
          <p:cNvSpPr/>
          <p:nvPr/>
        </p:nvSpPr>
        <p:spPr>
          <a:xfrm>
            <a:off x="6474012" y="2251234"/>
            <a:ext cx="3094722" cy="1653511"/>
          </a:xfrm>
          <a:prstGeom prst="rect">
            <a:avLst/>
          </a:prstGeom>
          <a:noFill/>
          <a:ln>
            <a:noFill/>
          </a:ln>
        </p:spPr>
        <p:txBody>
          <a:bodyPr anchorCtr="0" anchor="t" bIns="72000" lIns="0" spcFirstLastPara="1" rIns="144000" wrap="square" tIns="72000">
            <a:spAutoFit/>
          </a:bodyPr>
          <a:lstStyle/>
          <a:p>
            <a:pPr indent="-201613" lvl="0" marL="201613" marR="0" rtl="0" algn="l">
              <a:spcBef>
                <a:spcPts val="0"/>
              </a:spcBef>
              <a:spcAft>
                <a:spcPts val="0"/>
              </a:spcAft>
              <a:buNone/>
            </a:pPr>
            <a:r>
              <a:rPr lang="en-US" sz="1300">
                <a:solidFill>
                  <a:srgbClr val="262626"/>
                </a:solidFill>
                <a:latin typeface="Arial"/>
                <a:ea typeface="Arial"/>
                <a:cs typeface="Arial"/>
                <a:sym typeface="Arial"/>
              </a:rPr>
              <a:t>① Dung lượng siêu cao, dịch vụ dữ liệu trung thực</a:t>
            </a:r>
            <a:endParaRPr/>
          </a:p>
          <a:p>
            <a:pPr indent="-201613" lvl="0" marL="201613" marR="0" rtl="0" algn="l">
              <a:spcBef>
                <a:spcPts val="800"/>
              </a:spcBef>
              <a:spcAft>
                <a:spcPts val="0"/>
              </a:spcAft>
              <a:buNone/>
            </a:pPr>
            <a:r>
              <a:rPr lang="en-US" sz="1300">
                <a:solidFill>
                  <a:srgbClr val="262626"/>
                </a:solidFill>
                <a:latin typeface="Arial"/>
                <a:ea typeface="Arial"/>
                <a:cs typeface="Arial"/>
                <a:sym typeface="Arial"/>
              </a:rPr>
              <a:t>② Dịch vụ xử lý theo thời gian thực tuyệt đối</a:t>
            </a:r>
            <a:endParaRPr/>
          </a:p>
          <a:p>
            <a:pPr indent="-201613" lvl="0" marL="201613" marR="0" rtl="0" algn="l">
              <a:spcBef>
                <a:spcPts val="800"/>
              </a:spcBef>
              <a:spcAft>
                <a:spcPts val="0"/>
              </a:spcAft>
              <a:buNone/>
            </a:pPr>
            <a:r>
              <a:rPr lang="en-US" sz="1300">
                <a:solidFill>
                  <a:srgbClr val="262626"/>
                </a:solidFill>
                <a:latin typeface="Arial"/>
                <a:ea typeface="Arial"/>
                <a:cs typeface="Arial"/>
                <a:sym typeface="Arial"/>
              </a:rPr>
              <a:t>③ Dịch vụ thực tế tăng cường</a:t>
            </a:r>
            <a:endParaRPr/>
          </a:p>
          <a:p>
            <a:pPr indent="-201613" lvl="0" marL="201613" marR="0" rtl="0" algn="l">
              <a:spcBef>
                <a:spcPts val="800"/>
              </a:spcBef>
              <a:spcAft>
                <a:spcPts val="0"/>
              </a:spcAft>
              <a:buNone/>
            </a:pPr>
            <a:r>
              <a:rPr lang="en-US" sz="1300">
                <a:solidFill>
                  <a:srgbClr val="262626"/>
                </a:solidFill>
                <a:latin typeface="Arial"/>
                <a:ea typeface="Arial"/>
                <a:cs typeface="Arial"/>
                <a:sym typeface="Arial"/>
              </a:rPr>
              <a:t>④ Dịch vụ truyền thông siêu kết nối</a:t>
            </a:r>
            <a:endParaRPr/>
          </a:p>
        </p:txBody>
      </p:sp>
      <p:grpSp>
        <p:nvGrpSpPr>
          <p:cNvPr id="5466" name="Google Shape;5466;p223"/>
          <p:cNvGrpSpPr/>
          <p:nvPr/>
        </p:nvGrpSpPr>
        <p:grpSpPr>
          <a:xfrm>
            <a:off x="559816" y="2257681"/>
            <a:ext cx="5782617" cy="3283516"/>
            <a:chOff x="559816" y="2257681"/>
            <a:chExt cx="5782617" cy="3283516"/>
          </a:xfrm>
        </p:grpSpPr>
        <p:sp>
          <p:nvSpPr>
            <p:cNvPr id="5467" name="Google Shape;5467;p223"/>
            <p:cNvSpPr/>
            <p:nvPr/>
          </p:nvSpPr>
          <p:spPr>
            <a:xfrm>
              <a:off x="559816" y="2257681"/>
              <a:ext cx="5782617" cy="3283516"/>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68" name="Google Shape;5468;p223"/>
            <p:cNvSpPr/>
            <p:nvPr/>
          </p:nvSpPr>
          <p:spPr>
            <a:xfrm>
              <a:off x="676866" y="2527142"/>
              <a:ext cx="5504200" cy="292325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5469" name="Google Shape;5469;p223"/>
            <p:cNvSpPr/>
            <p:nvPr/>
          </p:nvSpPr>
          <p:spPr>
            <a:xfrm>
              <a:off x="1692000" y="2715856"/>
              <a:ext cx="1339200" cy="452143"/>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MIMO rộng lớn</a:t>
              </a:r>
              <a:endParaRPr sz="1200">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(Lọc không gian)</a:t>
              </a:r>
              <a:endParaRPr/>
            </a:p>
          </p:txBody>
        </p:sp>
        <p:sp>
          <p:nvSpPr>
            <p:cNvPr id="5470" name="Google Shape;5470;p223"/>
            <p:cNvSpPr/>
            <p:nvPr/>
          </p:nvSpPr>
          <p:spPr>
            <a:xfrm>
              <a:off x="3996000" y="3181029"/>
              <a:ext cx="1432800" cy="354171"/>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Băng tần siêu rộng</a:t>
              </a:r>
              <a:endParaRPr sz="1200">
                <a:solidFill>
                  <a:schemeClr val="dk1"/>
                </a:solidFill>
                <a:latin typeface="Arial"/>
                <a:ea typeface="Arial"/>
                <a:cs typeface="Arial"/>
                <a:sym typeface="Arial"/>
              </a:endParaRPr>
            </a:p>
          </p:txBody>
        </p:sp>
        <p:sp>
          <p:nvSpPr>
            <p:cNvPr id="5471" name="Google Shape;5471;p223"/>
            <p:cNvSpPr/>
            <p:nvPr/>
          </p:nvSpPr>
          <p:spPr>
            <a:xfrm>
              <a:off x="4716000" y="3750515"/>
              <a:ext cx="813600" cy="267086"/>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(5) 5G O&amp;M</a:t>
              </a:r>
              <a:endParaRPr sz="1200">
                <a:solidFill>
                  <a:schemeClr val="dk1"/>
                </a:solidFill>
                <a:latin typeface="Arial"/>
                <a:ea typeface="Arial"/>
                <a:cs typeface="Arial"/>
                <a:sym typeface="Arial"/>
              </a:endParaRPr>
            </a:p>
          </p:txBody>
        </p:sp>
        <p:sp>
          <p:nvSpPr>
            <p:cNvPr id="5472" name="Google Shape;5472;p223"/>
            <p:cNvSpPr/>
            <p:nvPr/>
          </p:nvSpPr>
          <p:spPr>
            <a:xfrm>
              <a:off x="5436000" y="4736200"/>
              <a:ext cx="295200" cy="2030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IoT</a:t>
              </a:r>
              <a:endParaRPr sz="1200">
                <a:solidFill>
                  <a:schemeClr val="dk1"/>
                </a:solidFill>
                <a:latin typeface="Arial"/>
                <a:ea typeface="Arial"/>
                <a:cs typeface="Arial"/>
                <a:sym typeface="Arial"/>
              </a:endParaRPr>
            </a:p>
          </p:txBody>
        </p:sp>
        <p:sp>
          <p:nvSpPr>
            <p:cNvPr id="5473" name="Google Shape;5473;p223"/>
            <p:cNvSpPr/>
            <p:nvPr/>
          </p:nvSpPr>
          <p:spPr>
            <a:xfrm>
              <a:off x="3614400" y="5019716"/>
              <a:ext cx="1150044" cy="437884"/>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Đa công nghệ truyền thông vô tuyến (RAT)</a:t>
              </a:r>
              <a:endParaRPr/>
            </a:p>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(Dạng sóng mới)</a:t>
              </a:r>
              <a:endParaRPr/>
            </a:p>
          </p:txBody>
        </p:sp>
        <p:sp>
          <p:nvSpPr>
            <p:cNvPr id="5474" name="Google Shape;5474;p223"/>
            <p:cNvSpPr/>
            <p:nvPr/>
          </p:nvSpPr>
          <p:spPr>
            <a:xfrm>
              <a:off x="1269156" y="4893435"/>
              <a:ext cx="1754844" cy="182565"/>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Pin nhỏ mật độ siêu cao</a:t>
              </a:r>
              <a:endParaRPr sz="1200">
                <a:solidFill>
                  <a:schemeClr val="dk1"/>
                </a:solidFill>
                <a:latin typeface="Arial"/>
                <a:ea typeface="Arial"/>
                <a:cs typeface="Arial"/>
                <a:sym typeface="Arial"/>
              </a:endParaRPr>
            </a:p>
          </p:txBody>
        </p:sp>
      </p:gr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9" name="Shape 5479"/>
        <p:cNvGrpSpPr/>
        <p:nvPr/>
      </p:nvGrpSpPr>
      <p:grpSpPr>
        <a:xfrm>
          <a:off x="0" y="0"/>
          <a:ext cx="0" cy="0"/>
          <a:chOff x="0" y="0"/>
          <a:chExt cx="0" cy="0"/>
        </a:xfrm>
      </p:grpSpPr>
      <p:grpSp>
        <p:nvGrpSpPr>
          <p:cNvPr id="5480" name="Google Shape;5480;p224"/>
          <p:cNvGrpSpPr/>
          <p:nvPr/>
        </p:nvGrpSpPr>
        <p:grpSpPr>
          <a:xfrm>
            <a:off x="416128" y="444866"/>
            <a:ext cx="9051872" cy="553998"/>
            <a:chOff x="416128" y="444866"/>
            <a:chExt cx="9051872" cy="553998"/>
          </a:xfrm>
        </p:grpSpPr>
        <p:sp>
          <p:nvSpPr>
            <p:cNvPr id="5481" name="Google Shape;5481;p224"/>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482" name="Google Shape;5482;p2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483" name="Google Shape;5483;p2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Truyền thông Di động 5G </a:t>
            </a:r>
            <a:endParaRPr/>
          </a:p>
        </p:txBody>
      </p:sp>
      <p:grpSp>
        <p:nvGrpSpPr>
          <p:cNvPr id="5484" name="Google Shape;5484;p224"/>
          <p:cNvGrpSpPr/>
          <p:nvPr/>
        </p:nvGrpSpPr>
        <p:grpSpPr>
          <a:xfrm>
            <a:off x="559817" y="1917711"/>
            <a:ext cx="8783192" cy="215394"/>
            <a:chOff x="1027113" y="2045625"/>
            <a:chExt cx="8785225" cy="215444"/>
          </a:xfrm>
        </p:grpSpPr>
        <p:sp>
          <p:nvSpPr>
            <p:cNvPr id="5485" name="Google Shape;5485;p2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486" name="Google Shape;5486;p22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Thế hệ công nghệ truyền thông di động</a:t>
              </a:r>
              <a:endParaRPr sz="1400">
                <a:solidFill>
                  <a:srgbClr val="262626"/>
                </a:solidFill>
                <a:latin typeface="Arial"/>
                <a:ea typeface="Arial"/>
                <a:cs typeface="Arial"/>
                <a:sym typeface="Arial"/>
              </a:endParaRPr>
            </a:p>
          </p:txBody>
        </p:sp>
      </p:grpSp>
      <p:grpSp>
        <p:nvGrpSpPr>
          <p:cNvPr id="5487" name="Google Shape;5487;p224"/>
          <p:cNvGrpSpPr/>
          <p:nvPr/>
        </p:nvGrpSpPr>
        <p:grpSpPr>
          <a:xfrm>
            <a:off x="1069001" y="2409825"/>
            <a:ext cx="7764822" cy="3552825"/>
            <a:chOff x="1657882" y="2946241"/>
            <a:chExt cx="6621998" cy="3029921"/>
          </a:xfrm>
        </p:grpSpPr>
        <p:pic>
          <p:nvPicPr>
            <p:cNvPr descr="5G ìë¹ì¤ ì ë§ TTAì ëí ì´ë¯¸ì§ ê²ìê²°ê³¼" id="5488" name="Google Shape;5488;p224"/>
            <p:cNvPicPr preferRelativeResize="0"/>
            <p:nvPr/>
          </p:nvPicPr>
          <p:blipFill rotWithShape="1">
            <a:blip r:embed="rId3">
              <a:alphaModFix/>
            </a:blip>
            <a:srcRect b="2806" l="1371" r="1323" t="9069"/>
            <a:stretch/>
          </p:blipFill>
          <p:spPr>
            <a:xfrm>
              <a:off x="1657882" y="2946241"/>
              <a:ext cx="6621998" cy="3029921"/>
            </a:xfrm>
            <a:prstGeom prst="rect">
              <a:avLst/>
            </a:prstGeom>
            <a:noFill/>
            <a:ln>
              <a:noFill/>
            </a:ln>
          </p:spPr>
        </p:pic>
        <p:sp>
          <p:nvSpPr>
            <p:cNvPr id="5489" name="Google Shape;5489;p224"/>
            <p:cNvSpPr/>
            <p:nvPr/>
          </p:nvSpPr>
          <p:spPr>
            <a:xfrm>
              <a:off x="1680543" y="5591636"/>
              <a:ext cx="1210651" cy="348860"/>
            </a:xfrm>
            <a:prstGeom prst="rect">
              <a:avLst/>
            </a:prstGeom>
            <a:solidFill>
              <a:srgbClr val="96B1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Thoại (analog)</a:t>
              </a:r>
              <a:endParaRPr/>
            </a:p>
          </p:txBody>
        </p:sp>
        <p:sp>
          <p:nvSpPr>
            <p:cNvPr id="5490" name="Google Shape;5490;p224"/>
            <p:cNvSpPr/>
            <p:nvPr/>
          </p:nvSpPr>
          <p:spPr>
            <a:xfrm>
              <a:off x="3047880" y="5599136"/>
              <a:ext cx="1210651" cy="362560"/>
            </a:xfrm>
            <a:prstGeom prst="rect">
              <a:avLst/>
            </a:prstGeom>
            <a:solidFill>
              <a:srgbClr val="96B1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Thoại, văn bản (digital)</a:t>
              </a:r>
              <a:endParaRPr/>
            </a:p>
          </p:txBody>
        </p:sp>
        <p:sp>
          <p:nvSpPr>
            <p:cNvPr id="5491" name="Google Shape;5491;p224"/>
            <p:cNvSpPr/>
            <p:nvPr/>
          </p:nvSpPr>
          <p:spPr>
            <a:xfrm>
              <a:off x="4326606" y="5577935"/>
              <a:ext cx="1256400" cy="362560"/>
            </a:xfrm>
            <a:prstGeom prst="rect">
              <a:avLst/>
            </a:prstGeom>
            <a:solidFill>
              <a:srgbClr val="96B1BA"/>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Đa phương tiên, gọi video, điện thoại thông minh </a:t>
              </a:r>
              <a:endParaRPr/>
            </a:p>
          </p:txBody>
        </p:sp>
        <p:sp>
          <p:nvSpPr>
            <p:cNvPr id="5492" name="Google Shape;5492;p224"/>
            <p:cNvSpPr/>
            <p:nvPr/>
          </p:nvSpPr>
          <p:spPr>
            <a:xfrm>
              <a:off x="5659856" y="5560503"/>
              <a:ext cx="1281930" cy="362560"/>
            </a:xfrm>
            <a:prstGeom prst="rect">
              <a:avLst/>
            </a:prstGeom>
            <a:solidFill>
              <a:srgbClr val="96B1BA"/>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Dữ liệu, video theo thời gian thực, sự phổ biến của điện thoại thông minh </a:t>
              </a:r>
              <a:endParaRPr/>
            </a:p>
          </p:txBody>
        </p:sp>
        <p:sp>
          <p:nvSpPr>
            <p:cNvPr id="5493" name="Google Shape;5493;p224"/>
            <p:cNvSpPr/>
            <p:nvPr/>
          </p:nvSpPr>
          <p:spPr>
            <a:xfrm>
              <a:off x="6994710" y="5566644"/>
              <a:ext cx="1263159" cy="362560"/>
            </a:xfrm>
            <a:prstGeom prst="rect">
              <a:avLst/>
            </a:prstGeom>
            <a:solidFill>
              <a:srgbClr val="96B1BA"/>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None/>
              </a:pPr>
              <a:r>
                <a:rPr lang="en-US" sz="1200">
                  <a:solidFill>
                    <a:schemeClr val="dk1"/>
                  </a:solidFill>
                  <a:latin typeface="Arial"/>
                  <a:ea typeface="Arial"/>
                  <a:cs typeface="Arial"/>
                  <a:sym typeface="Arial"/>
                </a:rPr>
                <a:t>Xe tự hành, IoT, Cách mạng công nghiệp 4.0 </a:t>
              </a:r>
              <a:endParaRPr/>
            </a:p>
          </p:txBody>
        </p:sp>
        <p:sp>
          <p:nvSpPr>
            <p:cNvPr id="5494" name="Google Shape;5494;p224"/>
            <p:cNvSpPr/>
            <p:nvPr/>
          </p:nvSpPr>
          <p:spPr>
            <a:xfrm flipH="1">
              <a:off x="7077495" y="2966177"/>
              <a:ext cx="1077899" cy="173421"/>
            </a:xfrm>
            <a:prstGeom prst="rect">
              <a:avLst/>
            </a:prstGeom>
            <a:solidFill>
              <a:srgbClr val="96B1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2020</a:t>
              </a:r>
              <a:endParaRPr sz="1400">
                <a:solidFill>
                  <a:srgbClr val="FFFFFF"/>
                </a:solidFill>
                <a:latin typeface="Arial"/>
                <a:ea typeface="Arial"/>
                <a:cs typeface="Arial"/>
                <a:sym typeface="Arial"/>
              </a:endParaRPr>
            </a:p>
          </p:txBody>
        </p:sp>
        <p:sp>
          <p:nvSpPr>
            <p:cNvPr id="5495" name="Google Shape;5495;p224"/>
            <p:cNvSpPr/>
            <p:nvPr/>
          </p:nvSpPr>
          <p:spPr>
            <a:xfrm flipH="1">
              <a:off x="1746920" y="2966178"/>
              <a:ext cx="1077899" cy="173421"/>
            </a:xfrm>
            <a:prstGeom prst="rect">
              <a:avLst/>
            </a:prstGeom>
            <a:solidFill>
              <a:srgbClr val="96B1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1984</a:t>
              </a:r>
              <a:endParaRPr sz="1400">
                <a:solidFill>
                  <a:srgbClr val="FFFFFF"/>
                </a:solidFill>
                <a:latin typeface="Arial"/>
                <a:ea typeface="Arial"/>
                <a:cs typeface="Arial"/>
                <a:sym typeface="Arial"/>
              </a:endParaRPr>
            </a:p>
          </p:txBody>
        </p:sp>
        <p:sp>
          <p:nvSpPr>
            <p:cNvPr id="5496" name="Google Shape;5496;p224"/>
            <p:cNvSpPr/>
            <p:nvPr/>
          </p:nvSpPr>
          <p:spPr>
            <a:xfrm flipH="1">
              <a:off x="3079564" y="2966177"/>
              <a:ext cx="1077899" cy="173421"/>
            </a:xfrm>
            <a:prstGeom prst="rect">
              <a:avLst/>
            </a:prstGeom>
            <a:solidFill>
              <a:srgbClr val="96B1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1996</a:t>
              </a:r>
              <a:endParaRPr sz="1400">
                <a:solidFill>
                  <a:srgbClr val="FFFFFF"/>
                </a:solidFill>
                <a:latin typeface="Arial"/>
                <a:ea typeface="Arial"/>
                <a:cs typeface="Arial"/>
                <a:sym typeface="Arial"/>
              </a:endParaRPr>
            </a:p>
          </p:txBody>
        </p:sp>
        <p:sp>
          <p:nvSpPr>
            <p:cNvPr id="5497" name="Google Shape;5497;p224"/>
            <p:cNvSpPr/>
            <p:nvPr/>
          </p:nvSpPr>
          <p:spPr>
            <a:xfrm flipH="1">
              <a:off x="4412208" y="2966177"/>
              <a:ext cx="1077899" cy="173421"/>
            </a:xfrm>
            <a:prstGeom prst="rect">
              <a:avLst/>
            </a:prstGeom>
            <a:solidFill>
              <a:srgbClr val="96B1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2006</a:t>
              </a:r>
              <a:endParaRPr sz="1400">
                <a:solidFill>
                  <a:srgbClr val="FFFFFF"/>
                </a:solidFill>
                <a:latin typeface="Arial"/>
                <a:ea typeface="Arial"/>
                <a:cs typeface="Arial"/>
                <a:sym typeface="Arial"/>
              </a:endParaRPr>
            </a:p>
          </p:txBody>
        </p:sp>
        <p:sp>
          <p:nvSpPr>
            <p:cNvPr id="5498" name="Google Shape;5498;p224"/>
            <p:cNvSpPr/>
            <p:nvPr/>
          </p:nvSpPr>
          <p:spPr>
            <a:xfrm flipH="1">
              <a:off x="5744852" y="2966177"/>
              <a:ext cx="1077899" cy="173421"/>
            </a:xfrm>
            <a:prstGeom prst="rect">
              <a:avLst/>
            </a:prstGeom>
            <a:solidFill>
              <a:srgbClr val="96B1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2011</a:t>
              </a:r>
              <a:endParaRPr sz="1400">
                <a:solidFill>
                  <a:srgbClr val="FFFFFF"/>
                </a:solidFill>
                <a:latin typeface="Arial"/>
                <a:ea typeface="Arial"/>
                <a:cs typeface="Arial"/>
                <a:sym typeface="Arial"/>
              </a:endParaRPr>
            </a:p>
          </p:txBody>
        </p:sp>
        <p:sp>
          <p:nvSpPr>
            <p:cNvPr id="5499" name="Google Shape;5499;p224"/>
            <p:cNvSpPr/>
            <p:nvPr/>
          </p:nvSpPr>
          <p:spPr>
            <a:xfrm>
              <a:off x="1883595" y="5241486"/>
              <a:ext cx="804546" cy="207030"/>
            </a:xfrm>
            <a:prstGeom prst="rect">
              <a:avLst/>
            </a:prstGeom>
            <a:solidFill>
              <a:srgbClr val="96B1BA"/>
            </a:solidFill>
            <a:ln>
              <a:noFill/>
            </a:ln>
          </p:spPr>
          <p:txBody>
            <a:bodyPr anchorCtr="0" anchor="ctr" bIns="0" lIns="0" spcFirstLastPara="1" rIns="0" wrap="square" tIns="0">
              <a:noAutofit/>
            </a:bodyPr>
            <a:lstStyle/>
            <a:p>
              <a:pPr indent="0" lvl="0" marL="0" marR="0" rtl="0" algn="ctr">
                <a:lnSpc>
                  <a:spcPct val="85714"/>
                </a:lnSpc>
                <a:spcBef>
                  <a:spcPts val="0"/>
                </a:spcBef>
                <a:spcAft>
                  <a:spcPts val="0"/>
                </a:spcAft>
                <a:buNone/>
              </a:pPr>
              <a:r>
                <a:rPr b="1" lang="en-US" sz="1400">
                  <a:solidFill>
                    <a:schemeClr val="dk1"/>
                  </a:solidFill>
                  <a:latin typeface="Arial"/>
                  <a:ea typeface="Arial"/>
                  <a:cs typeface="Arial"/>
                  <a:sym typeface="Arial"/>
                </a:rPr>
                <a:t>14.4Kbps</a:t>
              </a:r>
              <a:endParaRPr b="1" sz="1400">
                <a:solidFill>
                  <a:schemeClr val="dk1"/>
                </a:solidFill>
                <a:latin typeface="Arial"/>
                <a:ea typeface="Arial"/>
                <a:cs typeface="Arial"/>
                <a:sym typeface="Arial"/>
              </a:endParaRPr>
            </a:p>
          </p:txBody>
        </p:sp>
        <p:sp>
          <p:nvSpPr>
            <p:cNvPr id="5500" name="Google Shape;5500;p224"/>
            <p:cNvSpPr/>
            <p:nvPr/>
          </p:nvSpPr>
          <p:spPr>
            <a:xfrm>
              <a:off x="3182373" y="5241486"/>
              <a:ext cx="804546" cy="207030"/>
            </a:xfrm>
            <a:prstGeom prst="rect">
              <a:avLst/>
            </a:prstGeom>
            <a:solidFill>
              <a:srgbClr val="96B1BA"/>
            </a:solidFill>
            <a:ln>
              <a:noFill/>
            </a:ln>
          </p:spPr>
          <p:txBody>
            <a:bodyPr anchorCtr="0" anchor="ctr" bIns="0" lIns="0" spcFirstLastPara="1" rIns="0" wrap="square" tIns="0">
              <a:noAutofit/>
            </a:bodyPr>
            <a:lstStyle/>
            <a:p>
              <a:pPr indent="0" lvl="0" marL="0" marR="0" rtl="0" algn="ctr">
                <a:lnSpc>
                  <a:spcPct val="85714"/>
                </a:lnSpc>
                <a:spcBef>
                  <a:spcPts val="0"/>
                </a:spcBef>
                <a:spcAft>
                  <a:spcPts val="0"/>
                </a:spcAft>
                <a:buNone/>
              </a:pPr>
              <a:r>
                <a:rPr b="1" lang="en-US" sz="1400">
                  <a:solidFill>
                    <a:schemeClr val="dk1"/>
                  </a:solidFill>
                  <a:latin typeface="Arial"/>
                  <a:ea typeface="Arial"/>
                  <a:cs typeface="Arial"/>
                  <a:sym typeface="Arial"/>
                </a:rPr>
                <a:t>144Kbps</a:t>
              </a:r>
              <a:endParaRPr b="1" sz="1400">
                <a:solidFill>
                  <a:schemeClr val="dk1"/>
                </a:solidFill>
                <a:latin typeface="Arial"/>
                <a:ea typeface="Arial"/>
                <a:cs typeface="Arial"/>
                <a:sym typeface="Arial"/>
              </a:endParaRPr>
            </a:p>
          </p:txBody>
        </p:sp>
        <p:sp>
          <p:nvSpPr>
            <p:cNvPr id="5501" name="Google Shape;5501;p224"/>
            <p:cNvSpPr/>
            <p:nvPr/>
          </p:nvSpPr>
          <p:spPr>
            <a:xfrm>
              <a:off x="4548884" y="5241486"/>
              <a:ext cx="804546" cy="207030"/>
            </a:xfrm>
            <a:prstGeom prst="rect">
              <a:avLst/>
            </a:prstGeom>
            <a:solidFill>
              <a:srgbClr val="96B1BA"/>
            </a:solidFill>
            <a:ln>
              <a:noFill/>
            </a:ln>
          </p:spPr>
          <p:txBody>
            <a:bodyPr anchorCtr="0" anchor="ctr" bIns="0" lIns="0" spcFirstLastPara="1" rIns="0" wrap="square" tIns="0">
              <a:noAutofit/>
            </a:bodyPr>
            <a:lstStyle/>
            <a:p>
              <a:pPr indent="0" lvl="0" marL="0" marR="0" rtl="0" algn="ctr">
                <a:lnSpc>
                  <a:spcPct val="85714"/>
                </a:lnSpc>
                <a:spcBef>
                  <a:spcPts val="0"/>
                </a:spcBef>
                <a:spcAft>
                  <a:spcPts val="0"/>
                </a:spcAft>
                <a:buNone/>
              </a:pPr>
              <a:r>
                <a:rPr b="1" lang="en-US" sz="1400">
                  <a:solidFill>
                    <a:schemeClr val="dk1"/>
                  </a:solidFill>
                  <a:latin typeface="Arial"/>
                  <a:ea typeface="Arial"/>
                  <a:cs typeface="Arial"/>
                  <a:sym typeface="Arial"/>
                </a:rPr>
                <a:t>14.4Mbps</a:t>
              </a:r>
              <a:endParaRPr b="1" sz="1400">
                <a:solidFill>
                  <a:schemeClr val="dk1"/>
                </a:solidFill>
                <a:latin typeface="Arial"/>
                <a:ea typeface="Arial"/>
                <a:cs typeface="Arial"/>
                <a:sym typeface="Arial"/>
              </a:endParaRPr>
            </a:p>
          </p:txBody>
        </p:sp>
        <p:sp>
          <p:nvSpPr>
            <p:cNvPr id="5502" name="Google Shape;5502;p224"/>
            <p:cNvSpPr/>
            <p:nvPr/>
          </p:nvSpPr>
          <p:spPr>
            <a:xfrm>
              <a:off x="5744852" y="5237244"/>
              <a:ext cx="1077899" cy="207030"/>
            </a:xfrm>
            <a:prstGeom prst="rect">
              <a:avLst/>
            </a:prstGeom>
            <a:solidFill>
              <a:srgbClr val="96B1BA"/>
            </a:solidFill>
            <a:ln>
              <a:noFill/>
            </a:ln>
          </p:spPr>
          <p:txBody>
            <a:bodyPr anchorCtr="0" anchor="ctr" bIns="0" lIns="0" spcFirstLastPara="1" rIns="0" wrap="square" tIns="0">
              <a:noAutofit/>
            </a:bodyPr>
            <a:lstStyle/>
            <a:p>
              <a:pPr indent="0" lvl="0" marL="0" marR="0" rtl="0" algn="r">
                <a:lnSpc>
                  <a:spcPct val="85714"/>
                </a:lnSpc>
                <a:spcBef>
                  <a:spcPts val="0"/>
                </a:spcBef>
                <a:spcAft>
                  <a:spcPts val="0"/>
                </a:spcAft>
                <a:buNone/>
              </a:pPr>
              <a:r>
                <a:rPr b="1" lang="en-US" sz="1400">
                  <a:solidFill>
                    <a:schemeClr val="dk1"/>
                  </a:solidFill>
                  <a:latin typeface="Arial"/>
                  <a:ea typeface="Arial"/>
                  <a:cs typeface="Arial"/>
                  <a:sym typeface="Arial"/>
                </a:rPr>
                <a:t>75Mbps~1Gbps</a:t>
              </a:r>
              <a:endParaRPr b="1" sz="1400">
                <a:solidFill>
                  <a:schemeClr val="dk1"/>
                </a:solidFill>
                <a:latin typeface="Arial"/>
                <a:ea typeface="Arial"/>
                <a:cs typeface="Arial"/>
                <a:sym typeface="Arial"/>
              </a:endParaRPr>
            </a:p>
          </p:txBody>
        </p:sp>
        <p:sp>
          <p:nvSpPr>
            <p:cNvPr id="5503" name="Google Shape;5503;p224"/>
            <p:cNvSpPr/>
            <p:nvPr/>
          </p:nvSpPr>
          <p:spPr>
            <a:xfrm>
              <a:off x="7077494" y="5256348"/>
              <a:ext cx="1077899" cy="207030"/>
            </a:xfrm>
            <a:prstGeom prst="rect">
              <a:avLst/>
            </a:prstGeom>
            <a:solidFill>
              <a:srgbClr val="96B1BA"/>
            </a:solidFill>
            <a:ln>
              <a:noFill/>
            </a:ln>
          </p:spPr>
          <p:txBody>
            <a:bodyPr anchorCtr="0" anchor="ctr" bIns="0" lIns="0" spcFirstLastPara="1" rIns="0" wrap="square" tIns="0">
              <a:noAutofit/>
            </a:bodyPr>
            <a:lstStyle/>
            <a:p>
              <a:pPr indent="0" lvl="0" marL="0" marR="0" rtl="0" algn="ctr">
                <a:lnSpc>
                  <a:spcPct val="85714"/>
                </a:lnSpc>
                <a:spcBef>
                  <a:spcPts val="0"/>
                </a:spcBef>
                <a:spcAft>
                  <a:spcPts val="0"/>
                </a:spcAft>
                <a:buNone/>
              </a:pPr>
              <a:r>
                <a:rPr b="1" lang="en-US" sz="1400">
                  <a:solidFill>
                    <a:schemeClr val="dk1"/>
                  </a:solidFill>
                  <a:latin typeface="Arial"/>
                  <a:ea typeface="Arial"/>
                  <a:cs typeface="Arial"/>
                  <a:sym typeface="Arial"/>
                </a:rPr>
                <a:t>20Gbps </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và hơn nữa</a:t>
              </a:r>
              <a:endParaRPr b="1" sz="1400">
                <a:solidFill>
                  <a:schemeClr val="dk1"/>
                </a:solidFill>
                <a:latin typeface="Arial"/>
                <a:ea typeface="Arial"/>
                <a:cs typeface="Arial"/>
                <a:sym typeface="Arial"/>
              </a:endParaRPr>
            </a:p>
          </p:txBody>
        </p:sp>
        <p:sp>
          <p:nvSpPr>
            <p:cNvPr id="5504" name="Google Shape;5504;p224"/>
            <p:cNvSpPr/>
            <p:nvPr/>
          </p:nvSpPr>
          <p:spPr>
            <a:xfrm>
              <a:off x="1911970" y="3856862"/>
              <a:ext cx="804546" cy="584178"/>
            </a:xfrm>
            <a:prstGeom prst="rect">
              <a:avLst/>
            </a:prstGeom>
            <a:solidFill>
              <a:srgbClr val="D5E2EA"/>
            </a:solidFill>
            <a:ln>
              <a:noFill/>
            </a:ln>
          </p:spPr>
          <p:txBody>
            <a:bodyPr anchorCtr="0" anchor="ctr" bIns="0" lIns="0" spcFirstLastPara="1" rIns="0" wrap="square" tIns="0">
              <a:noAutofit/>
            </a:bodyPr>
            <a:lstStyle/>
            <a:p>
              <a:pPr indent="0" lvl="0" marL="0" marR="0" rtl="0" algn="ctr">
                <a:lnSpc>
                  <a:spcPct val="27272"/>
                </a:lnSpc>
                <a:spcBef>
                  <a:spcPts val="0"/>
                </a:spcBef>
                <a:spcAft>
                  <a:spcPts val="0"/>
                </a:spcAft>
                <a:buNone/>
              </a:pPr>
              <a:r>
                <a:rPr b="1" lang="en-US" sz="4400">
                  <a:solidFill>
                    <a:srgbClr val="1C6282"/>
                  </a:solidFill>
                  <a:latin typeface="Arial"/>
                  <a:ea typeface="Arial"/>
                  <a:cs typeface="Arial"/>
                  <a:sym typeface="Arial"/>
                </a:rPr>
                <a:t>1G</a:t>
              </a:r>
              <a:endParaRPr b="1" sz="4400">
                <a:solidFill>
                  <a:srgbClr val="1C6282"/>
                </a:solidFill>
                <a:latin typeface="Arial"/>
                <a:ea typeface="Arial"/>
                <a:cs typeface="Arial"/>
                <a:sym typeface="Arial"/>
              </a:endParaRPr>
            </a:p>
          </p:txBody>
        </p:sp>
        <p:sp>
          <p:nvSpPr>
            <p:cNvPr id="5505" name="Google Shape;5505;p224"/>
            <p:cNvSpPr/>
            <p:nvPr/>
          </p:nvSpPr>
          <p:spPr>
            <a:xfrm>
              <a:off x="3216241" y="3856862"/>
              <a:ext cx="804546" cy="564907"/>
            </a:xfrm>
            <a:prstGeom prst="rect">
              <a:avLst/>
            </a:prstGeom>
            <a:solidFill>
              <a:srgbClr val="D5E2EA"/>
            </a:solidFill>
            <a:ln>
              <a:noFill/>
            </a:ln>
          </p:spPr>
          <p:txBody>
            <a:bodyPr anchorCtr="0" anchor="ctr" bIns="0" lIns="0" spcFirstLastPara="1" rIns="0" wrap="square" tIns="0">
              <a:noAutofit/>
            </a:bodyPr>
            <a:lstStyle/>
            <a:p>
              <a:pPr indent="0" lvl="0" marL="0" marR="0" rtl="0" algn="ctr">
                <a:lnSpc>
                  <a:spcPct val="27272"/>
                </a:lnSpc>
                <a:spcBef>
                  <a:spcPts val="0"/>
                </a:spcBef>
                <a:spcAft>
                  <a:spcPts val="0"/>
                </a:spcAft>
                <a:buNone/>
              </a:pPr>
              <a:r>
                <a:rPr b="1" lang="en-US" sz="4400">
                  <a:solidFill>
                    <a:srgbClr val="1C6282"/>
                  </a:solidFill>
                  <a:latin typeface="Arial"/>
                  <a:ea typeface="Arial"/>
                  <a:cs typeface="Arial"/>
                  <a:sym typeface="Arial"/>
                </a:rPr>
                <a:t>2G</a:t>
              </a:r>
              <a:endParaRPr b="1" sz="4400">
                <a:solidFill>
                  <a:srgbClr val="1C6282"/>
                </a:solidFill>
                <a:latin typeface="Arial"/>
                <a:ea typeface="Arial"/>
                <a:cs typeface="Arial"/>
                <a:sym typeface="Arial"/>
              </a:endParaRPr>
            </a:p>
          </p:txBody>
        </p:sp>
        <p:sp>
          <p:nvSpPr>
            <p:cNvPr id="5506" name="Google Shape;5506;p224"/>
            <p:cNvSpPr/>
            <p:nvPr/>
          </p:nvSpPr>
          <p:spPr>
            <a:xfrm>
              <a:off x="4557393" y="3842396"/>
              <a:ext cx="804546" cy="564907"/>
            </a:xfrm>
            <a:prstGeom prst="rect">
              <a:avLst/>
            </a:prstGeom>
            <a:solidFill>
              <a:srgbClr val="D5E2EA"/>
            </a:solidFill>
            <a:ln>
              <a:noFill/>
            </a:ln>
          </p:spPr>
          <p:txBody>
            <a:bodyPr anchorCtr="0" anchor="ctr" bIns="0" lIns="0" spcFirstLastPara="1" rIns="0" wrap="square" tIns="0">
              <a:noAutofit/>
            </a:bodyPr>
            <a:lstStyle/>
            <a:p>
              <a:pPr indent="0" lvl="0" marL="0" marR="0" rtl="0" algn="ctr">
                <a:lnSpc>
                  <a:spcPct val="27272"/>
                </a:lnSpc>
                <a:spcBef>
                  <a:spcPts val="0"/>
                </a:spcBef>
                <a:spcAft>
                  <a:spcPts val="0"/>
                </a:spcAft>
                <a:buNone/>
              </a:pPr>
              <a:r>
                <a:rPr b="1" lang="en-US" sz="4400">
                  <a:solidFill>
                    <a:srgbClr val="1C6282"/>
                  </a:solidFill>
                  <a:latin typeface="Arial"/>
                  <a:ea typeface="Arial"/>
                  <a:cs typeface="Arial"/>
                  <a:sym typeface="Arial"/>
                </a:rPr>
                <a:t>3G</a:t>
              </a:r>
              <a:endParaRPr b="1" sz="4400">
                <a:solidFill>
                  <a:srgbClr val="1C6282"/>
                </a:solidFill>
                <a:latin typeface="Arial"/>
                <a:ea typeface="Arial"/>
                <a:cs typeface="Arial"/>
                <a:sym typeface="Arial"/>
              </a:endParaRPr>
            </a:p>
          </p:txBody>
        </p:sp>
        <p:sp>
          <p:nvSpPr>
            <p:cNvPr id="5507" name="Google Shape;5507;p224"/>
            <p:cNvSpPr/>
            <p:nvPr/>
          </p:nvSpPr>
          <p:spPr>
            <a:xfrm>
              <a:off x="5898547" y="3842396"/>
              <a:ext cx="804546" cy="638592"/>
            </a:xfrm>
            <a:prstGeom prst="rect">
              <a:avLst/>
            </a:prstGeom>
            <a:solidFill>
              <a:srgbClr val="D5E2EA"/>
            </a:solidFill>
            <a:ln>
              <a:noFill/>
            </a:ln>
          </p:spPr>
          <p:txBody>
            <a:bodyPr anchorCtr="0" anchor="ctr" bIns="0" lIns="0" spcFirstLastPara="1" rIns="0" wrap="square" tIns="0">
              <a:noAutofit/>
            </a:bodyPr>
            <a:lstStyle/>
            <a:p>
              <a:pPr indent="0" lvl="0" marL="0" marR="0" rtl="0" algn="ctr">
                <a:lnSpc>
                  <a:spcPct val="27272"/>
                </a:lnSpc>
                <a:spcBef>
                  <a:spcPts val="0"/>
                </a:spcBef>
                <a:spcAft>
                  <a:spcPts val="0"/>
                </a:spcAft>
                <a:buNone/>
              </a:pPr>
              <a:r>
                <a:rPr b="1" lang="en-US" sz="4400">
                  <a:solidFill>
                    <a:srgbClr val="1C6282"/>
                  </a:solidFill>
                  <a:latin typeface="Arial"/>
                  <a:ea typeface="Arial"/>
                  <a:cs typeface="Arial"/>
                  <a:sym typeface="Arial"/>
                </a:rPr>
                <a:t>4G</a:t>
              </a:r>
              <a:endParaRPr b="1" sz="4400">
                <a:solidFill>
                  <a:srgbClr val="1C6282"/>
                </a:solidFill>
                <a:latin typeface="Arial"/>
                <a:ea typeface="Arial"/>
                <a:cs typeface="Arial"/>
                <a:sym typeface="Arial"/>
              </a:endParaRPr>
            </a:p>
          </p:txBody>
        </p:sp>
        <p:sp>
          <p:nvSpPr>
            <p:cNvPr id="5508" name="Google Shape;5508;p224"/>
            <p:cNvSpPr/>
            <p:nvPr/>
          </p:nvSpPr>
          <p:spPr>
            <a:xfrm>
              <a:off x="7224016" y="3793051"/>
              <a:ext cx="804546" cy="450649"/>
            </a:xfrm>
            <a:prstGeom prst="rect">
              <a:avLst/>
            </a:prstGeom>
            <a:solidFill>
              <a:srgbClr val="D5E2EA"/>
            </a:solidFill>
            <a:ln>
              <a:noFill/>
            </a:ln>
          </p:spPr>
          <p:txBody>
            <a:bodyPr anchorCtr="0" anchor="b" bIns="0" lIns="0" spcFirstLastPara="1" rIns="0" wrap="square" tIns="0">
              <a:noAutofit/>
            </a:bodyPr>
            <a:lstStyle/>
            <a:p>
              <a:pPr indent="0" lvl="0" marL="0" marR="0" rtl="0" algn="ctr">
                <a:lnSpc>
                  <a:spcPct val="27272"/>
                </a:lnSpc>
                <a:spcBef>
                  <a:spcPts val="0"/>
                </a:spcBef>
                <a:spcAft>
                  <a:spcPts val="0"/>
                </a:spcAft>
                <a:buNone/>
              </a:pPr>
              <a:r>
                <a:rPr b="1" lang="en-US" sz="4400">
                  <a:solidFill>
                    <a:srgbClr val="1C6282"/>
                  </a:solidFill>
                  <a:latin typeface="Arial"/>
                  <a:ea typeface="Arial"/>
                  <a:cs typeface="Arial"/>
                  <a:sym typeface="Arial"/>
                </a:rPr>
                <a:t>5G</a:t>
              </a:r>
              <a:endParaRPr b="1" sz="4400">
                <a:solidFill>
                  <a:srgbClr val="1C6282"/>
                </a:solidFill>
                <a:latin typeface="Arial"/>
                <a:ea typeface="Arial"/>
                <a:cs typeface="Arial"/>
                <a:sym typeface="Arial"/>
              </a:endParaRPr>
            </a:p>
          </p:txBody>
        </p:sp>
      </p:gr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3" name="Shape 5513"/>
        <p:cNvGrpSpPr/>
        <p:nvPr/>
      </p:nvGrpSpPr>
      <p:grpSpPr>
        <a:xfrm>
          <a:off x="0" y="0"/>
          <a:ext cx="0" cy="0"/>
          <a:chOff x="0" y="0"/>
          <a:chExt cx="0" cy="0"/>
        </a:xfrm>
      </p:grpSpPr>
      <p:grpSp>
        <p:nvGrpSpPr>
          <p:cNvPr id="5514" name="Google Shape;5514;p225"/>
          <p:cNvGrpSpPr/>
          <p:nvPr/>
        </p:nvGrpSpPr>
        <p:grpSpPr>
          <a:xfrm>
            <a:off x="416128" y="444866"/>
            <a:ext cx="9051872" cy="553998"/>
            <a:chOff x="416128" y="444866"/>
            <a:chExt cx="9051872" cy="553998"/>
          </a:xfrm>
        </p:grpSpPr>
        <p:sp>
          <p:nvSpPr>
            <p:cNvPr id="5515" name="Google Shape;5515;p225"/>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516" name="Google Shape;5516;p2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517" name="Google Shape;5517;p2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Truyền thông Di động 5G </a:t>
            </a:r>
            <a:endParaRPr/>
          </a:p>
        </p:txBody>
      </p:sp>
      <p:grpSp>
        <p:nvGrpSpPr>
          <p:cNvPr id="5518" name="Google Shape;5518;p225"/>
          <p:cNvGrpSpPr/>
          <p:nvPr/>
        </p:nvGrpSpPr>
        <p:grpSpPr>
          <a:xfrm>
            <a:off x="559817" y="1917711"/>
            <a:ext cx="8783192" cy="215394"/>
            <a:chOff x="1027113" y="2045625"/>
            <a:chExt cx="8785225" cy="215444"/>
          </a:xfrm>
        </p:grpSpPr>
        <p:sp>
          <p:nvSpPr>
            <p:cNvPr id="5519" name="Google Shape;5519;p2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520" name="Google Shape;5520;p2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Sự mở rộng của IoT: IoT rộng lớn</a:t>
              </a:r>
              <a:endParaRPr sz="1400">
                <a:solidFill>
                  <a:srgbClr val="262626"/>
                </a:solidFill>
                <a:latin typeface="Arial"/>
                <a:ea typeface="Arial"/>
                <a:cs typeface="Arial"/>
                <a:sym typeface="Arial"/>
              </a:endParaRPr>
            </a:p>
          </p:txBody>
        </p:sp>
      </p:grpSp>
      <p:grpSp>
        <p:nvGrpSpPr>
          <p:cNvPr id="5521" name="Google Shape;5521;p225"/>
          <p:cNvGrpSpPr/>
          <p:nvPr/>
        </p:nvGrpSpPr>
        <p:grpSpPr>
          <a:xfrm>
            <a:off x="1845410" y="2104305"/>
            <a:ext cx="6333790" cy="4134062"/>
            <a:chOff x="1845410" y="2133105"/>
            <a:chExt cx="6333790" cy="4134062"/>
          </a:xfrm>
        </p:grpSpPr>
        <p:pic>
          <p:nvPicPr>
            <p:cNvPr descr="5G IoTì ëí ì´ë¯¸ì§ ê²ìê²°ê³¼" id="5522" name="Google Shape;5522;p225"/>
            <p:cNvPicPr preferRelativeResize="0"/>
            <p:nvPr/>
          </p:nvPicPr>
          <p:blipFill rotWithShape="1">
            <a:blip r:embed="rId3">
              <a:alphaModFix/>
            </a:blip>
            <a:srcRect b="3480" l="0" r="0" t="0"/>
            <a:stretch/>
          </p:blipFill>
          <p:spPr>
            <a:xfrm>
              <a:off x="1845410" y="2133105"/>
              <a:ext cx="6214162" cy="4134062"/>
            </a:xfrm>
            <a:prstGeom prst="rect">
              <a:avLst/>
            </a:prstGeom>
            <a:noFill/>
            <a:ln>
              <a:noFill/>
            </a:ln>
          </p:spPr>
        </p:pic>
        <p:sp>
          <p:nvSpPr>
            <p:cNvPr id="5523" name="Google Shape;5523;p225"/>
            <p:cNvSpPr/>
            <p:nvPr/>
          </p:nvSpPr>
          <p:spPr>
            <a:xfrm>
              <a:off x="4317259" y="3668057"/>
              <a:ext cx="1183542" cy="687943"/>
            </a:xfrm>
            <a:prstGeom prst="rect">
              <a:avLst/>
            </a:prstGeom>
            <a:solidFill>
              <a:srgbClr val="006862"/>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IoT rộng lớn</a:t>
              </a:r>
              <a:endParaRPr b="1" sz="2000">
                <a:solidFill>
                  <a:schemeClr val="lt1"/>
                </a:solidFill>
                <a:latin typeface="Arial"/>
                <a:ea typeface="Arial"/>
                <a:cs typeface="Arial"/>
                <a:sym typeface="Arial"/>
              </a:endParaRPr>
            </a:p>
          </p:txBody>
        </p:sp>
        <p:sp>
          <p:nvSpPr>
            <p:cNvPr id="5524" name="Google Shape;5524;p225"/>
            <p:cNvSpPr/>
            <p:nvPr/>
          </p:nvSpPr>
          <p:spPr>
            <a:xfrm>
              <a:off x="5904445" y="2370935"/>
              <a:ext cx="1756355" cy="588265"/>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Tiện ích</a:t>
              </a:r>
              <a:endParaRPr b="1" sz="1400">
                <a:solidFill>
                  <a:srgbClr val="1429A0"/>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Đo lường thông minh</a:t>
              </a:r>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Quản lý lưới điện thông minh</a:t>
              </a:r>
              <a:endParaRPr/>
            </a:p>
          </p:txBody>
        </p:sp>
        <p:sp>
          <p:nvSpPr>
            <p:cNvPr id="5525" name="Google Shape;5525;p225"/>
            <p:cNvSpPr/>
            <p:nvPr/>
          </p:nvSpPr>
          <p:spPr>
            <a:xfrm>
              <a:off x="6557883" y="3145557"/>
              <a:ext cx="1396517" cy="886443"/>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Thành phố thông minh</a:t>
              </a:r>
              <a:endParaRPr b="1" sz="1400">
                <a:solidFill>
                  <a:srgbClr val="1429A0"/>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Cảm biến đỗ xe</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Xe đạp thông minh</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Quản lý chất thải</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Hệ thống chiếu sáng thông minh</a:t>
              </a:r>
              <a:endParaRPr sz="1200">
                <a:solidFill>
                  <a:schemeClr val="dk1"/>
                </a:solidFill>
                <a:latin typeface="Arial"/>
                <a:ea typeface="Arial"/>
                <a:cs typeface="Arial"/>
                <a:sym typeface="Arial"/>
              </a:endParaRPr>
            </a:p>
          </p:txBody>
        </p:sp>
        <p:sp>
          <p:nvSpPr>
            <p:cNvPr id="5526" name="Google Shape;5526;p225"/>
            <p:cNvSpPr/>
            <p:nvPr/>
          </p:nvSpPr>
          <p:spPr>
            <a:xfrm>
              <a:off x="6525754" y="4477557"/>
              <a:ext cx="1653446" cy="886443"/>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Tòa nhà thông minh</a:t>
              </a:r>
              <a:endParaRPr b="1" sz="1400">
                <a:solidFill>
                  <a:srgbClr val="1429A0"/>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Cảm biến khói</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Hệ thống báo động</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Nhà thông minh</a:t>
              </a:r>
              <a:endParaRPr sz="1200">
                <a:solidFill>
                  <a:schemeClr val="dk1"/>
                </a:solidFill>
                <a:latin typeface="Arial"/>
                <a:ea typeface="Arial"/>
                <a:cs typeface="Arial"/>
                <a:sym typeface="Arial"/>
              </a:endParaRPr>
            </a:p>
          </p:txBody>
        </p:sp>
        <p:sp>
          <p:nvSpPr>
            <p:cNvPr id="5527" name="Google Shape;5527;p225"/>
            <p:cNvSpPr/>
            <p:nvPr/>
          </p:nvSpPr>
          <p:spPr>
            <a:xfrm>
              <a:off x="5436222" y="5568161"/>
              <a:ext cx="1446978" cy="658367"/>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Người tiêu dùng</a:t>
              </a:r>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Thiết bị đeo</a:t>
              </a:r>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Thiết bị theo dõi trẻ nhỏ/người già</a:t>
              </a:r>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Giám sát y tế</a:t>
              </a:r>
              <a:endParaRPr/>
            </a:p>
          </p:txBody>
        </p:sp>
        <p:sp>
          <p:nvSpPr>
            <p:cNvPr id="5528" name="Google Shape;5528;p225"/>
            <p:cNvSpPr/>
            <p:nvPr/>
          </p:nvSpPr>
          <p:spPr>
            <a:xfrm>
              <a:off x="3626322" y="5564128"/>
              <a:ext cx="1690272" cy="658367"/>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Công nghiệp</a:t>
              </a:r>
              <a:endParaRPr b="1" sz="1400">
                <a:solidFill>
                  <a:srgbClr val="1429A0"/>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Giám sát và điều khiển quá trình</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Giám sát bảo trì</a:t>
              </a:r>
              <a:endParaRPr sz="1200">
                <a:solidFill>
                  <a:schemeClr val="dk1"/>
                </a:solidFill>
                <a:latin typeface="Arial"/>
                <a:ea typeface="Arial"/>
                <a:cs typeface="Arial"/>
                <a:sym typeface="Arial"/>
              </a:endParaRPr>
            </a:p>
          </p:txBody>
        </p:sp>
        <p:grpSp>
          <p:nvGrpSpPr>
            <p:cNvPr id="5529" name="Google Shape;5529;p225"/>
            <p:cNvGrpSpPr/>
            <p:nvPr/>
          </p:nvGrpSpPr>
          <p:grpSpPr>
            <a:xfrm>
              <a:off x="2077385" y="4636799"/>
              <a:ext cx="1731415" cy="770400"/>
              <a:chOff x="2077385" y="4622400"/>
              <a:chExt cx="1731415" cy="770400"/>
            </a:xfrm>
          </p:grpSpPr>
          <p:sp>
            <p:nvSpPr>
              <p:cNvPr id="5530" name="Google Shape;5530;p225"/>
              <p:cNvSpPr/>
              <p:nvPr/>
            </p:nvSpPr>
            <p:spPr>
              <a:xfrm>
                <a:off x="2077385" y="4622400"/>
                <a:ext cx="1162615" cy="77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31" name="Google Shape;5531;p225"/>
              <p:cNvSpPr/>
              <p:nvPr/>
            </p:nvSpPr>
            <p:spPr>
              <a:xfrm>
                <a:off x="3096000" y="4859394"/>
                <a:ext cx="712800" cy="5334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532" name="Google Shape;5532;p225"/>
            <p:cNvSpPr/>
            <p:nvPr/>
          </p:nvSpPr>
          <p:spPr>
            <a:xfrm>
              <a:off x="1934339" y="4629599"/>
              <a:ext cx="1907046" cy="72394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Môi trường</a:t>
              </a:r>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Giám sát/thiết bị cảnh báo lũ lụt</a:t>
              </a:r>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Giám sát môi trường </a:t>
              </a:r>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(nước, không khí, tiếng ồn, v.v.)</a:t>
              </a:r>
              <a:endParaRPr/>
            </a:p>
          </p:txBody>
        </p:sp>
        <p:sp>
          <p:nvSpPr>
            <p:cNvPr id="5533" name="Google Shape;5533;p225"/>
            <p:cNvSpPr/>
            <p:nvPr/>
          </p:nvSpPr>
          <p:spPr>
            <a:xfrm>
              <a:off x="1954359" y="3166550"/>
              <a:ext cx="1352327" cy="723943"/>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Nông nghiệp</a:t>
              </a:r>
              <a:endParaRPr b="1" sz="1400">
                <a:solidFill>
                  <a:srgbClr val="1429A0"/>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Giám sát khí hậu/nông nghiệp</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Arial"/>
                  <a:ea typeface="Arial"/>
                  <a:cs typeface="Arial"/>
                  <a:sym typeface="Arial"/>
                </a:rPr>
                <a:t>Theo dõi vật nuôi</a:t>
              </a:r>
              <a:endParaRPr sz="1200">
                <a:solidFill>
                  <a:schemeClr val="dk1"/>
                </a:solidFill>
                <a:latin typeface="Arial"/>
                <a:ea typeface="Arial"/>
                <a:cs typeface="Arial"/>
                <a:sym typeface="Arial"/>
              </a:endParaRPr>
            </a:p>
          </p:txBody>
        </p:sp>
        <p:sp>
          <p:nvSpPr>
            <p:cNvPr id="5534" name="Google Shape;5534;p225"/>
            <p:cNvSpPr/>
            <p:nvPr/>
          </p:nvSpPr>
          <p:spPr>
            <a:xfrm>
              <a:off x="2541600" y="2446957"/>
              <a:ext cx="1576800" cy="17384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35" name="Google Shape;5535;p225"/>
            <p:cNvSpPr/>
            <p:nvPr/>
          </p:nvSpPr>
          <p:spPr>
            <a:xfrm>
              <a:off x="2541600" y="2594172"/>
              <a:ext cx="1274400" cy="39382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36" name="Google Shape;5536;p225"/>
            <p:cNvSpPr/>
            <p:nvPr/>
          </p:nvSpPr>
          <p:spPr>
            <a:xfrm>
              <a:off x="2421972" y="2481838"/>
              <a:ext cx="1656000" cy="488511"/>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Vận chuyển và Logistics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Quản lý đội xe</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Theo dõi hàng hóa </a:t>
              </a:r>
              <a:endParaRPr/>
            </a:p>
          </p:txBody>
        </p:sp>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1" name="Shape 5541"/>
        <p:cNvGrpSpPr/>
        <p:nvPr/>
      </p:nvGrpSpPr>
      <p:grpSpPr>
        <a:xfrm>
          <a:off x="0" y="0"/>
          <a:ext cx="0" cy="0"/>
          <a:chOff x="0" y="0"/>
          <a:chExt cx="0" cy="0"/>
        </a:xfrm>
      </p:grpSpPr>
      <p:grpSp>
        <p:nvGrpSpPr>
          <p:cNvPr id="5542" name="Google Shape;5542;p226"/>
          <p:cNvGrpSpPr/>
          <p:nvPr/>
        </p:nvGrpSpPr>
        <p:grpSpPr>
          <a:xfrm>
            <a:off x="416128" y="444866"/>
            <a:ext cx="9051872" cy="553998"/>
            <a:chOff x="416128" y="444866"/>
            <a:chExt cx="9051872" cy="553998"/>
          </a:xfrm>
        </p:grpSpPr>
        <p:sp>
          <p:nvSpPr>
            <p:cNvPr id="5543" name="Google Shape;5543;p226"/>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544" name="Google Shape;5544;p2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545" name="Google Shape;5545;p2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Truyền thông Di động 5G </a:t>
            </a:r>
            <a:endParaRPr/>
          </a:p>
        </p:txBody>
      </p:sp>
      <p:grpSp>
        <p:nvGrpSpPr>
          <p:cNvPr id="5546" name="Google Shape;5546;p226"/>
          <p:cNvGrpSpPr/>
          <p:nvPr/>
        </p:nvGrpSpPr>
        <p:grpSpPr>
          <a:xfrm>
            <a:off x="559817" y="1917711"/>
            <a:ext cx="8783192" cy="215394"/>
            <a:chOff x="1027113" y="2045625"/>
            <a:chExt cx="8785225" cy="215444"/>
          </a:xfrm>
        </p:grpSpPr>
        <p:sp>
          <p:nvSpPr>
            <p:cNvPr id="5547" name="Google Shape;5547;p2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548" name="Google Shape;5548;p2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5G và hệ sinh thái dịch vụ IoT</a:t>
              </a:r>
              <a:endParaRPr/>
            </a:p>
          </p:txBody>
        </p:sp>
      </p:grpSp>
      <p:sp>
        <p:nvSpPr>
          <p:cNvPr id="5549" name="Google Shape;5549;p226"/>
          <p:cNvSpPr/>
          <p:nvPr/>
        </p:nvSpPr>
        <p:spPr>
          <a:xfrm>
            <a:off x="558800" y="2351731"/>
            <a:ext cx="8782050" cy="372481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550" name="Google Shape;5550;p226"/>
          <p:cNvGrpSpPr/>
          <p:nvPr/>
        </p:nvGrpSpPr>
        <p:grpSpPr>
          <a:xfrm>
            <a:off x="636892" y="2506107"/>
            <a:ext cx="8629040" cy="3446176"/>
            <a:chOff x="711201" y="2610619"/>
            <a:chExt cx="8631807" cy="3447281"/>
          </a:xfrm>
        </p:grpSpPr>
        <p:sp>
          <p:nvSpPr>
            <p:cNvPr id="5551" name="Google Shape;5551;p226"/>
            <p:cNvSpPr txBox="1"/>
            <p:nvPr/>
          </p:nvSpPr>
          <p:spPr>
            <a:xfrm>
              <a:off x="2735506" y="2666388"/>
              <a:ext cx="59856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SNS lân cận</a:t>
              </a:r>
              <a:endParaRPr sz="1050">
                <a:solidFill>
                  <a:srgbClr val="3F3F3F"/>
                </a:solidFill>
                <a:latin typeface="Arial"/>
                <a:ea typeface="Arial"/>
                <a:cs typeface="Arial"/>
                <a:sym typeface="Arial"/>
              </a:endParaRPr>
            </a:p>
          </p:txBody>
        </p:sp>
        <p:pic>
          <p:nvPicPr>
            <p:cNvPr descr="스크린샷이(가) 표시된 사진&#10;&#10;자동 생성된 설명" id="5552" name="Google Shape;5552;p226"/>
            <p:cNvPicPr preferRelativeResize="0"/>
            <p:nvPr/>
          </p:nvPicPr>
          <p:blipFill rotWithShape="1">
            <a:blip r:embed="rId3">
              <a:alphaModFix/>
            </a:blip>
            <a:srcRect b="80735" l="14674" r="71707" t="6769"/>
            <a:stretch/>
          </p:blipFill>
          <p:spPr>
            <a:xfrm>
              <a:off x="2623557" y="3011127"/>
              <a:ext cx="830918" cy="413868"/>
            </a:xfrm>
            <a:prstGeom prst="rect">
              <a:avLst/>
            </a:prstGeom>
            <a:noFill/>
            <a:ln>
              <a:noFill/>
            </a:ln>
          </p:spPr>
        </p:pic>
        <p:sp>
          <p:nvSpPr>
            <p:cNvPr id="5553" name="Google Shape;5553;p226"/>
            <p:cNvSpPr txBox="1"/>
            <p:nvPr/>
          </p:nvSpPr>
          <p:spPr>
            <a:xfrm>
              <a:off x="4120436" y="2689669"/>
              <a:ext cx="59856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Đám mây di động</a:t>
              </a:r>
              <a:endParaRPr sz="1000">
                <a:solidFill>
                  <a:srgbClr val="3F3F3F"/>
                </a:solidFill>
                <a:latin typeface="Arial"/>
                <a:ea typeface="Arial"/>
                <a:cs typeface="Arial"/>
                <a:sym typeface="Arial"/>
              </a:endParaRPr>
            </a:p>
          </p:txBody>
        </p:sp>
        <p:sp>
          <p:nvSpPr>
            <p:cNvPr id="5554" name="Google Shape;5554;p226"/>
            <p:cNvSpPr txBox="1"/>
            <p:nvPr/>
          </p:nvSpPr>
          <p:spPr>
            <a:xfrm>
              <a:off x="5454360" y="2689669"/>
              <a:ext cx="78012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Đa chế độ xem di động</a:t>
              </a:r>
              <a:endParaRPr sz="1000">
                <a:solidFill>
                  <a:srgbClr val="3F3F3F"/>
                </a:solidFill>
                <a:latin typeface="Arial"/>
                <a:ea typeface="Arial"/>
                <a:cs typeface="Arial"/>
                <a:sym typeface="Arial"/>
              </a:endParaRPr>
            </a:p>
          </p:txBody>
        </p:sp>
        <p:sp>
          <p:nvSpPr>
            <p:cNvPr id="5555" name="Google Shape;5555;p226"/>
            <p:cNvSpPr txBox="1"/>
            <p:nvPr/>
          </p:nvSpPr>
          <p:spPr>
            <a:xfrm>
              <a:off x="6492249" y="2689669"/>
              <a:ext cx="78012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TV ba chiều di động</a:t>
              </a:r>
              <a:endParaRPr/>
            </a:p>
          </p:txBody>
        </p:sp>
        <p:sp>
          <p:nvSpPr>
            <p:cNvPr id="5556" name="Google Shape;5556;p226"/>
            <p:cNvSpPr txBox="1"/>
            <p:nvPr/>
          </p:nvSpPr>
          <p:spPr>
            <a:xfrm>
              <a:off x="7234659" y="2683505"/>
              <a:ext cx="862535"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Di động nhóm tốc độ cao</a:t>
              </a:r>
              <a:endParaRPr sz="1000">
                <a:solidFill>
                  <a:srgbClr val="3F3F3F"/>
                </a:solidFill>
                <a:latin typeface="Arial"/>
                <a:ea typeface="Arial"/>
                <a:cs typeface="Arial"/>
                <a:sym typeface="Arial"/>
              </a:endParaRPr>
            </a:p>
          </p:txBody>
        </p:sp>
        <p:sp>
          <p:nvSpPr>
            <p:cNvPr id="5557" name="Google Shape;5557;p226"/>
            <p:cNvSpPr txBox="1"/>
            <p:nvPr/>
          </p:nvSpPr>
          <p:spPr>
            <a:xfrm>
              <a:off x="2286953" y="5541081"/>
              <a:ext cx="78012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Thiết bị UI/UX</a:t>
              </a:r>
              <a:endParaRPr/>
            </a:p>
          </p:txBody>
        </p:sp>
        <p:sp>
          <p:nvSpPr>
            <p:cNvPr id="5558" name="Google Shape;5558;p226"/>
            <p:cNvSpPr txBox="1"/>
            <p:nvPr/>
          </p:nvSpPr>
          <p:spPr>
            <a:xfrm>
              <a:off x="3017203" y="5541081"/>
              <a:ext cx="78012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Thiết bị dạng gập</a:t>
              </a:r>
              <a:endParaRPr sz="1000">
                <a:solidFill>
                  <a:srgbClr val="3F3F3F"/>
                </a:solidFill>
                <a:latin typeface="Arial"/>
                <a:ea typeface="Arial"/>
                <a:cs typeface="Arial"/>
                <a:sym typeface="Arial"/>
              </a:endParaRPr>
            </a:p>
          </p:txBody>
        </p:sp>
        <p:sp>
          <p:nvSpPr>
            <p:cNvPr id="5559" name="Google Shape;5559;p226"/>
            <p:cNvSpPr txBox="1"/>
            <p:nvPr/>
          </p:nvSpPr>
          <p:spPr>
            <a:xfrm>
              <a:off x="3828916" y="5541081"/>
              <a:ext cx="599416"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Điện thoại màn hình kính</a:t>
              </a:r>
              <a:endParaRPr sz="1000">
                <a:solidFill>
                  <a:srgbClr val="3F3F3F"/>
                </a:solidFill>
                <a:latin typeface="Arial"/>
                <a:ea typeface="Arial"/>
                <a:cs typeface="Arial"/>
                <a:sym typeface="Arial"/>
              </a:endParaRPr>
            </a:p>
          </p:txBody>
        </p:sp>
        <p:sp>
          <p:nvSpPr>
            <p:cNvPr id="5560" name="Google Shape;5560;p226"/>
            <p:cNvSpPr txBox="1"/>
            <p:nvPr/>
          </p:nvSpPr>
          <p:spPr>
            <a:xfrm>
              <a:off x="4560882" y="5541081"/>
              <a:ext cx="599416"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Đồng hồ thông minh</a:t>
              </a:r>
              <a:endParaRPr sz="1000">
                <a:solidFill>
                  <a:srgbClr val="3F3F3F"/>
                </a:solidFill>
                <a:latin typeface="Arial"/>
                <a:ea typeface="Arial"/>
                <a:cs typeface="Arial"/>
                <a:sym typeface="Arial"/>
              </a:endParaRPr>
            </a:p>
          </p:txBody>
        </p:sp>
        <p:sp>
          <p:nvSpPr>
            <p:cNvPr id="5561" name="Google Shape;5561;p226"/>
            <p:cNvSpPr txBox="1"/>
            <p:nvPr/>
          </p:nvSpPr>
          <p:spPr>
            <a:xfrm>
              <a:off x="5188924" y="5541081"/>
              <a:ext cx="78012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Thiết bị ba chiều</a:t>
              </a:r>
              <a:endParaRPr sz="1000">
                <a:solidFill>
                  <a:srgbClr val="3F3F3F"/>
                </a:solidFill>
                <a:latin typeface="Arial"/>
                <a:ea typeface="Arial"/>
                <a:cs typeface="Arial"/>
                <a:sym typeface="Arial"/>
              </a:endParaRPr>
            </a:p>
          </p:txBody>
        </p:sp>
        <p:sp>
          <p:nvSpPr>
            <p:cNvPr id="5562" name="Google Shape;5562;p226"/>
            <p:cNvSpPr txBox="1"/>
            <p:nvPr/>
          </p:nvSpPr>
          <p:spPr>
            <a:xfrm>
              <a:off x="6019848" y="5541081"/>
              <a:ext cx="578732"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Thiết bị di động</a:t>
              </a:r>
              <a:endParaRPr sz="1000">
                <a:solidFill>
                  <a:srgbClr val="3F3F3F"/>
                </a:solidFill>
                <a:latin typeface="Arial"/>
                <a:ea typeface="Arial"/>
                <a:cs typeface="Arial"/>
                <a:sym typeface="Arial"/>
              </a:endParaRPr>
            </a:p>
          </p:txBody>
        </p:sp>
        <p:sp>
          <p:nvSpPr>
            <p:cNvPr id="5563" name="Google Shape;5563;p226"/>
            <p:cNvSpPr txBox="1"/>
            <p:nvPr/>
          </p:nvSpPr>
          <p:spPr>
            <a:xfrm>
              <a:off x="6635149" y="5541081"/>
              <a:ext cx="78012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Thiết bị đeo</a:t>
              </a:r>
              <a:endParaRPr sz="1000">
                <a:solidFill>
                  <a:srgbClr val="3F3F3F"/>
                </a:solidFill>
                <a:latin typeface="Arial"/>
                <a:ea typeface="Arial"/>
                <a:cs typeface="Arial"/>
                <a:sym typeface="Arial"/>
              </a:endParaRPr>
            </a:p>
          </p:txBody>
        </p:sp>
        <p:sp>
          <p:nvSpPr>
            <p:cNvPr id="5564" name="Google Shape;5564;p226"/>
            <p:cNvSpPr txBox="1"/>
            <p:nvPr/>
          </p:nvSpPr>
          <p:spPr>
            <a:xfrm>
              <a:off x="7496848" y="5541081"/>
              <a:ext cx="489762"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Ô tô thông minh</a:t>
              </a:r>
              <a:endParaRPr sz="1000">
                <a:solidFill>
                  <a:srgbClr val="3F3F3F"/>
                </a:solidFill>
                <a:latin typeface="Arial"/>
                <a:ea typeface="Arial"/>
                <a:cs typeface="Arial"/>
                <a:sym typeface="Arial"/>
              </a:endParaRPr>
            </a:p>
          </p:txBody>
        </p:sp>
        <p:sp>
          <p:nvSpPr>
            <p:cNvPr id="5565" name="Google Shape;5565;p226"/>
            <p:cNvSpPr txBox="1"/>
            <p:nvPr/>
          </p:nvSpPr>
          <p:spPr>
            <a:xfrm>
              <a:off x="1617763" y="2831583"/>
              <a:ext cx="293921"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399">
                  <a:solidFill>
                    <a:srgbClr val="193EB0"/>
                  </a:solidFill>
                  <a:latin typeface="Arial"/>
                  <a:ea typeface="Arial"/>
                  <a:cs typeface="Arial"/>
                  <a:sym typeface="Arial"/>
                </a:rPr>
                <a:t>C</a:t>
              </a:r>
              <a:endParaRPr/>
            </a:p>
          </p:txBody>
        </p:sp>
        <p:sp>
          <p:nvSpPr>
            <p:cNvPr id="5566" name="Google Shape;5566;p226"/>
            <p:cNvSpPr txBox="1"/>
            <p:nvPr/>
          </p:nvSpPr>
          <p:spPr>
            <a:xfrm>
              <a:off x="1617763" y="5408168"/>
              <a:ext cx="293921"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399">
                  <a:solidFill>
                    <a:srgbClr val="193EB0"/>
                  </a:solidFill>
                  <a:latin typeface="Arial"/>
                  <a:ea typeface="Arial"/>
                  <a:cs typeface="Arial"/>
                  <a:sym typeface="Arial"/>
                </a:rPr>
                <a:t>D</a:t>
              </a:r>
              <a:endParaRPr/>
            </a:p>
          </p:txBody>
        </p:sp>
        <p:grpSp>
          <p:nvGrpSpPr>
            <p:cNvPr id="5567" name="Google Shape;5567;p226"/>
            <p:cNvGrpSpPr/>
            <p:nvPr/>
          </p:nvGrpSpPr>
          <p:grpSpPr>
            <a:xfrm>
              <a:off x="2485620" y="5162363"/>
              <a:ext cx="5486400" cy="359351"/>
              <a:chOff x="2485620" y="5231189"/>
              <a:chExt cx="5486400" cy="359351"/>
            </a:xfrm>
          </p:grpSpPr>
          <p:pic>
            <p:nvPicPr>
              <p:cNvPr descr="스크린샷이(가) 표시된 사진&#10;&#10;자동 생성된 설명" id="5568" name="Google Shape;5568;p226"/>
              <p:cNvPicPr preferRelativeResize="0"/>
              <p:nvPr/>
            </p:nvPicPr>
            <p:blipFill rotWithShape="1">
              <a:blip r:embed="rId3">
                <a:alphaModFix/>
              </a:blip>
              <a:srcRect b="19103" l="14390" r="4000" t="71501"/>
              <a:stretch/>
            </p:blipFill>
            <p:spPr>
              <a:xfrm>
                <a:off x="2485620" y="5231189"/>
                <a:ext cx="5486400" cy="342900"/>
              </a:xfrm>
              <a:prstGeom prst="rect">
                <a:avLst/>
              </a:prstGeom>
              <a:noFill/>
              <a:ln>
                <a:noFill/>
              </a:ln>
            </p:spPr>
          </p:pic>
          <p:sp>
            <p:nvSpPr>
              <p:cNvPr id="5569" name="Google Shape;5569;p226"/>
              <p:cNvSpPr/>
              <p:nvPr/>
            </p:nvSpPr>
            <p:spPr>
              <a:xfrm>
                <a:off x="3988441" y="5523818"/>
                <a:ext cx="1847209" cy="6672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pic>
          <p:nvPicPr>
            <p:cNvPr descr="스크린샷이(가) 표시된 사진&#10;&#10;자동 생성된 설명" id="5570" name="Google Shape;5570;p226"/>
            <p:cNvPicPr preferRelativeResize="0"/>
            <p:nvPr/>
          </p:nvPicPr>
          <p:blipFill rotWithShape="1">
            <a:blip r:embed="rId3">
              <a:alphaModFix/>
            </a:blip>
            <a:srcRect b="80249" l="29838" r="56543" t="7255"/>
            <a:stretch/>
          </p:blipFill>
          <p:spPr>
            <a:xfrm>
              <a:off x="3954083" y="3011127"/>
              <a:ext cx="830918" cy="413868"/>
            </a:xfrm>
            <a:prstGeom prst="rect">
              <a:avLst/>
            </a:prstGeom>
            <a:noFill/>
            <a:ln>
              <a:noFill/>
            </a:ln>
          </p:spPr>
        </p:pic>
        <p:pic>
          <p:nvPicPr>
            <p:cNvPr descr="스크린샷이(가) 표시된 사진&#10;&#10;자동 생성된 설명" id="5571" name="Google Shape;5571;p226"/>
            <p:cNvPicPr preferRelativeResize="0"/>
            <p:nvPr/>
          </p:nvPicPr>
          <p:blipFill rotWithShape="1">
            <a:blip r:embed="rId3">
              <a:alphaModFix/>
            </a:blip>
            <a:srcRect b="80969" l="48433" r="38395" t="7012"/>
            <a:stretch/>
          </p:blipFill>
          <p:spPr>
            <a:xfrm>
              <a:off x="5399263" y="3003051"/>
              <a:ext cx="803682" cy="398090"/>
            </a:xfrm>
            <a:prstGeom prst="rect">
              <a:avLst/>
            </a:prstGeom>
            <a:noFill/>
            <a:ln>
              <a:noFill/>
            </a:ln>
          </p:spPr>
        </p:pic>
        <p:pic>
          <p:nvPicPr>
            <p:cNvPr descr="스크린샷이(가) 표시된 사진&#10;&#10;자동 생성된 설명" id="5572" name="Google Shape;5572;p226"/>
            <p:cNvPicPr preferRelativeResize="0"/>
            <p:nvPr/>
          </p:nvPicPr>
          <p:blipFill rotWithShape="1">
            <a:blip r:embed="rId3">
              <a:alphaModFix/>
            </a:blip>
            <a:srcRect b="80725" l="68609" r="6086" t="6769"/>
            <a:stretch/>
          </p:blipFill>
          <p:spPr>
            <a:xfrm>
              <a:off x="6705784" y="3037776"/>
              <a:ext cx="1266236" cy="339679"/>
            </a:xfrm>
            <a:prstGeom prst="rect">
              <a:avLst/>
            </a:prstGeom>
            <a:noFill/>
            <a:ln>
              <a:noFill/>
            </a:ln>
          </p:spPr>
        </p:pic>
        <p:grpSp>
          <p:nvGrpSpPr>
            <p:cNvPr id="5573" name="Google Shape;5573;p226"/>
            <p:cNvGrpSpPr/>
            <p:nvPr/>
          </p:nvGrpSpPr>
          <p:grpSpPr>
            <a:xfrm>
              <a:off x="2316480" y="2610619"/>
              <a:ext cx="5777205" cy="880603"/>
              <a:chOff x="2266763" y="2689860"/>
              <a:chExt cx="5492214" cy="731520"/>
            </a:xfrm>
          </p:grpSpPr>
          <p:sp>
            <p:nvSpPr>
              <p:cNvPr id="5574" name="Google Shape;5574;p226"/>
              <p:cNvSpPr/>
              <p:nvPr/>
            </p:nvSpPr>
            <p:spPr>
              <a:xfrm>
                <a:off x="2266763" y="268986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75" name="Google Shape;5575;p226"/>
              <p:cNvSpPr/>
              <p:nvPr/>
            </p:nvSpPr>
            <p:spPr>
              <a:xfrm>
                <a:off x="3588420" y="268986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76" name="Google Shape;5576;p226"/>
              <p:cNvSpPr/>
              <p:nvPr/>
            </p:nvSpPr>
            <p:spPr>
              <a:xfrm>
                <a:off x="4910077" y="268986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77" name="Google Shape;5577;p226"/>
              <p:cNvSpPr/>
              <p:nvPr/>
            </p:nvSpPr>
            <p:spPr>
              <a:xfrm>
                <a:off x="6231735" y="268986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78" name="Google Shape;5578;p226"/>
              <p:cNvSpPr/>
              <p:nvPr/>
            </p:nvSpPr>
            <p:spPr>
              <a:xfrm>
                <a:off x="7758977" y="268986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5579" name="Google Shape;5579;p226"/>
            <p:cNvGrpSpPr/>
            <p:nvPr/>
          </p:nvGrpSpPr>
          <p:grpSpPr>
            <a:xfrm>
              <a:off x="2316480" y="5113358"/>
              <a:ext cx="5777204" cy="845236"/>
              <a:chOff x="2248852" y="5295900"/>
              <a:chExt cx="5844832" cy="731520"/>
            </a:xfrm>
          </p:grpSpPr>
          <p:sp>
            <p:nvSpPr>
              <p:cNvPr id="5580" name="Google Shape;5580;p226"/>
              <p:cNvSpPr/>
              <p:nvPr/>
            </p:nvSpPr>
            <p:spPr>
              <a:xfrm>
                <a:off x="2248852" y="529590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81" name="Google Shape;5581;p226"/>
              <p:cNvSpPr/>
              <p:nvPr/>
            </p:nvSpPr>
            <p:spPr>
              <a:xfrm>
                <a:off x="2979456" y="529590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82" name="Google Shape;5582;p226"/>
              <p:cNvSpPr/>
              <p:nvPr/>
            </p:nvSpPr>
            <p:spPr>
              <a:xfrm>
                <a:off x="3710060" y="529590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83" name="Google Shape;5583;p226"/>
              <p:cNvSpPr/>
              <p:nvPr/>
            </p:nvSpPr>
            <p:spPr>
              <a:xfrm>
                <a:off x="4440664" y="529590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84" name="Google Shape;5584;p226"/>
              <p:cNvSpPr/>
              <p:nvPr/>
            </p:nvSpPr>
            <p:spPr>
              <a:xfrm>
                <a:off x="5171268" y="529590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85" name="Google Shape;5585;p226"/>
              <p:cNvSpPr/>
              <p:nvPr/>
            </p:nvSpPr>
            <p:spPr>
              <a:xfrm>
                <a:off x="5901872" y="529590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86" name="Google Shape;5586;p226"/>
              <p:cNvSpPr/>
              <p:nvPr/>
            </p:nvSpPr>
            <p:spPr>
              <a:xfrm>
                <a:off x="6632476" y="529590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87" name="Google Shape;5587;p226"/>
              <p:cNvSpPr/>
              <p:nvPr/>
            </p:nvSpPr>
            <p:spPr>
              <a:xfrm>
                <a:off x="7363080" y="529590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88" name="Google Shape;5588;p226"/>
              <p:cNvSpPr/>
              <p:nvPr/>
            </p:nvSpPr>
            <p:spPr>
              <a:xfrm>
                <a:off x="8093684" y="5295900"/>
                <a:ext cx="0" cy="731520"/>
              </a:xfrm>
              <a:custGeom>
                <a:rect b="b" l="l" r="r" t="t"/>
                <a:pathLst>
                  <a:path extrusionOk="0" h="731520" w="120000">
                    <a:moveTo>
                      <a:pt x="0" y="0"/>
                    </a:moveTo>
                    <a:lnTo>
                      <a:pt x="0" y="731520"/>
                    </a:lnTo>
                  </a:path>
                </a:pathLst>
              </a:custGeom>
              <a:noFill/>
              <a:ln cap="flat" cmpd="sng" w="12700">
                <a:solidFill>
                  <a:srgbClr val="A5A5A5"/>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5589" name="Google Shape;5589;p226"/>
            <p:cNvSpPr txBox="1"/>
            <p:nvPr/>
          </p:nvSpPr>
          <p:spPr>
            <a:xfrm>
              <a:off x="2310279" y="5855889"/>
              <a:ext cx="5783405" cy="202011"/>
            </a:xfrm>
            <a:prstGeom prst="rect">
              <a:avLst/>
            </a:prstGeom>
            <a:solidFill>
              <a:srgbClr val="B4BBBD"/>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Internet vạn vật</a:t>
              </a:r>
              <a:endParaRPr sz="1050">
                <a:solidFill>
                  <a:srgbClr val="000000"/>
                </a:solidFill>
                <a:latin typeface="Arial"/>
                <a:ea typeface="Arial"/>
                <a:cs typeface="Arial"/>
                <a:sym typeface="Arial"/>
              </a:endParaRPr>
            </a:p>
          </p:txBody>
        </p:sp>
        <p:grpSp>
          <p:nvGrpSpPr>
            <p:cNvPr id="5590" name="Google Shape;5590;p226"/>
            <p:cNvGrpSpPr/>
            <p:nvPr/>
          </p:nvGrpSpPr>
          <p:grpSpPr>
            <a:xfrm>
              <a:off x="1971359" y="5551840"/>
              <a:ext cx="184413" cy="81332"/>
              <a:chOff x="2682384" y="7272959"/>
              <a:chExt cx="209129" cy="92233"/>
            </a:xfrm>
          </p:grpSpPr>
          <p:sp>
            <p:nvSpPr>
              <p:cNvPr id="5591" name="Google Shape;5591;p226"/>
              <p:cNvSpPr/>
              <p:nvPr/>
            </p:nvSpPr>
            <p:spPr>
              <a:xfrm rot="5400000">
                <a:off x="2676021" y="7279322"/>
                <a:ext cx="92232" cy="79506"/>
              </a:xfrm>
              <a:prstGeom prst="triangle">
                <a:avLst>
                  <a:gd fmla="val 50000" name="adj"/>
                </a:avLst>
              </a:prstGeom>
              <a:solidFill>
                <a:srgbClr val="0033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FFFFFF"/>
                  </a:solidFill>
                  <a:latin typeface="Calibri"/>
                  <a:ea typeface="Calibri"/>
                  <a:cs typeface="Calibri"/>
                  <a:sym typeface="Calibri"/>
                </a:endParaRPr>
              </a:p>
            </p:txBody>
          </p:sp>
          <p:sp>
            <p:nvSpPr>
              <p:cNvPr id="5592" name="Google Shape;5592;p226"/>
              <p:cNvSpPr/>
              <p:nvPr/>
            </p:nvSpPr>
            <p:spPr>
              <a:xfrm rot="5400000">
                <a:off x="2805644" y="7279323"/>
                <a:ext cx="92232" cy="79506"/>
              </a:xfrm>
              <a:prstGeom prst="triangle">
                <a:avLst>
                  <a:gd fmla="val 50000" name="adj"/>
                </a:avLst>
              </a:prstGeom>
              <a:solidFill>
                <a:srgbClr val="0033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5593" name="Google Shape;5593;p226"/>
            <p:cNvGrpSpPr/>
            <p:nvPr/>
          </p:nvGrpSpPr>
          <p:grpSpPr>
            <a:xfrm>
              <a:off x="1971359" y="2968660"/>
              <a:ext cx="184413" cy="81332"/>
              <a:chOff x="2682384" y="7272959"/>
              <a:chExt cx="209129" cy="92233"/>
            </a:xfrm>
          </p:grpSpPr>
          <p:sp>
            <p:nvSpPr>
              <p:cNvPr id="5594" name="Google Shape;5594;p226"/>
              <p:cNvSpPr/>
              <p:nvPr/>
            </p:nvSpPr>
            <p:spPr>
              <a:xfrm rot="5400000">
                <a:off x="2676021" y="7279322"/>
                <a:ext cx="92232" cy="79506"/>
              </a:xfrm>
              <a:prstGeom prst="triangle">
                <a:avLst>
                  <a:gd fmla="val 50000" name="adj"/>
                </a:avLst>
              </a:prstGeom>
              <a:solidFill>
                <a:srgbClr val="0033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FFFFFF"/>
                  </a:solidFill>
                  <a:latin typeface="Calibri"/>
                  <a:ea typeface="Calibri"/>
                  <a:cs typeface="Calibri"/>
                  <a:sym typeface="Calibri"/>
                </a:endParaRPr>
              </a:p>
            </p:txBody>
          </p:sp>
          <p:sp>
            <p:nvSpPr>
              <p:cNvPr id="5595" name="Google Shape;5595;p226"/>
              <p:cNvSpPr/>
              <p:nvPr/>
            </p:nvSpPr>
            <p:spPr>
              <a:xfrm rot="5400000">
                <a:off x="2805644" y="7279323"/>
                <a:ext cx="92232" cy="79506"/>
              </a:xfrm>
              <a:prstGeom prst="triangle">
                <a:avLst>
                  <a:gd fmla="val 50000" name="adj"/>
                </a:avLst>
              </a:prstGeom>
              <a:solidFill>
                <a:srgbClr val="0033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5596" name="Google Shape;5596;p226"/>
            <p:cNvSpPr/>
            <p:nvPr/>
          </p:nvSpPr>
          <p:spPr>
            <a:xfrm>
              <a:off x="711201" y="3458089"/>
              <a:ext cx="8631807" cy="1664092"/>
            </a:xfrm>
            <a:prstGeom prst="rect">
              <a:avLst/>
            </a:prstGeom>
            <a:solidFill>
              <a:srgbClr val="E6F5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5597" name="Google Shape;5597;p226"/>
            <p:cNvSpPr txBox="1"/>
            <p:nvPr/>
          </p:nvSpPr>
          <p:spPr>
            <a:xfrm>
              <a:off x="2871339" y="3840287"/>
              <a:ext cx="1037602"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WiFi thế hệ tiếp theo</a:t>
              </a:r>
              <a:endParaRPr sz="1100">
                <a:solidFill>
                  <a:srgbClr val="262626"/>
                </a:solidFill>
                <a:latin typeface="Arial"/>
                <a:ea typeface="Arial"/>
                <a:cs typeface="Arial"/>
                <a:sym typeface="Arial"/>
              </a:endParaRPr>
            </a:p>
          </p:txBody>
        </p:sp>
        <p:sp>
          <p:nvSpPr>
            <p:cNvPr id="5598" name="Google Shape;5598;p226"/>
            <p:cNvSpPr txBox="1"/>
            <p:nvPr/>
          </p:nvSpPr>
          <p:spPr>
            <a:xfrm>
              <a:off x="4560882" y="4824687"/>
              <a:ext cx="1037602"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5G cellular network</a:t>
              </a:r>
              <a:endParaRPr/>
            </a:p>
          </p:txBody>
        </p:sp>
        <p:sp>
          <p:nvSpPr>
            <p:cNvPr id="5599" name="Google Shape;5599;p226"/>
            <p:cNvSpPr txBox="1"/>
            <p:nvPr/>
          </p:nvSpPr>
          <p:spPr>
            <a:xfrm>
              <a:off x="6519750" y="3862885"/>
              <a:ext cx="1037602"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Mạng thiết bị</a:t>
              </a:r>
              <a:endParaRPr sz="1100">
                <a:solidFill>
                  <a:srgbClr val="262626"/>
                </a:solidFill>
                <a:latin typeface="Arial"/>
                <a:ea typeface="Arial"/>
                <a:cs typeface="Arial"/>
                <a:sym typeface="Arial"/>
              </a:endParaRPr>
            </a:p>
          </p:txBody>
        </p:sp>
        <p:sp>
          <p:nvSpPr>
            <p:cNvPr id="5600" name="Google Shape;5600;p226"/>
            <p:cNvSpPr txBox="1"/>
            <p:nvPr/>
          </p:nvSpPr>
          <p:spPr>
            <a:xfrm>
              <a:off x="1617763" y="3893362"/>
              <a:ext cx="293921"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399">
                  <a:solidFill>
                    <a:srgbClr val="193EB0"/>
                  </a:solidFill>
                  <a:latin typeface="Arial"/>
                  <a:ea typeface="Arial"/>
                  <a:cs typeface="Arial"/>
                  <a:sym typeface="Arial"/>
                </a:rPr>
                <a:t>P</a:t>
              </a:r>
              <a:endParaRPr/>
            </a:p>
          </p:txBody>
        </p:sp>
        <p:sp>
          <p:nvSpPr>
            <p:cNvPr id="5601" name="Google Shape;5601;p226"/>
            <p:cNvSpPr txBox="1"/>
            <p:nvPr/>
          </p:nvSpPr>
          <p:spPr>
            <a:xfrm>
              <a:off x="1617763" y="4259173"/>
              <a:ext cx="293921"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399">
                  <a:solidFill>
                    <a:srgbClr val="193EB0"/>
                  </a:solidFill>
                  <a:latin typeface="Arial"/>
                  <a:ea typeface="Arial"/>
                  <a:cs typeface="Arial"/>
                  <a:sym typeface="Arial"/>
                </a:rPr>
                <a:t>N</a:t>
              </a:r>
              <a:endParaRPr/>
            </a:p>
          </p:txBody>
        </p:sp>
        <p:sp>
          <p:nvSpPr>
            <p:cNvPr id="5602" name="Google Shape;5602;p226"/>
            <p:cNvSpPr/>
            <p:nvPr/>
          </p:nvSpPr>
          <p:spPr>
            <a:xfrm>
              <a:off x="4322613" y="3418778"/>
              <a:ext cx="1504144" cy="844196"/>
            </a:xfrm>
            <a:custGeom>
              <a:rect b="b" l="l" r="r" t="t"/>
              <a:pathLst>
                <a:path extrusionOk="0" h="671581" w="1196204">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a:gsLst>
                <a:gs pos="0">
                  <a:srgbClr val="D8D8D8"/>
                </a:gs>
                <a:gs pos="100000">
                  <a:schemeClr val="lt1"/>
                </a:gs>
              </a:gsLst>
              <a:lin ang="2700000"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23">
                <a:solidFill>
                  <a:srgbClr val="FFFFFF"/>
                </a:solidFill>
                <a:latin typeface="Calibri"/>
                <a:ea typeface="Calibri"/>
                <a:cs typeface="Calibri"/>
                <a:sym typeface="Calibri"/>
              </a:endParaRPr>
            </a:p>
          </p:txBody>
        </p:sp>
        <p:sp>
          <p:nvSpPr>
            <p:cNvPr id="5603" name="Google Shape;5603;p226"/>
            <p:cNvSpPr/>
            <p:nvPr/>
          </p:nvSpPr>
          <p:spPr>
            <a:xfrm>
              <a:off x="2602719" y="4169134"/>
              <a:ext cx="1504144" cy="844196"/>
            </a:xfrm>
            <a:custGeom>
              <a:rect b="b" l="l" r="r" t="t"/>
              <a:pathLst>
                <a:path extrusionOk="0" h="671581" w="1196204">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a:gsLst>
                <a:gs pos="0">
                  <a:srgbClr val="D8D8D8"/>
                </a:gs>
                <a:gs pos="100000">
                  <a:schemeClr val="lt1"/>
                </a:gs>
              </a:gsLst>
              <a:lin ang="2700000"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23">
                <a:solidFill>
                  <a:srgbClr val="FFFFFF"/>
                </a:solidFill>
                <a:latin typeface="Calibri"/>
                <a:ea typeface="Calibri"/>
                <a:cs typeface="Calibri"/>
                <a:sym typeface="Calibri"/>
              </a:endParaRPr>
            </a:p>
          </p:txBody>
        </p:sp>
        <p:sp>
          <p:nvSpPr>
            <p:cNvPr id="5604" name="Google Shape;5604;p226"/>
            <p:cNvSpPr/>
            <p:nvPr/>
          </p:nvSpPr>
          <p:spPr>
            <a:xfrm>
              <a:off x="6153639" y="4169134"/>
              <a:ext cx="1504144" cy="844196"/>
            </a:xfrm>
            <a:custGeom>
              <a:rect b="b" l="l" r="r" t="t"/>
              <a:pathLst>
                <a:path extrusionOk="0" h="671581" w="1196204">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a:gsLst>
                <a:gs pos="0">
                  <a:srgbClr val="D8D8D8"/>
                </a:gs>
                <a:gs pos="100000">
                  <a:schemeClr val="lt1"/>
                </a:gs>
              </a:gsLst>
              <a:lin ang="2700000"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23">
                <a:solidFill>
                  <a:srgbClr val="FFFFFF"/>
                </a:solidFill>
                <a:latin typeface="Calibri"/>
                <a:ea typeface="Calibri"/>
                <a:cs typeface="Calibri"/>
                <a:sym typeface="Calibri"/>
              </a:endParaRPr>
            </a:p>
          </p:txBody>
        </p:sp>
        <p:pic>
          <p:nvPicPr>
            <p:cNvPr id="5605" name="Google Shape;5605;p226"/>
            <p:cNvPicPr preferRelativeResize="0"/>
            <p:nvPr/>
          </p:nvPicPr>
          <p:blipFill rotWithShape="1">
            <a:blip r:embed="rId4">
              <a:alphaModFix/>
            </a:blip>
            <a:srcRect b="0" l="0" r="0" t="0"/>
            <a:stretch/>
          </p:blipFill>
          <p:spPr>
            <a:xfrm>
              <a:off x="4374359" y="4443797"/>
              <a:ext cx="348202" cy="499161"/>
            </a:xfrm>
            <a:prstGeom prst="rect">
              <a:avLst/>
            </a:prstGeom>
            <a:noFill/>
            <a:ln>
              <a:noFill/>
            </a:ln>
          </p:spPr>
        </p:pic>
        <p:grpSp>
          <p:nvGrpSpPr>
            <p:cNvPr id="5606" name="Google Shape;5606;p226"/>
            <p:cNvGrpSpPr/>
            <p:nvPr/>
          </p:nvGrpSpPr>
          <p:grpSpPr>
            <a:xfrm>
              <a:off x="2825359" y="4492907"/>
              <a:ext cx="327698" cy="449210"/>
              <a:chOff x="2689608" y="4329717"/>
              <a:chExt cx="327698" cy="449210"/>
            </a:xfrm>
          </p:grpSpPr>
          <p:pic>
            <p:nvPicPr>
              <p:cNvPr id="5607" name="Google Shape;5607;p226"/>
              <p:cNvPicPr preferRelativeResize="0"/>
              <p:nvPr/>
            </p:nvPicPr>
            <p:blipFill rotWithShape="1">
              <a:blip r:embed="rId5">
                <a:alphaModFix/>
              </a:blip>
              <a:srcRect b="0" l="0" r="0" t="0"/>
              <a:stretch/>
            </p:blipFill>
            <p:spPr>
              <a:xfrm>
                <a:off x="2689608" y="4475343"/>
                <a:ext cx="327698" cy="303584"/>
              </a:xfrm>
              <a:prstGeom prst="rect">
                <a:avLst/>
              </a:prstGeom>
              <a:noFill/>
              <a:ln>
                <a:noFill/>
              </a:ln>
            </p:spPr>
          </p:pic>
          <p:pic>
            <p:nvPicPr>
              <p:cNvPr descr="C:\Users\GDO-master\Desktop\인제대학교표지(세트)\와이파이.png" id="5608" name="Google Shape;5608;p226"/>
              <p:cNvPicPr preferRelativeResize="0"/>
              <p:nvPr/>
            </p:nvPicPr>
            <p:blipFill rotWithShape="1">
              <a:blip r:embed="rId6">
                <a:alphaModFix/>
              </a:blip>
              <a:srcRect b="0" l="0" r="0" t="0"/>
              <a:stretch/>
            </p:blipFill>
            <p:spPr>
              <a:xfrm>
                <a:off x="2753180" y="4329717"/>
                <a:ext cx="254124" cy="245531"/>
              </a:xfrm>
              <a:prstGeom prst="rect">
                <a:avLst/>
              </a:prstGeom>
              <a:noFill/>
              <a:ln>
                <a:noFill/>
              </a:ln>
            </p:spPr>
          </p:pic>
        </p:grpSp>
        <p:grpSp>
          <p:nvGrpSpPr>
            <p:cNvPr id="5609" name="Google Shape;5609;p226"/>
            <p:cNvGrpSpPr/>
            <p:nvPr/>
          </p:nvGrpSpPr>
          <p:grpSpPr>
            <a:xfrm>
              <a:off x="3220000" y="4284011"/>
              <a:ext cx="332316" cy="456830"/>
              <a:chOff x="3086468" y="4085877"/>
              <a:chExt cx="332316" cy="456830"/>
            </a:xfrm>
          </p:grpSpPr>
          <p:pic>
            <p:nvPicPr>
              <p:cNvPr id="5610" name="Google Shape;5610;p226"/>
              <p:cNvPicPr preferRelativeResize="0"/>
              <p:nvPr/>
            </p:nvPicPr>
            <p:blipFill rotWithShape="1">
              <a:blip r:embed="rId5">
                <a:alphaModFix/>
              </a:blip>
              <a:srcRect b="0" l="0" r="0" t="0"/>
              <a:stretch/>
            </p:blipFill>
            <p:spPr>
              <a:xfrm>
                <a:off x="3086468" y="4239123"/>
                <a:ext cx="327698" cy="303584"/>
              </a:xfrm>
              <a:prstGeom prst="rect">
                <a:avLst/>
              </a:prstGeom>
              <a:noFill/>
              <a:ln>
                <a:noFill/>
              </a:ln>
            </p:spPr>
          </p:pic>
          <p:pic>
            <p:nvPicPr>
              <p:cNvPr descr="C:\Users\GDO-master\Desktop\인제대학교표지(세트)\와이파이.png" id="5611" name="Google Shape;5611;p226"/>
              <p:cNvPicPr preferRelativeResize="0"/>
              <p:nvPr/>
            </p:nvPicPr>
            <p:blipFill rotWithShape="1">
              <a:blip r:embed="rId6">
                <a:alphaModFix/>
              </a:blip>
              <a:srcRect b="0" l="0" r="0" t="0"/>
              <a:stretch/>
            </p:blipFill>
            <p:spPr>
              <a:xfrm>
                <a:off x="3164660" y="4085877"/>
                <a:ext cx="254124" cy="245531"/>
              </a:xfrm>
              <a:prstGeom prst="rect">
                <a:avLst/>
              </a:prstGeom>
              <a:noFill/>
              <a:ln>
                <a:noFill/>
              </a:ln>
            </p:spPr>
          </p:pic>
        </p:grpSp>
        <p:grpSp>
          <p:nvGrpSpPr>
            <p:cNvPr id="5612" name="Google Shape;5612;p226"/>
            <p:cNvGrpSpPr/>
            <p:nvPr/>
          </p:nvGrpSpPr>
          <p:grpSpPr>
            <a:xfrm>
              <a:off x="3577160" y="4437257"/>
              <a:ext cx="327698" cy="479690"/>
              <a:chOff x="3504948" y="4276377"/>
              <a:chExt cx="327698" cy="479690"/>
            </a:xfrm>
          </p:grpSpPr>
          <p:pic>
            <p:nvPicPr>
              <p:cNvPr id="5613" name="Google Shape;5613;p226"/>
              <p:cNvPicPr preferRelativeResize="0"/>
              <p:nvPr/>
            </p:nvPicPr>
            <p:blipFill rotWithShape="1">
              <a:blip r:embed="rId5">
                <a:alphaModFix/>
              </a:blip>
              <a:srcRect b="0" l="0" r="0" t="0"/>
              <a:stretch/>
            </p:blipFill>
            <p:spPr>
              <a:xfrm>
                <a:off x="3504948" y="4452483"/>
                <a:ext cx="327698" cy="303584"/>
              </a:xfrm>
              <a:prstGeom prst="rect">
                <a:avLst/>
              </a:prstGeom>
              <a:noFill/>
              <a:ln>
                <a:noFill/>
              </a:ln>
            </p:spPr>
          </p:pic>
          <p:pic>
            <p:nvPicPr>
              <p:cNvPr descr="C:\Users\GDO-master\Desktop\인제대학교표지(세트)\와이파이.png" id="5614" name="Google Shape;5614;p226"/>
              <p:cNvPicPr preferRelativeResize="0"/>
              <p:nvPr/>
            </p:nvPicPr>
            <p:blipFill rotWithShape="1">
              <a:blip r:embed="rId6">
                <a:alphaModFix/>
              </a:blip>
              <a:srcRect b="0" l="0" r="0" t="0"/>
              <a:stretch/>
            </p:blipFill>
            <p:spPr>
              <a:xfrm>
                <a:off x="3576140" y="4276377"/>
                <a:ext cx="254124" cy="245531"/>
              </a:xfrm>
              <a:prstGeom prst="rect">
                <a:avLst/>
              </a:prstGeom>
              <a:noFill/>
              <a:ln>
                <a:noFill/>
              </a:ln>
            </p:spPr>
          </p:pic>
        </p:grpSp>
        <p:sp>
          <p:nvSpPr>
            <p:cNvPr id="5615" name="Google Shape;5615;p226"/>
            <p:cNvSpPr/>
            <p:nvPr/>
          </p:nvSpPr>
          <p:spPr>
            <a:xfrm>
              <a:off x="4560882" y="3688978"/>
              <a:ext cx="556260" cy="381000"/>
            </a:xfrm>
            <a:custGeom>
              <a:rect b="b" l="l" r="r" t="t"/>
              <a:pathLst>
                <a:path extrusionOk="0" h="381000" w="556260">
                  <a:moveTo>
                    <a:pt x="0" y="312420"/>
                  </a:moveTo>
                  <a:lnTo>
                    <a:pt x="556260" y="0"/>
                  </a:lnTo>
                  <a:lnTo>
                    <a:pt x="312420" y="381000"/>
                  </a:lnTo>
                </a:path>
              </a:pathLst>
            </a:cu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16" name="Google Shape;5616;p226"/>
            <p:cNvSpPr/>
            <p:nvPr/>
          </p:nvSpPr>
          <p:spPr>
            <a:xfrm flipH="1">
              <a:off x="5132248" y="3688978"/>
              <a:ext cx="556260" cy="381000"/>
            </a:xfrm>
            <a:custGeom>
              <a:rect b="b" l="l" r="r" t="t"/>
              <a:pathLst>
                <a:path extrusionOk="0" h="381000" w="556260">
                  <a:moveTo>
                    <a:pt x="0" y="312420"/>
                  </a:moveTo>
                  <a:lnTo>
                    <a:pt x="556260" y="0"/>
                  </a:lnTo>
                  <a:lnTo>
                    <a:pt x="312420" y="381000"/>
                  </a:lnTo>
                </a:path>
              </a:pathLst>
            </a:cu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pic>
          <p:nvPicPr>
            <p:cNvPr id="5617" name="Google Shape;5617;p226"/>
            <p:cNvPicPr preferRelativeResize="0"/>
            <p:nvPr/>
          </p:nvPicPr>
          <p:blipFill rotWithShape="1">
            <a:blip r:embed="rId7">
              <a:alphaModFix/>
            </a:blip>
            <a:srcRect b="0" l="0" r="0" t="0"/>
            <a:stretch/>
          </p:blipFill>
          <p:spPr>
            <a:xfrm>
              <a:off x="4374365" y="3861665"/>
              <a:ext cx="202541" cy="266454"/>
            </a:xfrm>
            <a:prstGeom prst="rect">
              <a:avLst/>
            </a:prstGeom>
            <a:noFill/>
            <a:ln>
              <a:noFill/>
            </a:ln>
          </p:spPr>
        </p:pic>
        <p:pic>
          <p:nvPicPr>
            <p:cNvPr id="5618" name="Google Shape;5618;p226"/>
            <p:cNvPicPr preferRelativeResize="0"/>
            <p:nvPr/>
          </p:nvPicPr>
          <p:blipFill rotWithShape="1">
            <a:blip r:embed="rId7">
              <a:alphaModFix/>
            </a:blip>
            <a:srcRect b="0" l="0" r="0" t="0"/>
            <a:stretch/>
          </p:blipFill>
          <p:spPr>
            <a:xfrm>
              <a:off x="4787165" y="3930245"/>
              <a:ext cx="202541" cy="266454"/>
            </a:xfrm>
            <a:prstGeom prst="rect">
              <a:avLst/>
            </a:prstGeom>
            <a:noFill/>
            <a:ln>
              <a:noFill/>
            </a:ln>
          </p:spPr>
        </p:pic>
        <p:pic>
          <p:nvPicPr>
            <p:cNvPr id="5619" name="Google Shape;5619;p226"/>
            <p:cNvPicPr preferRelativeResize="0"/>
            <p:nvPr/>
          </p:nvPicPr>
          <p:blipFill rotWithShape="1">
            <a:blip r:embed="rId7">
              <a:alphaModFix/>
            </a:blip>
            <a:srcRect b="0" l="0" r="0" t="0"/>
            <a:stretch/>
          </p:blipFill>
          <p:spPr>
            <a:xfrm>
              <a:off x="5168165" y="3930245"/>
              <a:ext cx="202541" cy="266454"/>
            </a:xfrm>
            <a:prstGeom prst="rect">
              <a:avLst/>
            </a:prstGeom>
            <a:noFill/>
            <a:ln>
              <a:noFill/>
            </a:ln>
          </p:spPr>
        </p:pic>
        <p:pic>
          <p:nvPicPr>
            <p:cNvPr id="5620" name="Google Shape;5620;p226"/>
            <p:cNvPicPr preferRelativeResize="0"/>
            <p:nvPr/>
          </p:nvPicPr>
          <p:blipFill rotWithShape="1">
            <a:blip r:embed="rId7">
              <a:alphaModFix/>
            </a:blip>
            <a:srcRect b="0" l="0" r="0" t="0"/>
            <a:stretch/>
          </p:blipFill>
          <p:spPr>
            <a:xfrm>
              <a:off x="5549165" y="3861665"/>
              <a:ext cx="202541" cy="266454"/>
            </a:xfrm>
            <a:prstGeom prst="rect">
              <a:avLst/>
            </a:prstGeom>
            <a:noFill/>
            <a:ln>
              <a:noFill/>
            </a:ln>
          </p:spPr>
        </p:pic>
        <p:pic>
          <p:nvPicPr>
            <p:cNvPr id="5621" name="Google Shape;5621;p226"/>
            <p:cNvPicPr preferRelativeResize="0"/>
            <p:nvPr/>
          </p:nvPicPr>
          <p:blipFill rotWithShape="1">
            <a:blip r:embed="rId8">
              <a:alphaModFix/>
            </a:blip>
            <a:srcRect b="0" l="0" r="0" t="0"/>
            <a:stretch/>
          </p:blipFill>
          <p:spPr>
            <a:xfrm>
              <a:off x="5011781" y="3500748"/>
              <a:ext cx="303075" cy="351032"/>
            </a:xfrm>
            <a:prstGeom prst="rect">
              <a:avLst/>
            </a:prstGeom>
            <a:noFill/>
            <a:ln>
              <a:noFill/>
            </a:ln>
          </p:spPr>
        </p:pic>
        <p:grpSp>
          <p:nvGrpSpPr>
            <p:cNvPr id="5622" name="Google Shape;5622;p226"/>
            <p:cNvGrpSpPr/>
            <p:nvPr/>
          </p:nvGrpSpPr>
          <p:grpSpPr>
            <a:xfrm>
              <a:off x="6355622" y="4351047"/>
              <a:ext cx="1155231" cy="662283"/>
              <a:chOff x="6227303" y="4129917"/>
              <a:chExt cx="1255716" cy="719890"/>
            </a:xfrm>
          </p:grpSpPr>
          <p:pic>
            <p:nvPicPr>
              <p:cNvPr id="5623" name="Google Shape;5623;p226"/>
              <p:cNvPicPr preferRelativeResize="0"/>
              <p:nvPr/>
            </p:nvPicPr>
            <p:blipFill rotWithShape="1">
              <a:blip r:embed="rId9">
                <a:alphaModFix/>
              </a:blip>
              <a:srcRect b="0" l="0" r="0" t="0"/>
              <a:stretch/>
            </p:blipFill>
            <p:spPr>
              <a:xfrm>
                <a:off x="6504629" y="4129917"/>
                <a:ext cx="304188" cy="301563"/>
              </a:xfrm>
              <a:prstGeom prst="rect">
                <a:avLst/>
              </a:prstGeom>
              <a:noFill/>
              <a:ln>
                <a:noFill/>
              </a:ln>
            </p:spPr>
          </p:pic>
          <p:pic>
            <p:nvPicPr>
              <p:cNvPr id="5624" name="Google Shape;5624;p226"/>
              <p:cNvPicPr preferRelativeResize="0"/>
              <p:nvPr/>
            </p:nvPicPr>
            <p:blipFill rotWithShape="1">
              <a:blip r:embed="rId10">
                <a:alphaModFix/>
              </a:blip>
              <a:srcRect b="0" l="0" r="0" t="0"/>
              <a:stretch/>
            </p:blipFill>
            <p:spPr>
              <a:xfrm>
                <a:off x="7202564" y="4387586"/>
                <a:ext cx="280455" cy="238689"/>
              </a:xfrm>
              <a:prstGeom prst="rect">
                <a:avLst/>
              </a:prstGeom>
              <a:noFill/>
              <a:ln>
                <a:noFill/>
              </a:ln>
            </p:spPr>
          </p:pic>
          <p:pic>
            <p:nvPicPr>
              <p:cNvPr id="5625" name="Google Shape;5625;p226"/>
              <p:cNvPicPr preferRelativeResize="0"/>
              <p:nvPr/>
            </p:nvPicPr>
            <p:blipFill rotWithShape="1">
              <a:blip r:embed="rId11">
                <a:alphaModFix/>
              </a:blip>
              <a:srcRect b="0" l="0" r="0" t="0"/>
              <a:stretch/>
            </p:blipFill>
            <p:spPr>
              <a:xfrm>
                <a:off x="6227303" y="4445858"/>
                <a:ext cx="164084" cy="273980"/>
              </a:xfrm>
              <a:prstGeom prst="rect">
                <a:avLst/>
              </a:prstGeom>
              <a:noFill/>
              <a:ln>
                <a:noFill/>
              </a:ln>
            </p:spPr>
          </p:pic>
          <p:pic>
            <p:nvPicPr>
              <p:cNvPr id="5626" name="Google Shape;5626;p226"/>
              <p:cNvPicPr preferRelativeResize="0"/>
              <p:nvPr/>
            </p:nvPicPr>
            <p:blipFill rotWithShape="1">
              <a:blip r:embed="rId12">
                <a:alphaModFix/>
              </a:blip>
              <a:srcRect b="0" l="0" r="0" t="0"/>
              <a:stretch/>
            </p:blipFill>
            <p:spPr>
              <a:xfrm>
                <a:off x="6532490" y="4566506"/>
                <a:ext cx="236894" cy="218945"/>
              </a:xfrm>
              <a:prstGeom prst="rect">
                <a:avLst/>
              </a:prstGeom>
              <a:noFill/>
              <a:ln>
                <a:noFill/>
              </a:ln>
            </p:spPr>
          </p:pic>
          <p:pic>
            <p:nvPicPr>
              <p:cNvPr id="5627" name="Google Shape;5627;p226"/>
              <p:cNvPicPr preferRelativeResize="0"/>
              <p:nvPr/>
            </p:nvPicPr>
            <p:blipFill rotWithShape="1">
              <a:blip r:embed="rId11">
                <a:alphaModFix/>
              </a:blip>
              <a:srcRect b="0" l="0" r="0" t="0"/>
              <a:stretch/>
            </p:blipFill>
            <p:spPr>
              <a:xfrm>
                <a:off x="7018717" y="4133438"/>
                <a:ext cx="164084" cy="273980"/>
              </a:xfrm>
              <a:prstGeom prst="rect">
                <a:avLst/>
              </a:prstGeom>
              <a:noFill/>
              <a:ln>
                <a:noFill/>
              </a:ln>
            </p:spPr>
          </p:pic>
          <p:pic>
            <p:nvPicPr>
              <p:cNvPr id="5628" name="Google Shape;5628;p226"/>
              <p:cNvPicPr preferRelativeResize="0"/>
              <p:nvPr/>
            </p:nvPicPr>
            <p:blipFill rotWithShape="1">
              <a:blip r:embed="rId11">
                <a:alphaModFix/>
              </a:blip>
              <a:srcRect b="0" l="0" r="0" t="0"/>
              <a:stretch/>
            </p:blipFill>
            <p:spPr>
              <a:xfrm>
                <a:off x="6982139" y="4575827"/>
                <a:ext cx="164084" cy="273980"/>
              </a:xfrm>
              <a:prstGeom prst="rect">
                <a:avLst/>
              </a:prstGeom>
              <a:noFill/>
              <a:ln>
                <a:noFill/>
              </a:ln>
            </p:spPr>
          </p:pic>
          <p:sp>
            <p:nvSpPr>
              <p:cNvPr id="5629" name="Google Shape;5629;p226"/>
              <p:cNvSpPr/>
              <p:nvPr/>
            </p:nvSpPr>
            <p:spPr>
              <a:xfrm>
                <a:off x="6370320" y="4320540"/>
                <a:ext cx="144780" cy="121920"/>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0" name="Google Shape;5630;p226"/>
              <p:cNvSpPr/>
              <p:nvPr/>
            </p:nvSpPr>
            <p:spPr>
              <a:xfrm rot="2452405">
                <a:off x="6841377" y="4176445"/>
                <a:ext cx="144780" cy="121920"/>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1" name="Google Shape;5631;p226"/>
              <p:cNvSpPr/>
              <p:nvPr/>
            </p:nvSpPr>
            <p:spPr>
              <a:xfrm rot="2452405">
                <a:off x="6793752" y="4624120"/>
                <a:ext cx="144780" cy="121920"/>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2" name="Google Shape;5632;p226"/>
              <p:cNvSpPr/>
              <p:nvPr/>
            </p:nvSpPr>
            <p:spPr>
              <a:xfrm rot="3804640">
                <a:off x="6402102" y="4559317"/>
                <a:ext cx="144780" cy="121920"/>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3" name="Google Shape;5633;p226"/>
              <p:cNvSpPr/>
              <p:nvPr/>
            </p:nvSpPr>
            <p:spPr>
              <a:xfrm>
                <a:off x="7141845" y="4592003"/>
                <a:ext cx="144780" cy="121920"/>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4" name="Google Shape;5634;p226"/>
              <p:cNvSpPr/>
              <p:nvPr/>
            </p:nvSpPr>
            <p:spPr>
              <a:xfrm rot="4420526">
                <a:off x="7166968" y="4267813"/>
                <a:ext cx="144780" cy="121920"/>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5" name="Google Shape;5635;p226"/>
              <p:cNvSpPr/>
              <p:nvPr/>
            </p:nvSpPr>
            <p:spPr>
              <a:xfrm rot="5127544">
                <a:off x="6751737" y="4401591"/>
                <a:ext cx="226363" cy="163018"/>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6" name="Google Shape;5636;p226"/>
              <p:cNvSpPr/>
              <p:nvPr/>
            </p:nvSpPr>
            <p:spPr>
              <a:xfrm rot="230605">
                <a:off x="6726163" y="4376429"/>
                <a:ext cx="324947" cy="236723"/>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7" name="Google Shape;5637;p226"/>
              <p:cNvSpPr/>
              <p:nvPr/>
            </p:nvSpPr>
            <p:spPr>
              <a:xfrm rot="696535">
                <a:off x="6430416" y="4303368"/>
                <a:ext cx="571674" cy="286811"/>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8" name="Google Shape;5638;p226"/>
              <p:cNvSpPr/>
              <p:nvPr/>
            </p:nvSpPr>
            <p:spPr>
              <a:xfrm rot="-3709637">
                <a:off x="6993522" y="4452859"/>
                <a:ext cx="150197" cy="77122"/>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9" name="Google Shape;5639;p226"/>
              <p:cNvSpPr/>
              <p:nvPr/>
            </p:nvSpPr>
            <p:spPr>
              <a:xfrm rot="-2469150">
                <a:off x="6627495" y="4439602"/>
                <a:ext cx="144780" cy="121920"/>
              </a:xfrm>
              <a:custGeom>
                <a:rect b="b" l="l" r="r" t="t"/>
                <a:pathLst>
                  <a:path extrusionOk="0" h="121920" w="144780">
                    <a:moveTo>
                      <a:pt x="0" y="121920"/>
                    </a:moveTo>
                    <a:lnTo>
                      <a:pt x="144780" y="0"/>
                    </a:lnTo>
                  </a:path>
                </a:pathLst>
              </a:custGeom>
              <a:noFill/>
              <a:ln cap="flat" cmpd="sng" w="9525">
                <a:solidFill>
                  <a:srgbClr val="A5A5A5"/>
                </a:solidFill>
                <a:prstDash val="dot"/>
                <a:miter lim="800000"/>
                <a:headEnd len="sm" w="sm" type="triangle"/>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5640" name="Google Shape;5640;p226"/>
            <p:cNvSpPr/>
            <p:nvPr/>
          </p:nvSpPr>
          <p:spPr>
            <a:xfrm>
              <a:off x="4703409" y="3933936"/>
              <a:ext cx="782543" cy="266454"/>
            </a:xfrm>
            <a:prstGeom prst="ellipse">
              <a:avLst/>
            </a:pr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41" name="Google Shape;5641;p226"/>
            <p:cNvSpPr/>
            <p:nvPr/>
          </p:nvSpPr>
          <p:spPr>
            <a:xfrm>
              <a:off x="4104635" y="4109983"/>
              <a:ext cx="614362" cy="561975"/>
            </a:xfrm>
            <a:custGeom>
              <a:rect b="b" l="l" r="r" t="t"/>
              <a:pathLst>
                <a:path extrusionOk="0" h="561975" w="614362">
                  <a:moveTo>
                    <a:pt x="0" y="561975"/>
                  </a:moveTo>
                  <a:lnTo>
                    <a:pt x="614362" y="0"/>
                  </a:lnTo>
                </a:path>
              </a:pathLst>
            </a:cu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42" name="Google Shape;5642;p226"/>
            <p:cNvSpPr/>
            <p:nvPr/>
          </p:nvSpPr>
          <p:spPr>
            <a:xfrm flipH="1">
              <a:off x="5463475" y="4109983"/>
              <a:ext cx="677458" cy="619691"/>
            </a:xfrm>
            <a:custGeom>
              <a:rect b="b" l="l" r="r" t="t"/>
              <a:pathLst>
                <a:path extrusionOk="0" h="561975" w="614362">
                  <a:moveTo>
                    <a:pt x="0" y="561975"/>
                  </a:moveTo>
                  <a:lnTo>
                    <a:pt x="614362" y="0"/>
                  </a:lnTo>
                </a:path>
              </a:pathLst>
            </a:cu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43" name="Google Shape;5643;p226"/>
            <p:cNvSpPr/>
            <p:nvPr/>
          </p:nvSpPr>
          <p:spPr>
            <a:xfrm>
              <a:off x="5114285" y="4195708"/>
              <a:ext cx="80962" cy="547688"/>
            </a:xfrm>
            <a:custGeom>
              <a:rect b="b" l="l" r="r" t="t"/>
              <a:pathLst>
                <a:path extrusionOk="0" h="547688" w="80962">
                  <a:moveTo>
                    <a:pt x="0" y="0"/>
                  </a:moveTo>
                  <a:lnTo>
                    <a:pt x="80962" y="547688"/>
                  </a:lnTo>
                </a:path>
              </a:pathLst>
            </a:cu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pic>
          <p:nvPicPr>
            <p:cNvPr id="5644" name="Google Shape;5644;p226"/>
            <p:cNvPicPr preferRelativeResize="0"/>
            <p:nvPr/>
          </p:nvPicPr>
          <p:blipFill rotWithShape="1">
            <a:blip r:embed="rId4">
              <a:alphaModFix/>
            </a:blip>
            <a:srcRect b="0" l="0" r="0" t="0"/>
            <a:stretch/>
          </p:blipFill>
          <p:spPr>
            <a:xfrm>
              <a:off x="4900584" y="4276636"/>
              <a:ext cx="348202" cy="499161"/>
            </a:xfrm>
            <a:prstGeom prst="rect">
              <a:avLst/>
            </a:prstGeom>
            <a:noFill/>
            <a:ln>
              <a:noFill/>
            </a:ln>
          </p:spPr>
        </p:pic>
        <p:pic>
          <p:nvPicPr>
            <p:cNvPr id="5645" name="Google Shape;5645;p226"/>
            <p:cNvPicPr preferRelativeResize="0"/>
            <p:nvPr/>
          </p:nvPicPr>
          <p:blipFill rotWithShape="1">
            <a:blip r:embed="rId4">
              <a:alphaModFix/>
            </a:blip>
            <a:srcRect b="0" l="0" r="0" t="0"/>
            <a:stretch/>
          </p:blipFill>
          <p:spPr>
            <a:xfrm>
              <a:off x="5500894" y="4443797"/>
              <a:ext cx="348202" cy="499161"/>
            </a:xfrm>
            <a:prstGeom prst="rect">
              <a:avLst/>
            </a:prstGeom>
            <a:noFill/>
            <a:ln>
              <a:noFill/>
            </a:ln>
          </p:spPr>
        </p:pic>
        <p:sp>
          <p:nvSpPr>
            <p:cNvPr id="5646" name="Google Shape;5646;p226"/>
            <p:cNvSpPr txBox="1"/>
            <p:nvPr/>
          </p:nvSpPr>
          <p:spPr>
            <a:xfrm>
              <a:off x="4578641" y="3749514"/>
              <a:ext cx="1037602"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Mạng lõi 5G</a:t>
              </a:r>
              <a:endParaRPr/>
            </a:p>
          </p:txBody>
        </p:sp>
        <p:grpSp>
          <p:nvGrpSpPr>
            <p:cNvPr id="5647" name="Google Shape;5647;p226"/>
            <p:cNvGrpSpPr/>
            <p:nvPr/>
          </p:nvGrpSpPr>
          <p:grpSpPr>
            <a:xfrm>
              <a:off x="1971359" y="4172620"/>
              <a:ext cx="184413" cy="81332"/>
              <a:chOff x="2682384" y="7272959"/>
              <a:chExt cx="209129" cy="92233"/>
            </a:xfrm>
          </p:grpSpPr>
          <p:sp>
            <p:nvSpPr>
              <p:cNvPr id="5648" name="Google Shape;5648;p226"/>
              <p:cNvSpPr/>
              <p:nvPr/>
            </p:nvSpPr>
            <p:spPr>
              <a:xfrm rot="5400000">
                <a:off x="2676021" y="7279322"/>
                <a:ext cx="92232" cy="79506"/>
              </a:xfrm>
              <a:prstGeom prst="triangle">
                <a:avLst>
                  <a:gd fmla="val 50000" name="adj"/>
                </a:avLst>
              </a:prstGeom>
              <a:solidFill>
                <a:srgbClr val="0033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FFFFFF"/>
                  </a:solidFill>
                  <a:latin typeface="Calibri"/>
                  <a:ea typeface="Calibri"/>
                  <a:cs typeface="Calibri"/>
                  <a:sym typeface="Calibri"/>
                </a:endParaRPr>
              </a:p>
            </p:txBody>
          </p:sp>
          <p:sp>
            <p:nvSpPr>
              <p:cNvPr id="5649" name="Google Shape;5649;p226"/>
              <p:cNvSpPr/>
              <p:nvPr/>
            </p:nvSpPr>
            <p:spPr>
              <a:xfrm rot="5400000">
                <a:off x="2805644" y="7279323"/>
                <a:ext cx="92232" cy="79506"/>
              </a:xfrm>
              <a:prstGeom prst="triangle">
                <a:avLst>
                  <a:gd fmla="val 50000" name="adj"/>
                </a:avLst>
              </a:prstGeom>
              <a:solidFill>
                <a:srgbClr val="0033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FFFFFF"/>
                  </a:solidFill>
                  <a:latin typeface="Calibri"/>
                  <a:ea typeface="Calibri"/>
                  <a:cs typeface="Calibri"/>
                  <a:sym typeface="Calibri"/>
                </a:endParaRPr>
              </a:p>
            </p:txBody>
          </p:sp>
        </p:grpSp>
      </p:gr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4" name="Shape 5654"/>
        <p:cNvGrpSpPr/>
        <p:nvPr/>
      </p:nvGrpSpPr>
      <p:grpSpPr>
        <a:xfrm>
          <a:off x="0" y="0"/>
          <a:ext cx="0" cy="0"/>
          <a:chOff x="0" y="0"/>
          <a:chExt cx="0" cy="0"/>
        </a:xfrm>
      </p:grpSpPr>
      <p:grpSp>
        <p:nvGrpSpPr>
          <p:cNvPr id="5655" name="Google Shape;5655;p227"/>
          <p:cNvGrpSpPr/>
          <p:nvPr/>
        </p:nvGrpSpPr>
        <p:grpSpPr>
          <a:xfrm>
            <a:off x="416128" y="444866"/>
            <a:ext cx="9051872" cy="553998"/>
            <a:chOff x="416128" y="444866"/>
            <a:chExt cx="9051872" cy="553998"/>
          </a:xfrm>
        </p:grpSpPr>
        <p:sp>
          <p:nvSpPr>
            <p:cNvPr id="5656" name="Google Shape;5656;p227"/>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657" name="Google Shape;5657;p2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658" name="Google Shape;5658;p2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Truyền thông Di động 5G </a:t>
            </a:r>
            <a:endParaRPr/>
          </a:p>
        </p:txBody>
      </p:sp>
      <p:grpSp>
        <p:nvGrpSpPr>
          <p:cNvPr id="5659" name="Google Shape;5659;p227"/>
          <p:cNvGrpSpPr/>
          <p:nvPr/>
        </p:nvGrpSpPr>
        <p:grpSpPr>
          <a:xfrm>
            <a:off x="559817" y="1917711"/>
            <a:ext cx="8783192" cy="215394"/>
            <a:chOff x="1027113" y="2045625"/>
            <a:chExt cx="8785225" cy="215444"/>
          </a:xfrm>
        </p:grpSpPr>
        <p:sp>
          <p:nvSpPr>
            <p:cNvPr id="5660" name="Google Shape;5660;p2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661" name="Google Shape;5661;p2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Thay đổi dịch vụ bằng truyền thông di động 5G</a:t>
              </a:r>
              <a:endParaRPr/>
            </a:p>
          </p:txBody>
        </p:sp>
      </p:grpSp>
      <p:grpSp>
        <p:nvGrpSpPr>
          <p:cNvPr id="5662" name="Google Shape;5662;p227"/>
          <p:cNvGrpSpPr/>
          <p:nvPr/>
        </p:nvGrpSpPr>
        <p:grpSpPr>
          <a:xfrm>
            <a:off x="558800" y="2351732"/>
            <a:ext cx="8782050" cy="3458518"/>
            <a:chOff x="558800" y="2313632"/>
            <a:chExt cx="8782050" cy="3458518"/>
          </a:xfrm>
        </p:grpSpPr>
        <p:sp>
          <p:nvSpPr>
            <p:cNvPr id="5663" name="Google Shape;5663;p227"/>
            <p:cNvSpPr/>
            <p:nvPr/>
          </p:nvSpPr>
          <p:spPr>
            <a:xfrm>
              <a:off x="558800" y="2313632"/>
              <a:ext cx="8782050" cy="345851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664" name="Google Shape;5664;p227"/>
            <p:cNvGrpSpPr/>
            <p:nvPr/>
          </p:nvGrpSpPr>
          <p:grpSpPr>
            <a:xfrm>
              <a:off x="1548250" y="2534441"/>
              <a:ext cx="6876953" cy="3147907"/>
              <a:chOff x="1548250" y="2658266"/>
              <a:chExt cx="6876953" cy="3147907"/>
            </a:xfrm>
          </p:grpSpPr>
          <p:grpSp>
            <p:nvGrpSpPr>
              <p:cNvPr id="5665" name="Google Shape;5665;p227"/>
              <p:cNvGrpSpPr/>
              <p:nvPr/>
            </p:nvGrpSpPr>
            <p:grpSpPr>
              <a:xfrm>
                <a:off x="1548250" y="2658266"/>
                <a:ext cx="6876953" cy="1587745"/>
                <a:chOff x="1218138" y="2658266"/>
                <a:chExt cx="6876953" cy="1587745"/>
              </a:xfrm>
            </p:grpSpPr>
            <p:sp>
              <p:nvSpPr>
                <p:cNvPr id="5666" name="Google Shape;5666;p227"/>
                <p:cNvSpPr txBox="1"/>
                <p:nvPr/>
              </p:nvSpPr>
              <p:spPr>
                <a:xfrm>
                  <a:off x="4259620" y="3969012"/>
                  <a:ext cx="91242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Xe tự hành</a:t>
                  </a:r>
                  <a:endParaRPr sz="1200">
                    <a:solidFill>
                      <a:srgbClr val="262626"/>
                    </a:solidFill>
                    <a:latin typeface="Arial"/>
                    <a:ea typeface="Arial"/>
                    <a:cs typeface="Arial"/>
                    <a:sym typeface="Arial"/>
                  </a:endParaRPr>
                </a:p>
              </p:txBody>
            </p:sp>
            <p:sp>
              <p:nvSpPr>
                <p:cNvPr id="5667" name="Google Shape;5667;p227"/>
                <p:cNvSpPr txBox="1"/>
                <p:nvPr/>
              </p:nvSpPr>
              <p:spPr>
                <a:xfrm>
                  <a:off x="7153398" y="3969012"/>
                  <a:ext cx="392931" cy="2769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IoT</a:t>
                  </a:r>
                  <a:endParaRPr sz="1200">
                    <a:solidFill>
                      <a:srgbClr val="262626"/>
                    </a:solidFill>
                    <a:latin typeface="Arial"/>
                    <a:ea typeface="Arial"/>
                    <a:cs typeface="Arial"/>
                    <a:sym typeface="Arial"/>
                  </a:endParaRPr>
                </a:p>
              </p:txBody>
            </p:sp>
            <p:sp>
              <p:nvSpPr>
                <p:cNvPr id="5668" name="Google Shape;5668;p227"/>
                <p:cNvSpPr txBox="1"/>
                <p:nvPr/>
              </p:nvSpPr>
              <p:spPr>
                <a:xfrm>
                  <a:off x="1218138" y="3969012"/>
                  <a:ext cx="165782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Truyền video ba chiều</a:t>
                  </a:r>
                  <a:endParaRPr sz="1200">
                    <a:solidFill>
                      <a:srgbClr val="262626"/>
                    </a:solidFill>
                    <a:latin typeface="Arial"/>
                    <a:ea typeface="Arial"/>
                    <a:cs typeface="Arial"/>
                    <a:sym typeface="Arial"/>
                  </a:endParaRPr>
                </a:p>
              </p:txBody>
            </p:sp>
            <p:pic>
              <p:nvPicPr>
                <p:cNvPr descr="관련 이미지" id="5669" name="Google Shape;5669;p227"/>
                <p:cNvPicPr preferRelativeResize="0"/>
                <p:nvPr/>
              </p:nvPicPr>
              <p:blipFill rotWithShape="1">
                <a:blip r:embed="rId3">
                  <a:alphaModFix/>
                </a:blip>
                <a:srcRect b="0" l="0" r="0" t="0"/>
                <a:stretch/>
              </p:blipFill>
              <p:spPr>
                <a:xfrm>
                  <a:off x="1443088" y="2678402"/>
                  <a:ext cx="1207928" cy="1207928"/>
                </a:xfrm>
                <a:prstGeom prst="rect">
                  <a:avLst/>
                </a:prstGeom>
                <a:noFill/>
                <a:ln>
                  <a:noFill/>
                </a:ln>
              </p:spPr>
            </p:pic>
            <p:pic>
              <p:nvPicPr>
                <p:cNvPr descr="무인자동차에 대한 이미지 검색결과" id="5670" name="Google Shape;5670;p227"/>
                <p:cNvPicPr preferRelativeResize="0"/>
                <p:nvPr/>
              </p:nvPicPr>
              <p:blipFill rotWithShape="1">
                <a:blip r:embed="rId4">
                  <a:alphaModFix/>
                </a:blip>
                <a:srcRect b="0" l="0" r="0" t="0"/>
                <a:stretch/>
              </p:blipFill>
              <p:spPr>
                <a:xfrm>
                  <a:off x="3853534" y="2658266"/>
                  <a:ext cx="1674922" cy="1242557"/>
                </a:xfrm>
                <a:prstGeom prst="rect">
                  <a:avLst/>
                </a:prstGeom>
                <a:noFill/>
                <a:ln>
                  <a:noFill/>
                </a:ln>
              </p:spPr>
            </p:pic>
            <p:pic>
              <p:nvPicPr>
                <p:cNvPr id="5671" name="Google Shape;5671;p227"/>
                <p:cNvPicPr preferRelativeResize="0"/>
                <p:nvPr/>
              </p:nvPicPr>
              <p:blipFill rotWithShape="1">
                <a:blip r:embed="rId5">
                  <a:alphaModFix/>
                </a:blip>
                <a:srcRect b="0" l="0" r="0" t="0"/>
                <a:stretch/>
              </p:blipFill>
              <p:spPr>
                <a:xfrm>
                  <a:off x="6604633" y="2672951"/>
                  <a:ext cx="1490458" cy="1315843"/>
                </a:xfrm>
                <a:prstGeom prst="rect">
                  <a:avLst/>
                </a:prstGeom>
                <a:noFill/>
                <a:ln>
                  <a:noFill/>
                </a:ln>
              </p:spPr>
            </p:pic>
          </p:grpSp>
          <p:grpSp>
            <p:nvGrpSpPr>
              <p:cNvPr id="5672" name="Google Shape;5672;p227"/>
              <p:cNvGrpSpPr/>
              <p:nvPr/>
            </p:nvGrpSpPr>
            <p:grpSpPr>
              <a:xfrm>
                <a:off x="1671054" y="4268914"/>
                <a:ext cx="6631637" cy="1537259"/>
                <a:chOff x="1671054" y="4268914"/>
                <a:chExt cx="6631637" cy="1537259"/>
              </a:xfrm>
            </p:grpSpPr>
            <p:sp>
              <p:nvSpPr>
                <p:cNvPr id="5673" name="Google Shape;5673;p227"/>
                <p:cNvSpPr txBox="1"/>
                <p:nvPr/>
              </p:nvSpPr>
              <p:spPr>
                <a:xfrm>
                  <a:off x="4453498" y="5529174"/>
                  <a:ext cx="104708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Điều trị từ xa</a:t>
                  </a:r>
                  <a:endParaRPr sz="1200">
                    <a:solidFill>
                      <a:srgbClr val="262626"/>
                    </a:solidFill>
                    <a:latin typeface="Arial"/>
                    <a:ea typeface="Arial"/>
                    <a:cs typeface="Arial"/>
                    <a:sym typeface="Arial"/>
                  </a:endParaRPr>
                </a:p>
              </p:txBody>
            </p:sp>
            <p:sp>
              <p:nvSpPr>
                <p:cNvPr id="5674" name="Google Shape;5674;p227"/>
                <p:cNvSpPr txBox="1"/>
                <p:nvPr/>
              </p:nvSpPr>
              <p:spPr>
                <a:xfrm>
                  <a:off x="7175669" y="5528292"/>
                  <a:ext cx="100860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Robot mạng</a:t>
                  </a:r>
                  <a:endParaRPr sz="1200">
                    <a:solidFill>
                      <a:srgbClr val="262626"/>
                    </a:solidFill>
                    <a:latin typeface="Arial"/>
                    <a:ea typeface="Arial"/>
                    <a:cs typeface="Arial"/>
                    <a:sym typeface="Arial"/>
                  </a:endParaRPr>
                </a:p>
              </p:txBody>
            </p:sp>
            <p:sp>
              <p:nvSpPr>
                <p:cNvPr id="5675" name="Google Shape;5675;p227"/>
                <p:cNvSpPr txBox="1"/>
                <p:nvPr/>
              </p:nvSpPr>
              <p:spPr>
                <a:xfrm>
                  <a:off x="1671054" y="5501477"/>
                  <a:ext cx="137890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Dịch vụ thực tế ảo</a:t>
                  </a:r>
                  <a:endParaRPr sz="1200">
                    <a:solidFill>
                      <a:srgbClr val="262626"/>
                    </a:solidFill>
                    <a:latin typeface="Arial"/>
                    <a:ea typeface="Arial"/>
                    <a:cs typeface="Arial"/>
                    <a:sym typeface="Arial"/>
                  </a:endParaRPr>
                </a:p>
              </p:txBody>
            </p:sp>
            <p:pic>
              <p:nvPicPr>
                <p:cNvPr descr="가상현실에 대한 이미지 검색결과" id="5676" name="Google Shape;5676;p227"/>
                <p:cNvPicPr preferRelativeResize="0"/>
                <p:nvPr/>
              </p:nvPicPr>
              <p:blipFill rotWithShape="1">
                <a:blip r:embed="rId6">
                  <a:alphaModFix/>
                </a:blip>
                <a:srcRect b="0" l="11204" r="12069" t="0"/>
                <a:stretch/>
              </p:blipFill>
              <p:spPr>
                <a:xfrm>
                  <a:off x="1757647" y="4303403"/>
                  <a:ext cx="1205719" cy="1177082"/>
                </a:xfrm>
                <a:prstGeom prst="rect">
                  <a:avLst/>
                </a:prstGeom>
                <a:noFill/>
                <a:ln>
                  <a:noFill/>
                </a:ln>
              </p:spPr>
            </p:pic>
            <p:pic>
              <p:nvPicPr>
                <p:cNvPr descr="관련 이미지" id="5677" name="Google Shape;5677;p227"/>
                <p:cNvPicPr preferRelativeResize="0"/>
                <p:nvPr/>
              </p:nvPicPr>
              <p:blipFill rotWithShape="1">
                <a:blip r:embed="rId7">
                  <a:alphaModFix/>
                </a:blip>
                <a:srcRect b="13759" l="0" r="0" t="0"/>
                <a:stretch/>
              </p:blipFill>
              <p:spPr>
                <a:xfrm>
                  <a:off x="4319155" y="4268914"/>
                  <a:ext cx="1315767" cy="1246061"/>
                </a:xfrm>
                <a:prstGeom prst="rect">
                  <a:avLst/>
                </a:prstGeom>
                <a:noFill/>
                <a:ln>
                  <a:noFill/>
                </a:ln>
              </p:spPr>
            </p:pic>
            <p:pic>
              <p:nvPicPr>
                <p:cNvPr id="5678" name="Google Shape;5678;p227"/>
                <p:cNvPicPr preferRelativeResize="0"/>
                <p:nvPr/>
              </p:nvPicPr>
              <p:blipFill rotWithShape="1">
                <a:blip r:embed="rId8">
                  <a:alphaModFix/>
                </a:blip>
                <a:srcRect b="0" l="0" r="0" t="0"/>
                <a:stretch/>
              </p:blipFill>
              <p:spPr>
                <a:xfrm>
                  <a:off x="6919442" y="4409672"/>
                  <a:ext cx="1383249" cy="1107701"/>
                </a:xfrm>
                <a:prstGeom prst="rect">
                  <a:avLst/>
                </a:prstGeom>
                <a:noFill/>
                <a:ln>
                  <a:noFill/>
                </a:ln>
              </p:spPr>
            </p:pic>
          </p:grpSp>
        </p:grpSp>
      </p:gr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3" name="Shape 5683"/>
        <p:cNvGrpSpPr/>
        <p:nvPr/>
      </p:nvGrpSpPr>
      <p:grpSpPr>
        <a:xfrm>
          <a:off x="0" y="0"/>
          <a:ext cx="0" cy="0"/>
          <a:chOff x="0" y="0"/>
          <a:chExt cx="0" cy="0"/>
        </a:xfrm>
      </p:grpSpPr>
      <p:sp>
        <p:nvSpPr>
          <p:cNvPr id="5684" name="Google Shape;5684;p228"/>
          <p:cNvSpPr/>
          <p:nvPr/>
        </p:nvSpPr>
        <p:spPr>
          <a:xfrm>
            <a:off x="559816" y="2210084"/>
            <a:ext cx="5782617" cy="38340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685" name="Google Shape;5685;p228"/>
          <p:cNvGrpSpPr/>
          <p:nvPr/>
        </p:nvGrpSpPr>
        <p:grpSpPr>
          <a:xfrm>
            <a:off x="416128" y="444866"/>
            <a:ext cx="9051872" cy="553998"/>
            <a:chOff x="416128" y="444866"/>
            <a:chExt cx="9051872" cy="553998"/>
          </a:xfrm>
        </p:grpSpPr>
        <p:sp>
          <p:nvSpPr>
            <p:cNvPr id="5686" name="Google Shape;5686;p228"/>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687" name="Google Shape;5687;p2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688" name="Google Shape;5688;p22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Đặc điểm của Truyền thông Di động 5G</a:t>
            </a:r>
            <a:endParaRPr/>
          </a:p>
        </p:txBody>
      </p:sp>
      <p:grpSp>
        <p:nvGrpSpPr>
          <p:cNvPr id="5689" name="Google Shape;5689;p228"/>
          <p:cNvGrpSpPr/>
          <p:nvPr/>
        </p:nvGrpSpPr>
        <p:grpSpPr>
          <a:xfrm>
            <a:off x="559817" y="1917711"/>
            <a:ext cx="8783192" cy="215394"/>
            <a:chOff x="1027113" y="2045625"/>
            <a:chExt cx="8785225" cy="215444"/>
          </a:xfrm>
        </p:grpSpPr>
        <p:sp>
          <p:nvSpPr>
            <p:cNvPr id="5690" name="Google Shape;5690;p2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691" name="Google Shape;5691;p2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Ba đặc điểm của truyền thông di động 5G </a:t>
              </a:r>
              <a:endParaRPr/>
            </a:p>
          </p:txBody>
        </p:sp>
      </p:grpSp>
      <p:sp>
        <p:nvSpPr>
          <p:cNvPr id="5692" name="Google Shape;5692;p228"/>
          <p:cNvSpPr/>
          <p:nvPr/>
        </p:nvSpPr>
        <p:spPr>
          <a:xfrm>
            <a:off x="6494399" y="2215234"/>
            <a:ext cx="3081601" cy="155091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eMBB: Băng thông rộng di động nâng cao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uRLLC: Truyền thông có độ tin cậy cực cao và độ trễ thấp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mMTC: Truyền thông kết nối đa thiết bị rộng lớn</a:t>
            </a:r>
            <a:endParaRPr sz="1300">
              <a:solidFill>
                <a:srgbClr val="262626"/>
              </a:solidFill>
              <a:latin typeface="Arial"/>
              <a:ea typeface="Arial"/>
              <a:cs typeface="Arial"/>
              <a:sym typeface="Arial"/>
            </a:endParaRPr>
          </a:p>
        </p:txBody>
      </p:sp>
      <p:grpSp>
        <p:nvGrpSpPr>
          <p:cNvPr id="5693" name="Google Shape;5693;p228"/>
          <p:cNvGrpSpPr/>
          <p:nvPr/>
        </p:nvGrpSpPr>
        <p:grpSpPr>
          <a:xfrm>
            <a:off x="932176" y="2598756"/>
            <a:ext cx="5037895" cy="3151281"/>
            <a:chOff x="251202" y="3213912"/>
            <a:chExt cx="4009645" cy="2380559"/>
          </a:xfrm>
        </p:grpSpPr>
        <p:pic>
          <p:nvPicPr>
            <p:cNvPr descr="https://img.kr.news.samsung.com/kr/wp-content/uploads/2018/02/16-e1519668891960.jpg" id="5694" name="Google Shape;5694;p228"/>
            <p:cNvPicPr preferRelativeResize="0"/>
            <p:nvPr/>
          </p:nvPicPr>
          <p:blipFill rotWithShape="1">
            <a:blip r:embed="rId3">
              <a:alphaModFix/>
            </a:blip>
            <a:srcRect b="27551" l="8565" r="8670" t="14357"/>
            <a:stretch/>
          </p:blipFill>
          <p:spPr>
            <a:xfrm>
              <a:off x="251202" y="3328763"/>
              <a:ext cx="4009645" cy="1912652"/>
            </a:xfrm>
            <a:prstGeom prst="rect">
              <a:avLst/>
            </a:prstGeom>
            <a:noFill/>
            <a:ln>
              <a:noFill/>
            </a:ln>
          </p:spPr>
        </p:pic>
        <p:sp>
          <p:nvSpPr>
            <p:cNvPr id="5695" name="Google Shape;5695;p228"/>
            <p:cNvSpPr/>
            <p:nvPr/>
          </p:nvSpPr>
          <p:spPr>
            <a:xfrm>
              <a:off x="1210733" y="3246293"/>
              <a:ext cx="1958136" cy="474369"/>
            </a:xfrm>
            <a:prstGeom prst="rect">
              <a:avLst/>
            </a:prstGeom>
            <a:solidFill>
              <a:schemeClr val="lt1"/>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400">
                <a:solidFill>
                  <a:srgbClr val="3F3F3F"/>
                </a:solidFill>
                <a:latin typeface="Arial"/>
                <a:ea typeface="Arial"/>
                <a:cs typeface="Arial"/>
                <a:sym typeface="Arial"/>
              </a:endParaRPr>
            </a:p>
          </p:txBody>
        </p:sp>
        <p:sp>
          <p:nvSpPr>
            <p:cNvPr id="5696" name="Google Shape;5696;p228"/>
            <p:cNvSpPr/>
            <p:nvPr/>
          </p:nvSpPr>
          <p:spPr>
            <a:xfrm>
              <a:off x="1262313" y="3322493"/>
              <a:ext cx="1958136" cy="474369"/>
            </a:xfrm>
            <a:prstGeom prst="rect">
              <a:avLst/>
            </a:prstGeom>
            <a:solidFill>
              <a:schemeClr val="lt1"/>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400">
                <a:solidFill>
                  <a:srgbClr val="3F3F3F"/>
                </a:solidFill>
                <a:latin typeface="Arial"/>
                <a:ea typeface="Arial"/>
                <a:cs typeface="Arial"/>
                <a:sym typeface="Arial"/>
              </a:endParaRPr>
            </a:p>
          </p:txBody>
        </p:sp>
        <p:sp>
          <p:nvSpPr>
            <p:cNvPr id="5697" name="Google Shape;5697;p228"/>
            <p:cNvSpPr/>
            <p:nvPr/>
          </p:nvSpPr>
          <p:spPr>
            <a:xfrm>
              <a:off x="1461801" y="3213912"/>
              <a:ext cx="1559159" cy="32539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Băng tần</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siêu rộng</a:t>
              </a:r>
              <a:endParaRPr sz="1400">
                <a:solidFill>
                  <a:srgbClr val="262626"/>
                </a:solidFill>
                <a:latin typeface="Arial"/>
                <a:ea typeface="Arial"/>
                <a:cs typeface="Arial"/>
                <a:sym typeface="Arial"/>
              </a:endParaRPr>
            </a:p>
          </p:txBody>
        </p:sp>
        <p:sp>
          <p:nvSpPr>
            <p:cNvPr id="5698" name="Google Shape;5698;p228"/>
            <p:cNvSpPr/>
            <p:nvPr/>
          </p:nvSpPr>
          <p:spPr>
            <a:xfrm>
              <a:off x="3085343" y="5269072"/>
              <a:ext cx="902680" cy="32539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Kết nối rộng lớn</a:t>
              </a:r>
              <a:endParaRPr sz="1400">
                <a:solidFill>
                  <a:srgbClr val="262626"/>
                </a:solidFill>
                <a:latin typeface="Arial"/>
                <a:ea typeface="Arial"/>
                <a:cs typeface="Arial"/>
                <a:sym typeface="Arial"/>
              </a:endParaRPr>
            </a:p>
          </p:txBody>
        </p:sp>
        <p:sp>
          <p:nvSpPr>
            <p:cNvPr id="5699" name="Google Shape;5699;p228"/>
            <p:cNvSpPr/>
            <p:nvPr/>
          </p:nvSpPr>
          <p:spPr>
            <a:xfrm>
              <a:off x="289722" y="5269072"/>
              <a:ext cx="1394440" cy="32539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Độ tin cậy cao,</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Độ trễ siêu thấp</a:t>
              </a:r>
              <a:endParaRPr sz="1400">
                <a:solidFill>
                  <a:srgbClr val="262626"/>
                </a:solidFill>
                <a:latin typeface="Arial"/>
                <a:ea typeface="Arial"/>
                <a:cs typeface="Arial"/>
                <a:sym typeface="Arial"/>
              </a:endParaRPr>
            </a:p>
          </p:txBody>
        </p:sp>
      </p:gr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4" name="Shape 5704"/>
        <p:cNvGrpSpPr/>
        <p:nvPr/>
      </p:nvGrpSpPr>
      <p:grpSpPr>
        <a:xfrm>
          <a:off x="0" y="0"/>
          <a:ext cx="0" cy="0"/>
          <a:chOff x="0" y="0"/>
          <a:chExt cx="0" cy="0"/>
        </a:xfrm>
      </p:grpSpPr>
      <p:grpSp>
        <p:nvGrpSpPr>
          <p:cNvPr id="5705" name="Google Shape;5705;p229"/>
          <p:cNvGrpSpPr/>
          <p:nvPr/>
        </p:nvGrpSpPr>
        <p:grpSpPr>
          <a:xfrm>
            <a:off x="416128" y="444866"/>
            <a:ext cx="9051872" cy="553998"/>
            <a:chOff x="416128" y="444866"/>
            <a:chExt cx="9051872" cy="553998"/>
          </a:xfrm>
        </p:grpSpPr>
        <p:sp>
          <p:nvSpPr>
            <p:cNvPr id="5706" name="Google Shape;5706;p229"/>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707" name="Google Shape;5707;p2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708" name="Google Shape;5708;p22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Đặc điểm của Truyền thông Di động 5G</a:t>
            </a:r>
            <a:endParaRPr/>
          </a:p>
        </p:txBody>
      </p:sp>
      <p:sp>
        <p:nvSpPr>
          <p:cNvPr id="5709" name="Google Shape;5709;p229"/>
          <p:cNvSpPr/>
          <p:nvPr/>
        </p:nvSpPr>
        <p:spPr>
          <a:xfrm>
            <a:off x="6459612" y="2236336"/>
            <a:ext cx="3008387" cy="224854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Giai đoạn đầu của việc triển khai 5G Không độc lập tập trung vào eMBB, cung cấp băng thông dữ liệu lớn hơn được bổ sung bởi các cải tiến về độ trễ vừa phải trên cả 5G NR và 4G LTE.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này sẽ giúp phát triển các trường hợp sử dụng băng thông rộng di động ngày nay, chẳng hạn như ứng dụng và phương tiện AR/VR mới nổi, video phát trực tuyến UltraHD hoặc 360 độ, v.v.</a:t>
            </a:r>
            <a:endParaRPr sz="1300">
              <a:solidFill>
                <a:srgbClr val="262626"/>
              </a:solidFill>
              <a:latin typeface="Arial"/>
              <a:ea typeface="Arial"/>
              <a:cs typeface="Arial"/>
              <a:sym typeface="Arial"/>
            </a:endParaRPr>
          </a:p>
        </p:txBody>
      </p:sp>
      <p:grpSp>
        <p:nvGrpSpPr>
          <p:cNvPr id="5710" name="Google Shape;5710;p229"/>
          <p:cNvGrpSpPr/>
          <p:nvPr/>
        </p:nvGrpSpPr>
        <p:grpSpPr>
          <a:xfrm>
            <a:off x="345317" y="2231186"/>
            <a:ext cx="6211614" cy="3970222"/>
            <a:chOff x="345317" y="2231186"/>
            <a:chExt cx="6211614" cy="3970222"/>
          </a:xfrm>
        </p:grpSpPr>
        <p:sp>
          <p:nvSpPr>
            <p:cNvPr id="5711" name="Google Shape;5711;p229"/>
            <p:cNvSpPr/>
            <p:nvPr/>
          </p:nvSpPr>
          <p:spPr>
            <a:xfrm>
              <a:off x="559816" y="2231186"/>
              <a:ext cx="5782617" cy="397022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12" name="Google Shape;5712;p229"/>
            <p:cNvSpPr txBox="1"/>
            <p:nvPr/>
          </p:nvSpPr>
          <p:spPr>
            <a:xfrm>
              <a:off x="595809" y="5296110"/>
              <a:ext cx="5782617" cy="523220"/>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Theo dự kiến, hoạt động kinh doanh và giải trí bằng cuộc gọi video 3D, </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thực tế ảo và thực tế tăng cường (AR) sẽ trở nên rất sôi động</a:t>
              </a:r>
              <a:endParaRPr/>
            </a:p>
          </p:txBody>
        </p:sp>
        <p:grpSp>
          <p:nvGrpSpPr>
            <p:cNvPr id="5713" name="Google Shape;5713;p229"/>
            <p:cNvGrpSpPr/>
            <p:nvPr/>
          </p:nvGrpSpPr>
          <p:grpSpPr>
            <a:xfrm>
              <a:off x="559815" y="3138839"/>
              <a:ext cx="5782618" cy="1991838"/>
              <a:chOff x="1869074" y="4514999"/>
              <a:chExt cx="5532850" cy="1828521"/>
            </a:xfrm>
          </p:grpSpPr>
          <p:pic>
            <p:nvPicPr>
              <p:cNvPr descr="https://img.kr.news.samsung.com/kr/wp-content/uploads/2018/02/23552351.jpg" id="5714" name="Google Shape;5714;p229"/>
              <p:cNvPicPr preferRelativeResize="0"/>
              <p:nvPr/>
            </p:nvPicPr>
            <p:blipFill rotWithShape="1">
              <a:blip r:embed="rId3">
                <a:alphaModFix/>
              </a:blip>
              <a:srcRect b="67564" l="0" r="0" t="0"/>
              <a:stretch/>
            </p:blipFill>
            <p:spPr>
              <a:xfrm>
                <a:off x="1869075" y="4514999"/>
                <a:ext cx="5532849" cy="1828521"/>
              </a:xfrm>
              <a:prstGeom prst="rect">
                <a:avLst/>
              </a:prstGeom>
              <a:noFill/>
              <a:ln>
                <a:noFill/>
              </a:ln>
            </p:spPr>
          </p:pic>
          <p:sp>
            <p:nvSpPr>
              <p:cNvPr id="5715" name="Google Shape;5715;p229"/>
              <p:cNvSpPr/>
              <p:nvPr/>
            </p:nvSpPr>
            <p:spPr>
              <a:xfrm>
                <a:off x="1917701" y="4881167"/>
                <a:ext cx="1371598" cy="80408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Tải xuống video 15Gb</a:t>
                </a:r>
                <a:endParaRPr/>
              </a:p>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716" name="Google Shape;5716;p229"/>
              <p:cNvSpPr/>
              <p:nvPr/>
            </p:nvSpPr>
            <p:spPr>
              <a:xfrm>
                <a:off x="1869074" y="6051419"/>
                <a:ext cx="1636125" cy="2921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717" name="Google Shape;5717;p229"/>
              <p:cNvSpPr/>
              <p:nvPr/>
            </p:nvSpPr>
            <p:spPr>
              <a:xfrm>
                <a:off x="4396812" y="4881167"/>
                <a:ext cx="1800788" cy="236951"/>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500Mbps</a:t>
                </a:r>
                <a:endParaRPr sz="1200">
                  <a:solidFill>
                    <a:srgbClr val="000000"/>
                  </a:solidFill>
                  <a:latin typeface="Arial"/>
                  <a:ea typeface="Arial"/>
                  <a:cs typeface="Arial"/>
                  <a:sym typeface="Arial"/>
                </a:endParaRPr>
              </a:p>
            </p:txBody>
          </p:sp>
          <p:sp>
            <p:nvSpPr>
              <p:cNvPr id="5718" name="Google Shape;5718;p229"/>
              <p:cNvSpPr/>
              <p:nvPr/>
            </p:nvSpPr>
            <p:spPr>
              <a:xfrm>
                <a:off x="4396812" y="5814468"/>
                <a:ext cx="1800788" cy="236951"/>
              </a:xfrm>
              <a:prstGeom prst="rect">
                <a:avLst/>
              </a:prstGeom>
              <a:gradFill>
                <a:gsLst>
                  <a:gs pos="0">
                    <a:srgbClr val="5FBC8F"/>
                  </a:gs>
                  <a:gs pos="100000">
                    <a:srgbClr val="3CB0A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20Gbps</a:t>
                </a:r>
                <a:endParaRPr sz="1200">
                  <a:solidFill>
                    <a:srgbClr val="000000"/>
                  </a:solidFill>
                  <a:latin typeface="Arial"/>
                  <a:ea typeface="Arial"/>
                  <a:cs typeface="Arial"/>
                  <a:sym typeface="Arial"/>
                </a:endParaRPr>
              </a:p>
            </p:txBody>
          </p:sp>
          <p:sp>
            <p:nvSpPr>
              <p:cNvPr id="5719" name="Google Shape;5719;p229"/>
              <p:cNvSpPr/>
              <p:nvPr/>
            </p:nvSpPr>
            <p:spPr>
              <a:xfrm>
                <a:off x="6449242" y="5071119"/>
                <a:ext cx="406400" cy="146068"/>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giây</a:t>
                </a:r>
                <a:endParaRPr sz="1050">
                  <a:solidFill>
                    <a:srgbClr val="000000"/>
                  </a:solidFill>
                  <a:latin typeface="Arial"/>
                  <a:ea typeface="Arial"/>
                  <a:cs typeface="Arial"/>
                  <a:sym typeface="Arial"/>
                </a:endParaRPr>
              </a:p>
            </p:txBody>
          </p:sp>
          <p:sp>
            <p:nvSpPr>
              <p:cNvPr id="5720" name="Google Shape;5720;p229"/>
              <p:cNvSpPr/>
              <p:nvPr/>
            </p:nvSpPr>
            <p:spPr>
              <a:xfrm>
                <a:off x="6461942" y="6001245"/>
                <a:ext cx="406400" cy="146068"/>
              </a:xfrm>
              <a:prstGeom prst="rect">
                <a:avLst/>
              </a:prstGeom>
              <a:solidFill>
                <a:srgbClr val="32AE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giây</a:t>
                </a:r>
                <a:endParaRPr sz="1050">
                  <a:solidFill>
                    <a:srgbClr val="000000"/>
                  </a:solidFill>
                  <a:latin typeface="Arial"/>
                  <a:ea typeface="Arial"/>
                  <a:cs typeface="Arial"/>
                  <a:sym typeface="Arial"/>
                </a:endParaRPr>
              </a:p>
            </p:txBody>
          </p:sp>
        </p:grpSp>
        <p:sp>
          <p:nvSpPr>
            <p:cNvPr id="5721" name="Google Shape;5721;p229"/>
            <p:cNvSpPr/>
            <p:nvPr/>
          </p:nvSpPr>
          <p:spPr>
            <a:xfrm>
              <a:off x="345317" y="2557106"/>
              <a:ext cx="6211614" cy="43088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“Tải xuống bộ phim UHD 15HB trong vòng chưa đầy sáu giây!</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Xe đang chạy ở tốc độ 100 km/h nhận tín hiệu dừng mà không hề có độ trễ! ”</a:t>
              </a:r>
              <a:endParaRPr/>
            </a:p>
          </p:txBody>
        </p:sp>
      </p:grpSp>
      <p:grpSp>
        <p:nvGrpSpPr>
          <p:cNvPr id="5722" name="Google Shape;5722;p229"/>
          <p:cNvGrpSpPr/>
          <p:nvPr/>
        </p:nvGrpSpPr>
        <p:grpSpPr>
          <a:xfrm>
            <a:off x="559817" y="1917711"/>
            <a:ext cx="8783192" cy="215394"/>
            <a:chOff x="1027113" y="2045625"/>
            <a:chExt cx="8785225" cy="215444"/>
          </a:xfrm>
        </p:grpSpPr>
        <p:sp>
          <p:nvSpPr>
            <p:cNvPr id="5723" name="Google Shape;5723;p2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724" name="Google Shape;5724;p2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eMBB: Băng thông rộng di động nâng cao</a:t>
              </a:r>
              <a:endParaRPr sz="1400">
                <a:solidFill>
                  <a:srgbClr val="262626"/>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23"/>
          <p:cNvPicPr preferRelativeResize="0"/>
          <p:nvPr/>
        </p:nvPicPr>
        <p:blipFill rotWithShape="1">
          <a:blip r:embed="rId3">
            <a:alphaModFix/>
          </a:blip>
          <a:srcRect b="0" l="0" r="0" t="3827"/>
          <a:stretch/>
        </p:blipFill>
        <p:spPr>
          <a:xfrm>
            <a:off x="449998" y="1933816"/>
            <a:ext cx="5918444" cy="3385402"/>
          </a:xfrm>
          <a:prstGeom prst="rect">
            <a:avLst/>
          </a:prstGeom>
          <a:noFill/>
          <a:ln cap="flat" cmpd="sng" w="9525">
            <a:solidFill>
              <a:srgbClr val="D8D8D8"/>
            </a:solidFill>
            <a:prstDash val="solid"/>
            <a:round/>
            <a:headEnd len="sm" w="sm" type="none"/>
            <a:tailEnd len="sm" w="sm" type="none"/>
          </a:ln>
        </p:spPr>
      </p:pic>
      <p:sp>
        <p:nvSpPr>
          <p:cNvPr id="510" name="Google Shape;510;p2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Công nghệ IoT và sự phát triển</a:t>
            </a:r>
            <a:endParaRPr b="1" sz="1800">
              <a:solidFill>
                <a:schemeClr val="lt1"/>
              </a:solidFill>
              <a:latin typeface="Arial"/>
              <a:ea typeface="Arial"/>
              <a:cs typeface="Arial"/>
              <a:sym typeface="Arial"/>
            </a:endParaRPr>
          </a:p>
        </p:txBody>
      </p:sp>
      <p:sp>
        <p:nvSpPr>
          <p:cNvPr id="511" name="Google Shape;511;p23"/>
          <p:cNvSpPr/>
          <p:nvPr/>
        </p:nvSpPr>
        <p:spPr>
          <a:xfrm>
            <a:off x="8216900" y="480778"/>
            <a:ext cx="1251101"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512" name="Google Shape;512;p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Trường hợp 2 - Điều khiển từ xa</a:t>
            </a:r>
            <a:endParaRPr/>
          </a:p>
        </p:txBody>
      </p:sp>
      <p:sp>
        <p:nvSpPr>
          <p:cNvPr id="513" name="Google Shape;513;p23"/>
          <p:cNvSpPr/>
          <p:nvPr/>
        </p:nvSpPr>
        <p:spPr>
          <a:xfrm>
            <a:off x="6525115" y="1933815"/>
            <a:ext cx="2942885" cy="1200329"/>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thiết bị IoT, máy móc hoặc rô-bốt có thể được điều khiển theo thời gian thực. Hệ thống điều khiển từ xa này điều khiển, điều chỉnh, tinh chỉnh, thay đổi cài đặt và can thiệp khi cần, như thể bạn đang trực tiếp quản lý các thiết bị.</a:t>
            </a:r>
            <a:endParaRPr sz="1300">
              <a:solidFill>
                <a:srgbClr val="262626"/>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9" name="Shape 5729"/>
        <p:cNvGrpSpPr/>
        <p:nvPr/>
      </p:nvGrpSpPr>
      <p:grpSpPr>
        <a:xfrm>
          <a:off x="0" y="0"/>
          <a:ext cx="0" cy="0"/>
          <a:chOff x="0" y="0"/>
          <a:chExt cx="0" cy="0"/>
        </a:xfrm>
      </p:grpSpPr>
      <p:grpSp>
        <p:nvGrpSpPr>
          <p:cNvPr id="5730" name="Google Shape;5730;p230"/>
          <p:cNvGrpSpPr/>
          <p:nvPr/>
        </p:nvGrpSpPr>
        <p:grpSpPr>
          <a:xfrm>
            <a:off x="416128" y="444866"/>
            <a:ext cx="9051872" cy="553998"/>
            <a:chOff x="416128" y="444866"/>
            <a:chExt cx="9051872" cy="553998"/>
          </a:xfrm>
        </p:grpSpPr>
        <p:sp>
          <p:nvSpPr>
            <p:cNvPr id="5731" name="Google Shape;5731;p23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732" name="Google Shape;5732;p2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733" name="Google Shape;5733;p2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Đặc điểm của Truyền thông Di động 5G</a:t>
            </a:r>
            <a:endParaRPr/>
          </a:p>
        </p:txBody>
      </p:sp>
      <p:sp>
        <p:nvSpPr>
          <p:cNvPr id="5734" name="Google Shape;5734;p230"/>
          <p:cNvSpPr/>
          <p:nvPr/>
        </p:nvSpPr>
        <p:spPr>
          <a:xfrm>
            <a:off x="6466813" y="2257438"/>
            <a:ext cx="3059084"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ổn định và độ trễ bắt đầu truyền thông cực kỳ thấp.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Độ trễ của mạng 5G chỉ khoảng 1ms trong khi trước đây là hàng chục mili giây (1ms bằng 1/1000 giây).</a:t>
            </a:r>
            <a:endParaRPr/>
          </a:p>
        </p:txBody>
      </p:sp>
      <p:grpSp>
        <p:nvGrpSpPr>
          <p:cNvPr id="5735" name="Google Shape;5735;p230"/>
          <p:cNvGrpSpPr/>
          <p:nvPr/>
        </p:nvGrpSpPr>
        <p:grpSpPr>
          <a:xfrm>
            <a:off x="559815" y="2242288"/>
            <a:ext cx="5782619" cy="2755635"/>
            <a:chOff x="559815" y="2242288"/>
            <a:chExt cx="5782619" cy="2755635"/>
          </a:xfrm>
        </p:grpSpPr>
        <p:sp>
          <p:nvSpPr>
            <p:cNvPr id="5736" name="Google Shape;5736;p230"/>
            <p:cNvSpPr/>
            <p:nvPr/>
          </p:nvSpPr>
          <p:spPr>
            <a:xfrm>
              <a:off x="559816" y="2266356"/>
              <a:ext cx="5782617" cy="273156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37" name="Google Shape;5737;p230"/>
            <p:cNvSpPr txBox="1"/>
            <p:nvPr/>
          </p:nvSpPr>
          <p:spPr>
            <a:xfrm>
              <a:off x="559815" y="4158725"/>
              <a:ext cx="5782617" cy="73866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UR/UL đóng góp vào các lĩnh vực dịch vụ cần phản hồi theo thời gian thực từ mạng như điều khiển </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từ xa bằng robot, xe tự hành và trò chơi tương tác.</a:t>
              </a:r>
              <a:endParaRPr/>
            </a:p>
          </p:txBody>
        </p:sp>
        <p:grpSp>
          <p:nvGrpSpPr>
            <p:cNvPr id="5738" name="Google Shape;5738;p230"/>
            <p:cNvGrpSpPr/>
            <p:nvPr/>
          </p:nvGrpSpPr>
          <p:grpSpPr>
            <a:xfrm>
              <a:off x="559816" y="2242288"/>
              <a:ext cx="5782618" cy="1839457"/>
              <a:chOff x="1799750" y="3262526"/>
              <a:chExt cx="6306500" cy="2070013"/>
            </a:xfrm>
          </p:grpSpPr>
          <p:pic>
            <p:nvPicPr>
              <p:cNvPr descr="https://img.kr.news.samsung.com/kr/wp-content/uploads/2018/02/23552351.jpg" id="5739" name="Google Shape;5739;p230"/>
              <p:cNvPicPr preferRelativeResize="0"/>
              <p:nvPr/>
            </p:nvPicPr>
            <p:blipFill rotWithShape="1">
              <a:blip r:embed="rId3">
                <a:alphaModFix/>
              </a:blip>
              <a:srcRect b="34144" l="0" r="0" t="33640"/>
              <a:stretch/>
            </p:blipFill>
            <p:spPr>
              <a:xfrm>
                <a:off x="1799750" y="3262526"/>
                <a:ext cx="6306500" cy="2070013"/>
              </a:xfrm>
              <a:prstGeom prst="rect">
                <a:avLst/>
              </a:prstGeom>
              <a:noFill/>
              <a:ln>
                <a:noFill/>
              </a:ln>
            </p:spPr>
          </p:pic>
          <p:sp>
            <p:nvSpPr>
              <p:cNvPr id="5740" name="Google Shape;5740;p230"/>
              <p:cNvSpPr/>
              <p:nvPr/>
            </p:nvSpPr>
            <p:spPr>
              <a:xfrm>
                <a:off x="1799750" y="4932429"/>
                <a:ext cx="1988480" cy="40011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Xe tự hành</a:t>
                </a:r>
                <a:endParaRPr sz="1100">
                  <a:solidFill>
                    <a:srgbClr val="262626"/>
                  </a:solidFill>
                  <a:latin typeface="Arial"/>
                  <a:ea typeface="Arial"/>
                  <a:cs typeface="Arial"/>
                  <a:sym typeface="Arial"/>
                </a:endParaRPr>
              </a:p>
              <a:p>
                <a:pPr indent="0" lvl="0" marL="0" marR="0" rtl="0" algn="ctr">
                  <a:spcBef>
                    <a:spcPts val="0"/>
                  </a:spcBef>
                  <a:spcAft>
                    <a:spcPts val="0"/>
                  </a:spcAft>
                  <a:buNone/>
                </a:pPr>
                <a:r>
                  <a:rPr lang="en-US" sz="1100">
                    <a:solidFill>
                      <a:srgbClr val="262626"/>
                    </a:solidFill>
                    <a:latin typeface="Arial"/>
                    <a:ea typeface="Arial"/>
                    <a:cs typeface="Arial"/>
                    <a:sym typeface="Arial"/>
                  </a:rPr>
                  <a:t>Khi lái ở tốc độ 100km/h</a:t>
                </a:r>
                <a:endParaRPr/>
              </a:p>
            </p:txBody>
          </p:sp>
          <p:sp>
            <p:nvSpPr>
              <p:cNvPr id="5741" name="Google Shape;5741;p230"/>
              <p:cNvSpPr/>
              <p:nvPr/>
            </p:nvSpPr>
            <p:spPr>
              <a:xfrm>
                <a:off x="5397500" y="3613109"/>
                <a:ext cx="2387600" cy="3390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Nhận tín hiệu dừng sau 1,1m</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(giả sử độ trễ là 50ms)</a:t>
                </a:r>
                <a:endParaRPr/>
              </a:p>
            </p:txBody>
          </p:sp>
          <p:sp>
            <p:nvSpPr>
              <p:cNvPr id="5742" name="Google Shape;5742;p230"/>
              <p:cNvSpPr/>
              <p:nvPr/>
            </p:nvSpPr>
            <p:spPr>
              <a:xfrm>
                <a:off x="5430706" y="4571358"/>
                <a:ext cx="2508607" cy="544797"/>
              </a:xfrm>
              <a:prstGeom prst="rect">
                <a:avLst/>
              </a:prstGeom>
              <a:gradFill>
                <a:gsLst>
                  <a:gs pos="0">
                    <a:srgbClr val="52B69A"/>
                  </a:gs>
                  <a:gs pos="100000">
                    <a:srgbClr val="24AAC3"/>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FFFFFF"/>
                    </a:solidFill>
                    <a:latin typeface="Arial"/>
                    <a:ea typeface="Arial"/>
                    <a:cs typeface="Arial"/>
                    <a:sym typeface="Arial"/>
                  </a:rPr>
                  <a:t>Nhận tín hiệu dừng sau 2,7cm</a:t>
                </a:r>
                <a:endParaRPr/>
              </a:p>
              <a:p>
                <a:pPr indent="0" lvl="0" marL="0" marR="0" rtl="0" algn="l">
                  <a:spcBef>
                    <a:spcPts val="0"/>
                  </a:spcBef>
                  <a:spcAft>
                    <a:spcPts val="0"/>
                  </a:spcAft>
                  <a:buNone/>
                </a:pPr>
                <a:r>
                  <a:rPr lang="en-US" sz="1200">
                    <a:solidFill>
                      <a:srgbClr val="FFFFFF"/>
                    </a:solidFill>
                    <a:latin typeface="Arial"/>
                    <a:ea typeface="Arial"/>
                    <a:cs typeface="Arial"/>
                    <a:sym typeface="Arial"/>
                  </a:rPr>
                  <a:t>(giả sử độ trễ là 1ms)</a:t>
                </a:r>
                <a:endParaRPr/>
              </a:p>
            </p:txBody>
          </p:sp>
        </p:grpSp>
      </p:grpSp>
      <p:grpSp>
        <p:nvGrpSpPr>
          <p:cNvPr id="5743" name="Google Shape;5743;p230"/>
          <p:cNvGrpSpPr/>
          <p:nvPr/>
        </p:nvGrpSpPr>
        <p:grpSpPr>
          <a:xfrm>
            <a:off x="559817" y="1917711"/>
            <a:ext cx="8783192" cy="215394"/>
            <a:chOff x="1027113" y="2045625"/>
            <a:chExt cx="8785225" cy="215444"/>
          </a:xfrm>
        </p:grpSpPr>
        <p:sp>
          <p:nvSpPr>
            <p:cNvPr id="5744" name="Google Shape;5744;p2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745" name="Google Shape;5745;p2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UR/UL: Độ tin cậy siêu cao và độ trễ thấp</a:t>
              </a:r>
              <a:endParaRPr sz="1400">
                <a:solidFill>
                  <a:srgbClr val="262626"/>
                </a:solidFill>
                <a:latin typeface="Arial"/>
                <a:ea typeface="Arial"/>
                <a:cs typeface="Arial"/>
                <a:sym typeface="Arial"/>
              </a:endParaRPr>
            </a:p>
          </p:txBody>
        </p:sp>
      </p:gr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0" name="Shape 5750"/>
        <p:cNvGrpSpPr/>
        <p:nvPr/>
      </p:nvGrpSpPr>
      <p:grpSpPr>
        <a:xfrm>
          <a:off x="0" y="0"/>
          <a:ext cx="0" cy="0"/>
          <a:chOff x="0" y="0"/>
          <a:chExt cx="0" cy="0"/>
        </a:xfrm>
      </p:grpSpPr>
      <p:sp>
        <p:nvSpPr>
          <p:cNvPr id="5751" name="Google Shape;5751;p231"/>
          <p:cNvSpPr/>
          <p:nvPr/>
        </p:nvSpPr>
        <p:spPr>
          <a:xfrm>
            <a:off x="559816" y="2252288"/>
            <a:ext cx="5782617" cy="363948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52" name="Google Shape;5752;p231"/>
          <p:cNvSpPr txBox="1"/>
          <p:nvPr/>
        </p:nvSpPr>
        <p:spPr>
          <a:xfrm>
            <a:off x="559816" y="4565808"/>
            <a:ext cx="5782617" cy="1169551"/>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Cần có mMTC để điều tiết các thiết bị IoT đang phát triển theo cấp số nhân như</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các thiết bị thông minh, các cảm biến được gắn vào quần áo và phụ kiện, </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các thiết bị đo công tơ mét như đồ gia dụng, </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thiết bị đo nước và khí gas, và các cảm biến cho ô tô và vỉa hè</a:t>
            </a:r>
            <a:endParaRPr/>
          </a:p>
        </p:txBody>
      </p:sp>
      <p:grpSp>
        <p:nvGrpSpPr>
          <p:cNvPr id="5753" name="Google Shape;5753;p231"/>
          <p:cNvGrpSpPr/>
          <p:nvPr/>
        </p:nvGrpSpPr>
        <p:grpSpPr>
          <a:xfrm>
            <a:off x="559817" y="2252289"/>
            <a:ext cx="5782617" cy="2180331"/>
            <a:chOff x="2135952" y="3395384"/>
            <a:chExt cx="5717441" cy="1944347"/>
          </a:xfrm>
        </p:grpSpPr>
        <p:pic>
          <p:nvPicPr>
            <p:cNvPr descr="https://img.kr.news.samsung.com/kr/wp-content/uploads/2018/02/23552351.jpg" id="5754" name="Google Shape;5754;p231"/>
            <p:cNvPicPr preferRelativeResize="0"/>
            <p:nvPr/>
          </p:nvPicPr>
          <p:blipFill rotWithShape="1">
            <a:blip r:embed="rId3">
              <a:alphaModFix/>
            </a:blip>
            <a:srcRect b="0" l="0" r="0" t="66623"/>
            <a:stretch/>
          </p:blipFill>
          <p:spPr>
            <a:xfrm>
              <a:off x="2135952" y="3395384"/>
              <a:ext cx="5717441" cy="1944347"/>
            </a:xfrm>
            <a:prstGeom prst="rect">
              <a:avLst/>
            </a:prstGeom>
            <a:noFill/>
            <a:ln>
              <a:noFill/>
            </a:ln>
          </p:spPr>
        </p:pic>
        <p:sp>
          <p:nvSpPr>
            <p:cNvPr id="5755" name="Google Shape;5755;p231"/>
            <p:cNvSpPr/>
            <p:nvPr/>
          </p:nvSpPr>
          <p:spPr>
            <a:xfrm>
              <a:off x="4969273" y="3666734"/>
              <a:ext cx="1575166" cy="33909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100.000 kết nối</a:t>
              </a:r>
              <a:endParaRPr sz="1200">
                <a:solidFill>
                  <a:srgbClr val="000000"/>
                </a:solidFill>
                <a:latin typeface="Arial"/>
                <a:ea typeface="Arial"/>
                <a:cs typeface="Arial"/>
                <a:sym typeface="Arial"/>
              </a:endParaRPr>
            </a:p>
          </p:txBody>
        </p:sp>
        <p:sp>
          <p:nvSpPr>
            <p:cNvPr id="5756" name="Google Shape;5756;p231"/>
            <p:cNvSpPr/>
            <p:nvPr/>
          </p:nvSpPr>
          <p:spPr>
            <a:xfrm>
              <a:off x="4989512" y="4583173"/>
              <a:ext cx="1614745" cy="415984"/>
            </a:xfrm>
            <a:prstGeom prst="rect">
              <a:avLst/>
            </a:prstGeom>
            <a:gradFill>
              <a:gsLst>
                <a:gs pos="0">
                  <a:srgbClr val="5CBB93"/>
                </a:gs>
                <a:gs pos="100000">
                  <a:srgbClr val="3CB0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FFFFFF"/>
                  </a:solidFill>
                  <a:latin typeface="Arial"/>
                  <a:ea typeface="Arial"/>
                  <a:cs typeface="Arial"/>
                  <a:sym typeface="Arial"/>
                </a:rPr>
                <a:t>1 triệu kết nối</a:t>
              </a:r>
              <a:endParaRPr sz="1200">
                <a:solidFill>
                  <a:srgbClr val="FFFFFF"/>
                </a:solidFill>
                <a:latin typeface="Arial"/>
                <a:ea typeface="Arial"/>
                <a:cs typeface="Arial"/>
                <a:sym typeface="Arial"/>
              </a:endParaRPr>
            </a:p>
          </p:txBody>
        </p:sp>
        <p:sp>
          <p:nvSpPr>
            <p:cNvPr id="5757" name="Google Shape;5757;p231"/>
            <p:cNvSpPr/>
            <p:nvPr/>
          </p:nvSpPr>
          <p:spPr>
            <a:xfrm>
              <a:off x="2144902" y="5082935"/>
              <a:ext cx="1304451" cy="238896"/>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Phạm vi 1km2</a:t>
              </a:r>
              <a:endParaRPr/>
            </a:p>
          </p:txBody>
        </p:sp>
      </p:grpSp>
      <p:grpSp>
        <p:nvGrpSpPr>
          <p:cNvPr id="5758" name="Google Shape;5758;p231"/>
          <p:cNvGrpSpPr/>
          <p:nvPr/>
        </p:nvGrpSpPr>
        <p:grpSpPr>
          <a:xfrm>
            <a:off x="416128" y="444866"/>
            <a:ext cx="9051872" cy="553998"/>
            <a:chOff x="416128" y="444866"/>
            <a:chExt cx="9051872" cy="553998"/>
          </a:xfrm>
        </p:grpSpPr>
        <p:sp>
          <p:nvSpPr>
            <p:cNvPr id="5759" name="Google Shape;5759;p231"/>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760" name="Google Shape;5760;p2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761" name="Google Shape;5761;p2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Đặc điểm của Truyền thông Di động 5G</a:t>
            </a:r>
            <a:endParaRPr/>
          </a:p>
        </p:txBody>
      </p:sp>
      <p:sp>
        <p:nvSpPr>
          <p:cNvPr id="5762" name="Google Shape;5762;p231"/>
          <p:cNvSpPr/>
          <p:nvPr/>
        </p:nvSpPr>
        <p:spPr>
          <a:xfrm>
            <a:off x="6459612" y="2257438"/>
            <a:ext cx="3080388"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Mục tiêu của truyền thông di động 5G là hỗ trợ 1 triệu thiết bị trong vòng 1km2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Nhà máy thông minh</a:t>
            </a:r>
            <a:endParaRPr sz="1300">
              <a:solidFill>
                <a:srgbClr val="262626"/>
              </a:solidFill>
              <a:latin typeface="Arial"/>
              <a:ea typeface="Arial"/>
              <a:cs typeface="Arial"/>
              <a:sym typeface="Arial"/>
            </a:endParaRPr>
          </a:p>
        </p:txBody>
      </p:sp>
      <p:grpSp>
        <p:nvGrpSpPr>
          <p:cNvPr id="5763" name="Google Shape;5763;p231"/>
          <p:cNvGrpSpPr/>
          <p:nvPr/>
        </p:nvGrpSpPr>
        <p:grpSpPr>
          <a:xfrm>
            <a:off x="559817" y="1917711"/>
            <a:ext cx="8783192" cy="215394"/>
            <a:chOff x="1027113" y="2045625"/>
            <a:chExt cx="8785225" cy="215444"/>
          </a:xfrm>
        </p:grpSpPr>
        <p:sp>
          <p:nvSpPr>
            <p:cNvPr id="5764" name="Google Shape;5764;p2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765" name="Google Shape;5765;p2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mMTC: Truyền thông kết nối đa thiết bị rộng lớn</a:t>
              </a:r>
              <a:endParaRPr sz="1400">
                <a:solidFill>
                  <a:srgbClr val="262626"/>
                </a:solidFill>
                <a:latin typeface="Arial"/>
                <a:ea typeface="Arial"/>
                <a:cs typeface="Arial"/>
                <a:sym typeface="Arial"/>
              </a:endParaRPr>
            </a:p>
          </p:txBody>
        </p:sp>
      </p:gr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0" name="Shape 5770"/>
        <p:cNvGrpSpPr/>
        <p:nvPr/>
      </p:nvGrpSpPr>
      <p:grpSpPr>
        <a:xfrm>
          <a:off x="0" y="0"/>
          <a:ext cx="0" cy="0"/>
          <a:chOff x="0" y="0"/>
          <a:chExt cx="0" cy="0"/>
        </a:xfrm>
      </p:grpSpPr>
      <p:sp>
        <p:nvSpPr>
          <p:cNvPr id="5771" name="Google Shape;5771;p232"/>
          <p:cNvSpPr txBox="1"/>
          <p:nvPr/>
        </p:nvSpPr>
        <p:spPr>
          <a:xfrm>
            <a:off x="1099276" y="4498248"/>
            <a:ext cx="7856638" cy="33855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rgbClr val="C55A11"/>
                </a:solidFill>
                <a:latin typeface="Arial"/>
                <a:ea typeface="Arial"/>
                <a:cs typeface="Arial"/>
                <a:sym typeface="Arial"/>
              </a:rPr>
              <a:t>“Chú trọng tới công nghệ Phân chia mạng, một ứng xử viên công nghệ 5G quan trọng”</a:t>
            </a:r>
            <a:endParaRPr/>
          </a:p>
        </p:txBody>
      </p:sp>
      <p:grpSp>
        <p:nvGrpSpPr>
          <p:cNvPr id="5772" name="Google Shape;5772;p232"/>
          <p:cNvGrpSpPr/>
          <p:nvPr/>
        </p:nvGrpSpPr>
        <p:grpSpPr>
          <a:xfrm>
            <a:off x="1070726" y="4836802"/>
            <a:ext cx="7913735" cy="1252129"/>
            <a:chOff x="1368001" y="4977776"/>
            <a:chExt cx="7913735" cy="1252129"/>
          </a:xfrm>
        </p:grpSpPr>
        <p:pic>
          <p:nvPicPr>
            <p:cNvPr id="5773" name="Google Shape;5773;p232"/>
            <p:cNvPicPr preferRelativeResize="0"/>
            <p:nvPr/>
          </p:nvPicPr>
          <p:blipFill rotWithShape="1">
            <a:blip r:embed="rId3">
              <a:alphaModFix/>
            </a:blip>
            <a:srcRect b="18794" l="11035" r="59338" t="39105"/>
            <a:stretch/>
          </p:blipFill>
          <p:spPr>
            <a:xfrm>
              <a:off x="1368001" y="4977776"/>
              <a:ext cx="1754888" cy="1252129"/>
            </a:xfrm>
            <a:prstGeom prst="rect">
              <a:avLst/>
            </a:prstGeom>
            <a:noFill/>
            <a:ln>
              <a:noFill/>
            </a:ln>
          </p:spPr>
        </p:pic>
        <p:sp>
          <p:nvSpPr>
            <p:cNvPr id="5774" name="Google Shape;5774;p232"/>
            <p:cNvSpPr/>
            <p:nvPr/>
          </p:nvSpPr>
          <p:spPr>
            <a:xfrm>
              <a:off x="3098930" y="5226349"/>
              <a:ext cx="6182806" cy="864439"/>
            </a:xfrm>
            <a:prstGeom prst="rect">
              <a:avLst/>
            </a:prstGeom>
            <a:noFill/>
            <a:ln>
              <a:noFill/>
            </a:ln>
          </p:spPr>
          <p:txBody>
            <a:bodyPr anchorCtr="0" anchor="t" bIns="71950" lIns="0" spcFirstLastPara="1" rIns="143900" wrap="square" tIns="71950">
              <a:noAutofit/>
            </a:bodyPr>
            <a:lstStyle/>
            <a:p>
              <a:pPr indent="-179333" lvl="1" marL="35549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Công nghệ tăng tính linh hoạt bằng cách phân chia mạng thành nhiều mạng ảo bằng công nghệ ảo hóa và cấu hình/quản lý các mạng logic riêng biệt theo dịch vụ hoặc theo thuê bao</a:t>
              </a:r>
              <a:endParaRPr/>
            </a:p>
          </p:txBody>
        </p:sp>
      </p:grpSp>
      <p:grpSp>
        <p:nvGrpSpPr>
          <p:cNvPr id="5775" name="Google Shape;5775;p232"/>
          <p:cNvGrpSpPr/>
          <p:nvPr/>
        </p:nvGrpSpPr>
        <p:grpSpPr>
          <a:xfrm>
            <a:off x="416128" y="444866"/>
            <a:ext cx="9051872" cy="553998"/>
            <a:chOff x="416128" y="444866"/>
            <a:chExt cx="9051872" cy="553998"/>
          </a:xfrm>
        </p:grpSpPr>
        <p:sp>
          <p:nvSpPr>
            <p:cNvPr id="5776" name="Google Shape;5776;p23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777" name="Google Shape;5777;p2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778" name="Google Shape;5778;p2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Đặc điểm của Truyền thông Di động 5G</a:t>
            </a:r>
            <a:endParaRPr/>
          </a:p>
        </p:txBody>
      </p:sp>
      <p:grpSp>
        <p:nvGrpSpPr>
          <p:cNvPr id="5779" name="Google Shape;5779;p232"/>
          <p:cNvGrpSpPr/>
          <p:nvPr/>
        </p:nvGrpSpPr>
        <p:grpSpPr>
          <a:xfrm>
            <a:off x="577813" y="2252605"/>
            <a:ext cx="8765196" cy="2044800"/>
            <a:chOff x="577813" y="2210401"/>
            <a:chExt cx="8765196" cy="2044800"/>
          </a:xfrm>
        </p:grpSpPr>
        <p:sp>
          <p:nvSpPr>
            <p:cNvPr id="5780" name="Google Shape;5780;p232"/>
            <p:cNvSpPr/>
            <p:nvPr/>
          </p:nvSpPr>
          <p:spPr>
            <a:xfrm>
              <a:off x="577813" y="2210401"/>
              <a:ext cx="8765196" cy="2044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781" name="Google Shape;5781;p232"/>
            <p:cNvGrpSpPr/>
            <p:nvPr/>
          </p:nvGrpSpPr>
          <p:grpSpPr>
            <a:xfrm>
              <a:off x="1342489" y="2270383"/>
              <a:ext cx="7442026" cy="1902264"/>
              <a:chOff x="711954" y="2514120"/>
              <a:chExt cx="7442026" cy="1902264"/>
            </a:xfrm>
          </p:grpSpPr>
          <p:grpSp>
            <p:nvGrpSpPr>
              <p:cNvPr id="5782" name="Google Shape;5782;p232"/>
              <p:cNvGrpSpPr/>
              <p:nvPr/>
            </p:nvGrpSpPr>
            <p:grpSpPr>
              <a:xfrm>
                <a:off x="711954" y="2514120"/>
                <a:ext cx="7442026" cy="745490"/>
                <a:chOff x="712182" y="2557369"/>
                <a:chExt cx="7444412" cy="745729"/>
              </a:xfrm>
            </p:grpSpPr>
            <p:sp>
              <p:nvSpPr>
                <p:cNvPr id="5783" name="Google Shape;5783;p232"/>
                <p:cNvSpPr/>
                <p:nvPr/>
              </p:nvSpPr>
              <p:spPr>
                <a:xfrm>
                  <a:off x="3158220" y="2557369"/>
                  <a:ext cx="4998374" cy="745729"/>
                </a:xfrm>
                <a:prstGeom prst="rect">
                  <a:avLst/>
                </a:prstGeom>
                <a:noFill/>
                <a:ln>
                  <a:noFill/>
                </a:ln>
              </p:spPr>
              <p:txBody>
                <a:bodyPr anchorCtr="0" anchor="t" bIns="71950" lIns="0" spcFirstLastPara="1" rIns="143900" wrap="square" tIns="71950">
                  <a:spAutoFit/>
                </a:bodyPr>
                <a:lstStyle/>
                <a:p>
                  <a:pPr indent="-179333" lvl="1" marL="35549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Số lượng thiết bị khổng lồ: hơn 1 triệu thiết bị/1km2 </a:t>
                  </a:r>
                  <a:endParaRPr/>
                </a:p>
                <a:p>
                  <a:pPr indent="-179333" lvl="1" marL="35549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Thiết bị cực rẻ</a:t>
                  </a:r>
                  <a:endParaRPr/>
                </a:p>
                <a:p>
                  <a:pPr indent="-179333" lvl="1" marL="35549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Năng lượng thấp: Tuổi thọ 10+ năm</a:t>
                  </a:r>
                  <a:endParaRPr/>
                </a:p>
              </p:txBody>
            </p:sp>
            <p:sp>
              <p:nvSpPr>
                <p:cNvPr id="5784" name="Google Shape;5784;p232"/>
                <p:cNvSpPr/>
                <p:nvPr/>
              </p:nvSpPr>
              <p:spPr>
                <a:xfrm>
                  <a:off x="712182" y="2641715"/>
                  <a:ext cx="1922617" cy="530679"/>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IoT rộng lớn</a:t>
                  </a:r>
                  <a:endParaRPr sz="1400">
                    <a:solidFill>
                      <a:srgbClr val="3F3F3F"/>
                    </a:solidFill>
                    <a:latin typeface="Arial"/>
                    <a:ea typeface="Arial"/>
                    <a:cs typeface="Arial"/>
                    <a:sym typeface="Arial"/>
                  </a:endParaRPr>
                </a:p>
              </p:txBody>
            </p:sp>
            <p:sp>
              <p:nvSpPr>
                <p:cNvPr id="5785" name="Google Shape;5785;p232"/>
                <p:cNvSpPr/>
                <p:nvPr/>
              </p:nvSpPr>
              <p:spPr>
                <a:xfrm>
                  <a:off x="2724194" y="2761847"/>
                  <a:ext cx="325347" cy="290415"/>
                </a:xfrm>
                <a:prstGeom prst="rightArrow">
                  <a:avLst>
                    <a:gd fmla="val 50000" name="adj1"/>
                    <a:gd fmla="val 50000" name="adj2"/>
                  </a:avLst>
                </a:prstGeom>
                <a:solidFill>
                  <a:srgbClr val="0068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95959"/>
                    </a:solidFill>
                    <a:latin typeface="Calibri"/>
                    <a:ea typeface="Calibri"/>
                    <a:cs typeface="Calibri"/>
                    <a:sym typeface="Calibri"/>
                  </a:endParaRPr>
                </a:p>
              </p:txBody>
            </p:sp>
          </p:grpSp>
          <p:grpSp>
            <p:nvGrpSpPr>
              <p:cNvPr id="5786" name="Google Shape;5786;p232"/>
              <p:cNvGrpSpPr/>
              <p:nvPr/>
            </p:nvGrpSpPr>
            <p:grpSpPr>
              <a:xfrm>
                <a:off x="711954" y="3226636"/>
                <a:ext cx="6971278" cy="530509"/>
                <a:chOff x="712182" y="3204159"/>
                <a:chExt cx="6973513" cy="530679"/>
              </a:xfrm>
            </p:grpSpPr>
            <p:sp>
              <p:nvSpPr>
                <p:cNvPr id="5787" name="Google Shape;5787;p232"/>
                <p:cNvSpPr/>
                <p:nvPr/>
              </p:nvSpPr>
              <p:spPr>
                <a:xfrm>
                  <a:off x="712182" y="3204159"/>
                  <a:ext cx="1922617" cy="530679"/>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Kiểm soát nhiệm vụ then chốt</a:t>
                  </a:r>
                  <a:endParaRPr sz="1400">
                    <a:solidFill>
                      <a:srgbClr val="3F3F3F"/>
                    </a:solidFill>
                    <a:latin typeface="Arial"/>
                    <a:ea typeface="Arial"/>
                    <a:cs typeface="Arial"/>
                    <a:sym typeface="Arial"/>
                  </a:endParaRPr>
                </a:p>
              </p:txBody>
            </p:sp>
            <p:sp>
              <p:nvSpPr>
                <p:cNvPr id="5788" name="Google Shape;5788;p232"/>
                <p:cNvSpPr/>
                <p:nvPr/>
              </p:nvSpPr>
              <p:spPr>
                <a:xfrm>
                  <a:off x="2724194" y="3324291"/>
                  <a:ext cx="325347" cy="290415"/>
                </a:xfrm>
                <a:prstGeom prst="rightArrow">
                  <a:avLst>
                    <a:gd fmla="val 50000" name="adj1"/>
                    <a:gd fmla="val 50000" name="adj2"/>
                  </a:avLst>
                </a:prstGeom>
                <a:solidFill>
                  <a:srgbClr val="0068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95959"/>
                    </a:solidFill>
                    <a:latin typeface="Calibri"/>
                    <a:ea typeface="Calibri"/>
                    <a:cs typeface="Calibri"/>
                    <a:sym typeface="Calibri"/>
                  </a:endParaRPr>
                </a:p>
              </p:txBody>
            </p:sp>
            <p:sp>
              <p:nvSpPr>
                <p:cNvPr id="5789" name="Google Shape;5789;p232"/>
                <p:cNvSpPr/>
                <p:nvPr/>
              </p:nvSpPr>
              <p:spPr>
                <a:xfrm>
                  <a:off x="3158220" y="3212146"/>
                  <a:ext cx="4527475" cy="514704"/>
                </a:xfrm>
                <a:prstGeom prst="rect">
                  <a:avLst/>
                </a:prstGeom>
                <a:noFill/>
                <a:ln>
                  <a:noFill/>
                </a:ln>
              </p:spPr>
              <p:txBody>
                <a:bodyPr anchorCtr="0" anchor="t" bIns="71950" lIns="0" spcFirstLastPara="1" rIns="143900" wrap="square" tIns="71950">
                  <a:noAutofit/>
                </a:bodyPr>
                <a:lstStyle/>
                <a:p>
                  <a:pPr indent="-179333" lvl="1" marL="35549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Thời gian tương tác ngắn: Ghép nối trong 0,001 giây  </a:t>
                  </a:r>
                  <a:endParaRPr/>
                </a:p>
                <a:p>
                  <a:pPr indent="-179333" lvl="1" marL="35549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Lái xe tự hành, Robot phẫu thuật</a:t>
                  </a:r>
                  <a:endParaRPr/>
                </a:p>
              </p:txBody>
            </p:sp>
          </p:grpSp>
          <p:grpSp>
            <p:nvGrpSpPr>
              <p:cNvPr id="5790" name="Google Shape;5790;p232"/>
              <p:cNvGrpSpPr/>
              <p:nvPr/>
            </p:nvGrpSpPr>
            <p:grpSpPr>
              <a:xfrm>
                <a:off x="711954" y="3885875"/>
                <a:ext cx="6971278" cy="530509"/>
                <a:chOff x="712182" y="3886021"/>
                <a:chExt cx="6973513" cy="530679"/>
              </a:xfrm>
            </p:grpSpPr>
            <p:sp>
              <p:nvSpPr>
                <p:cNvPr id="5791" name="Google Shape;5791;p232"/>
                <p:cNvSpPr/>
                <p:nvPr/>
              </p:nvSpPr>
              <p:spPr>
                <a:xfrm>
                  <a:off x="712182" y="3886021"/>
                  <a:ext cx="1922617" cy="530679"/>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Băng rộng di động nâng cao</a:t>
                  </a:r>
                  <a:endParaRPr sz="1400">
                    <a:solidFill>
                      <a:srgbClr val="3F3F3F"/>
                    </a:solidFill>
                    <a:latin typeface="Arial"/>
                    <a:ea typeface="Arial"/>
                    <a:cs typeface="Arial"/>
                    <a:sym typeface="Arial"/>
                  </a:endParaRPr>
                </a:p>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sp>
              <p:nvSpPr>
                <p:cNvPr id="5792" name="Google Shape;5792;p232"/>
                <p:cNvSpPr/>
                <p:nvPr/>
              </p:nvSpPr>
              <p:spPr>
                <a:xfrm>
                  <a:off x="2724194" y="3948812"/>
                  <a:ext cx="325347" cy="290415"/>
                </a:xfrm>
                <a:prstGeom prst="rightArrow">
                  <a:avLst>
                    <a:gd fmla="val 50000" name="adj1"/>
                    <a:gd fmla="val 50000" name="adj2"/>
                  </a:avLst>
                </a:prstGeom>
                <a:solidFill>
                  <a:srgbClr val="00686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95959"/>
                    </a:solidFill>
                    <a:latin typeface="Calibri"/>
                    <a:ea typeface="Calibri"/>
                    <a:cs typeface="Calibri"/>
                    <a:sym typeface="Calibri"/>
                  </a:endParaRPr>
                </a:p>
              </p:txBody>
            </p:sp>
            <p:sp>
              <p:nvSpPr>
                <p:cNvPr id="5793" name="Google Shape;5793;p232"/>
                <p:cNvSpPr/>
                <p:nvPr/>
              </p:nvSpPr>
              <p:spPr>
                <a:xfrm>
                  <a:off x="3158220" y="3948812"/>
                  <a:ext cx="4527475" cy="290415"/>
                </a:xfrm>
                <a:prstGeom prst="rect">
                  <a:avLst/>
                </a:prstGeom>
                <a:noFill/>
                <a:ln>
                  <a:noFill/>
                </a:ln>
              </p:spPr>
              <p:txBody>
                <a:bodyPr anchorCtr="0" anchor="t" bIns="71950" lIns="0" spcFirstLastPara="1" rIns="143900" wrap="square" tIns="71950">
                  <a:noAutofit/>
                </a:bodyPr>
                <a:lstStyle/>
                <a:p>
                  <a:pPr indent="-179333" lvl="1" marL="35549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Tư vấn, điều trị từ xa, VR, ba chiều, v.v.</a:t>
                  </a:r>
                  <a:endParaRPr/>
                </a:p>
              </p:txBody>
            </p:sp>
          </p:grpSp>
        </p:grpSp>
      </p:grpSp>
      <p:grpSp>
        <p:nvGrpSpPr>
          <p:cNvPr id="5794" name="Google Shape;5794;p232"/>
          <p:cNvGrpSpPr/>
          <p:nvPr/>
        </p:nvGrpSpPr>
        <p:grpSpPr>
          <a:xfrm>
            <a:off x="559817" y="1917711"/>
            <a:ext cx="8783192" cy="215394"/>
            <a:chOff x="1027113" y="2045625"/>
            <a:chExt cx="8785225" cy="215444"/>
          </a:xfrm>
        </p:grpSpPr>
        <p:sp>
          <p:nvSpPr>
            <p:cNvPr id="5795" name="Google Shape;5795;p2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796" name="Google Shape;5796;p2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Đặc điểm kỹ thuật của IoT 5G</a:t>
              </a:r>
              <a:endParaRPr/>
            </a:p>
          </p:txBody>
        </p:sp>
      </p:gr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1" name="Shape 5801"/>
        <p:cNvGrpSpPr/>
        <p:nvPr/>
      </p:nvGrpSpPr>
      <p:grpSpPr>
        <a:xfrm>
          <a:off x="0" y="0"/>
          <a:ext cx="0" cy="0"/>
          <a:chOff x="0" y="0"/>
          <a:chExt cx="0" cy="0"/>
        </a:xfrm>
      </p:grpSpPr>
      <p:grpSp>
        <p:nvGrpSpPr>
          <p:cNvPr id="5802" name="Google Shape;5802;p233"/>
          <p:cNvGrpSpPr/>
          <p:nvPr/>
        </p:nvGrpSpPr>
        <p:grpSpPr>
          <a:xfrm>
            <a:off x="416128" y="444866"/>
            <a:ext cx="9051872" cy="553998"/>
            <a:chOff x="416128" y="444866"/>
            <a:chExt cx="9051872" cy="553998"/>
          </a:xfrm>
        </p:grpSpPr>
        <p:sp>
          <p:nvSpPr>
            <p:cNvPr id="5803" name="Google Shape;5803;p233"/>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5.4. Mạng 5G</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5804" name="Google Shape;5804;p2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5805" name="Google Shape;5805;p2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Hướng phát triển của Công nghệ truyền thông di động 5G</a:t>
            </a:r>
            <a:endParaRPr/>
          </a:p>
        </p:txBody>
      </p:sp>
      <p:pic>
        <p:nvPicPr>
          <p:cNvPr id="5806" name="Google Shape;5806;p233"/>
          <p:cNvPicPr preferRelativeResize="0"/>
          <p:nvPr/>
        </p:nvPicPr>
        <p:blipFill rotWithShape="1">
          <a:blip r:embed="rId3">
            <a:alphaModFix/>
          </a:blip>
          <a:srcRect b="0" l="0" r="0" t="0"/>
          <a:stretch/>
        </p:blipFill>
        <p:spPr>
          <a:xfrm>
            <a:off x="1756070" y="3650401"/>
            <a:ext cx="6655026" cy="2755598"/>
          </a:xfrm>
          <a:prstGeom prst="rect">
            <a:avLst/>
          </a:prstGeom>
          <a:noFill/>
          <a:ln>
            <a:noFill/>
          </a:ln>
        </p:spPr>
      </p:pic>
      <p:grpSp>
        <p:nvGrpSpPr>
          <p:cNvPr id="5807" name="Google Shape;5807;p233"/>
          <p:cNvGrpSpPr/>
          <p:nvPr/>
        </p:nvGrpSpPr>
        <p:grpSpPr>
          <a:xfrm>
            <a:off x="559817" y="1916881"/>
            <a:ext cx="8895167" cy="1800493"/>
            <a:chOff x="559817" y="1917711"/>
            <a:chExt cx="8895167" cy="1800493"/>
          </a:xfrm>
        </p:grpSpPr>
        <p:sp>
          <p:nvSpPr>
            <p:cNvPr id="5808" name="Google Shape;5808;p233"/>
            <p:cNvSpPr/>
            <p:nvPr/>
          </p:nvSpPr>
          <p:spPr>
            <a:xfrm>
              <a:off x="559817" y="1929078"/>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809" name="Google Shape;5809;p233"/>
            <p:cNvSpPr/>
            <p:nvPr/>
          </p:nvSpPr>
          <p:spPr>
            <a:xfrm>
              <a:off x="712182" y="1917711"/>
              <a:ext cx="8742802" cy="18004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Từ 1G đến 5G, thông qua các cải tiến của Hệ thống Viễn thông Di động Toàn cầu (UMTS) và Tiến hóa Dài hạn (LTE), mỗi thế hệ công nghệ di động đều được thiết kế để đáp ứng nhu cầu của các nhà khai thác mạng và người tiêu dùng cuối cùng.</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Đặc biệt, 5G đang thực hiện một bước quan trọng hướng tới việc phát triển mạng truy cập xúc giác có độ trễ thấp, bằng cách cung cấp các đường thần kinh không dây bổ sung mới, tức là các đường dẫn dữ liệu. Tuy nhiên, ngày nay các xã hội ngày càng trở nên tập trung vào dữ liệu, phụ thuộc vào dữ liệu và tự động hóa hơn, đồng thời sẽ đưa ra các yêu cầu ngày càng nghiêm ngặt hơn (về độ tin cậy cực cao, năng lực, hiệu quả năng lượng và độ trễ thấp) có thể làm bão hòa năng lực của truyền thống. công nghệ cho hệ thống không dây.</a:t>
              </a:r>
              <a:endParaRPr sz="1400">
                <a:solidFill>
                  <a:srgbClr val="262626"/>
                </a:solidFill>
                <a:latin typeface="Arial"/>
                <a:ea typeface="Arial"/>
                <a:cs typeface="Arial"/>
                <a:sym typeface="Arial"/>
              </a:endParaRPr>
            </a:p>
          </p:txBody>
        </p:sp>
        <p:sp>
          <p:nvSpPr>
            <p:cNvPr id="5810" name="Google Shape;5810;p233"/>
            <p:cNvSpPr/>
            <p:nvPr/>
          </p:nvSpPr>
          <p:spPr>
            <a:xfrm>
              <a:off x="559817" y="264519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sp>
        <p:nvSpPr>
          <p:cNvPr id="5811" name="Google Shape;5811;p233"/>
          <p:cNvSpPr/>
          <p:nvPr/>
        </p:nvSpPr>
        <p:spPr>
          <a:xfrm>
            <a:off x="6779741" y="6166820"/>
            <a:ext cx="2725643" cy="194756"/>
          </a:xfrm>
          <a:prstGeom prst="roundRect">
            <a:avLst>
              <a:gd fmla="val 50000" name="adj"/>
            </a:avLst>
          </a:prstGeom>
          <a:solidFill>
            <a:srgbClr val="193EB0"/>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Source : http://mmwave.dei.unipd.it/research/6g/</a:t>
            </a:r>
            <a:endParaRPr sz="900">
              <a:solidFill>
                <a:schemeClr val="lt1"/>
              </a:solidFill>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6" name="Shape 5816"/>
        <p:cNvGrpSpPr/>
        <p:nvPr/>
      </p:nvGrpSpPr>
      <p:grpSpPr>
        <a:xfrm>
          <a:off x="0" y="0"/>
          <a:ext cx="0" cy="0"/>
          <a:chOff x="0" y="0"/>
          <a:chExt cx="0" cy="0"/>
        </a:xfrm>
      </p:grpSpPr>
      <p:grpSp>
        <p:nvGrpSpPr>
          <p:cNvPr id="5817" name="Google Shape;5817;p234"/>
          <p:cNvGrpSpPr/>
          <p:nvPr/>
        </p:nvGrpSpPr>
        <p:grpSpPr>
          <a:xfrm>
            <a:off x="1586" y="1099"/>
            <a:ext cx="9899652" cy="6855802"/>
            <a:chOff x="-1" y="0"/>
            <a:chExt cx="9902826" cy="6858000"/>
          </a:xfrm>
        </p:grpSpPr>
        <p:pic>
          <p:nvPicPr>
            <p:cNvPr id="5818" name="Google Shape;5818;p234"/>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5819" name="Google Shape;5819;p234"/>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5820" name="Google Shape;5820;p234"/>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5821" name="Google Shape;5821;p234"/>
            <p:cNvSpPr/>
            <p:nvPr/>
          </p:nvSpPr>
          <p:spPr>
            <a:xfrm>
              <a:off x="945928" y="2892042"/>
              <a:ext cx="8398097" cy="84633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5498">
                  <a:solidFill>
                    <a:srgbClr val="FFFFFF"/>
                  </a:solidFill>
                  <a:latin typeface="Arial"/>
                  <a:ea typeface="Arial"/>
                  <a:cs typeface="Arial"/>
                  <a:sym typeface="Arial"/>
                </a:rPr>
                <a:t>Kết thúc tài liệu</a:t>
              </a:r>
              <a:endParaRPr b="1" sz="5498">
                <a:solidFill>
                  <a:srgbClr val="FFFFFF"/>
                </a:solidFill>
                <a:latin typeface="Arial"/>
                <a:ea typeface="Arial"/>
                <a:cs typeface="Arial"/>
                <a:sym typeface="Arial"/>
              </a:endParaRPr>
            </a:p>
          </p:txBody>
        </p:sp>
      </p:grpSp>
      <p:sp>
        <p:nvSpPr>
          <p:cNvPr id="5822" name="Google Shape;5822;p234"/>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7" name="Shape 5827"/>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Công nghệ IoT và sự phát triển</a:t>
            </a:r>
            <a:endParaRPr b="1" sz="1800">
              <a:solidFill>
                <a:schemeClr val="lt1"/>
              </a:solidFill>
              <a:latin typeface="Arial"/>
              <a:ea typeface="Arial"/>
              <a:cs typeface="Arial"/>
              <a:sym typeface="Arial"/>
            </a:endParaRPr>
          </a:p>
        </p:txBody>
      </p:sp>
      <p:sp>
        <p:nvSpPr>
          <p:cNvPr id="520" name="Google Shape;520;p24"/>
          <p:cNvSpPr/>
          <p:nvPr/>
        </p:nvSpPr>
        <p:spPr>
          <a:xfrm>
            <a:off x="8293101" y="480778"/>
            <a:ext cx="11749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521" name="Google Shape;521;p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nghệ IoT và sự phát triển</a:t>
            </a:r>
            <a:endParaRPr/>
          </a:p>
        </p:txBody>
      </p:sp>
      <p:sp>
        <p:nvSpPr>
          <p:cNvPr id="522" name="Google Shape;522;p24"/>
          <p:cNvSpPr/>
          <p:nvPr/>
        </p:nvSpPr>
        <p:spPr>
          <a:xfrm>
            <a:off x="708780" y="2082830"/>
            <a:ext cx="8630827"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sản phẩm thông minh và được kết nối mang đến những khả năng mới và được xây dựng trên các nền tảng trước đó.</a:t>
            </a:r>
            <a:endParaRPr sz="1300">
              <a:solidFill>
                <a:srgbClr val="262626"/>
              </a:solidFill>
              <a:latin typeface="Arial"/>
              <a:ea typeface="Arial"/>
              <a:cs typeface="Arial"/>
              <a:sym typeface="Arial"/>
            </a:endParaRPr>
          </a:p>
        </p:txBody>
      </p:sp>
      <p:sp>
        <p:nvSpPr>
          <p:cNvPr id="523" name="Google Shape;523;p24"/>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rgbClr val="262626"/>
                </a:solidFill>
                <a:latin typeface="Arial"/>
                <a:ea typeface="Arial"/>
                <a:cs typeface="Arial"/>
                <a:sym typeface="Arial"/>
              </a:rPr>
              <a:t>Bốn bước của dịch vụ IoT</a:t>
            </a:r>
            <a:endParaRPr/>
          </a:p>
        </p:txBody>
      </p:sp>
      <p:grpSp>
        <p:nvGrpSpPr>
          <p:cNvPr id="524" name="Google Shape;524;p24"/>
          <p:cNvGrpSpPr/>
          <p:nvPr/>
        </p:nvGrpSpPr>
        <p:grpSpPr>
          <a:xfrm>
            <a:off x="1020037" y="2531704"/>
            <a:ext cx="7273064" cy="2179319"/>
            <a:chOff x="1279389" y="2758899"/>
            <a:chExt cx="7273064" cy="2179319"/>
          </a:xfrm>
        </p:grpSpPr>
        <p:pic>
          <p:nvPicPr>
            <p:cNvPr descr="https://image.slidesharecdn.com/porterprizeindiafinal-151001061109-lva1-app6892/95/michael-e-porter-presentation-at-porter-prize-2015-4-638.jpg?cb=1443680017" id="525" name="Google Shape;525;p24"/>
            <p:cNvPicPr preferRelativeResize="0"/>
            <p:nvPr/>
          </p:nvPicPr>
          <p:blipFill rotWithShape="1">
            <a:blip r:embed="rId3">
              <a:alphaModFix/>
            </a:blip>
            <a:srcRect b="40406" l="3856" r="74486" t="33071"/>
            <a:stretch/>
          </p:blipFill>
          <p:spPr>
            <a:xfrm>
              <a:off x="1279389" y="3671463"/>
              <a:ext cx="1795604" cy="955676"/>
            </a:xfrm>
            <a:prstGeom prst="rect">
              <a:avLst/>
            </a:prstGeom>
            <a:noFill/>
            <a:ln cap="flat" cmpd="sng" w="9525">
              <a:solidFill>
                <a:srgbClr val="BFBFBF"/>
              </a:solidFill>
              <a:prstDash val="solid"/>
              <a:round/>
              <a:headEnd len="sm" w="sm" type="none"/>
              <a:tailEnd len="sm" w="sm" type="none"/>
            </a:ln>
          </p:spPr>
        </p:pic>
        <p:sp>
          <p:nvSpPr>
            <p:cNvPr id="526" name="Google Shape;526;p24"/>
            <p:cNvSpPr txBox="1"/>
            <p:nvPr/>
          </p:nvSpPr>
          <p:spPr>
            <a:xfrm>
              <a:off x="1279389" y="4661219"/>
              <a:ext cx="1800000" cy="276999"/>
            </a:xfrm>
            <a:prstGeom prst="rect">
              <a:avLst/>
            </a:prstGeom>
            <a:solidFill>
              <a:srgbClr val="B4BBB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 Giám sát</a:t>
              </a:r>
              <a:endParaRPr/>
            </a:p>
          </p:txBody>
        </p:sp>
        <p:sp>
          <p:nvSpPr>
            <p:cNvPr id="527" name="Google Shape;527;p24"/>
            <p:cNvSpPr txBox="1"/>
            <p:nvPr/>
          </p:nvSpPr>
          <p:spPr>
            <a:xfrm>
              <a:off x="3103744" y="4661219"/>
              <a:ext cx="1800000" cy="276999"/>
            </a:xfrm>
            <a:prstGeom prst="rect">
              <a:avLst/>
            </a:prstGeom>
            <a:solidFill>
              <a:srgbClr val="B4BBB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528" name="Google Shape;528;p24"/>
            <p:cNvSpPr txBox="1"/>
            <p:nvPr/>
          </p:nvSpPr>
          <p:spPr>
            <a:xfrm>
              <a:off x="6752453" y="4661219"/>
              <a:ext cx="1800000" cy="276999"/>
            </a:xfrm>
            <a:prstGeom prst="rect">
              <a:avLst/>
            </a:prstGeom>
            <a:solidFill>
              <a:srgbClr val="B4BBB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529" name="Google Shape;529;p24"/>
            <p:cNvSpPr txBox="1"/>
            <p:nvPr/>
          </p:nvSpPr>
          <p:spPr>
            <a:xfrm>
              <a:off x="4928099" y="4661219"/>
              <a:ext cx="1800000" cy="276999"/>
            </a:xfrm>
            <a:prstGeom prst="rect">
              <a:avLst/>
            </a:prstGeom>
            <a:solidFill>
              <a:srgbClr val="B4BBB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530" name="Google Shape;530;p24"/>
            <p:cNvSpPr txBox="1"/>
            <p:nvPr/>
          </p:nvSpPr>
          <p:spPr>
            <a:xfrm>
              <a:off x="3103744" y="4356419"/>
              <a:ext cx="1800000" cy="276999"/>
            </a:xfrm>
            <a:prstGeom prst="rect">
              <a:avLst/>
            </a:prstGeom>
            <a:solidFill>
              <a:srgbClr val="00B3E3"/>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2. Điều khiển</a:t>
              </a:r>
              <a:endParaRPr/>
            </a:p>
          </p:txBody>
        </p:sp>
        <p:sp>
          <p:nvSpPr>
            <p:cNvPr id="531" name="Google Shape;531;p24"/>
            <p:cNvSpPr txBox="1"/>
            <p:nvPr/>
          </p:nvSpPr>
          <p:spPr>
            <a:xfrm>
              <a:off x="6752453" y="4356419"/>
              <a:ext cx="1800000" cy="276999"/>
            </a:xfrm>
            <a:prstGeom prst="rect">
              <a:avLst/>
            </a:prstGeom>
            <a:solidFill>
              <a:srgbClr val="00B3E3"/>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532" name="Google Shape;532;p24"/>
            <p:cNvSpPr txBox="1"/>
            <p:nvPr/>
          </p:nvSpPr>
          <p:spPr>
            <a:xfrm>
              <a:off x="4928099" y="4356419"/>
              <a:ext cx="1800000" cy="276999"/>
            </a:xfrm>
            <a:prstGeom prst="rect">
              <a:avLst/>
            </a:prstGeom>
            <a:solidFill>
              <a:srgbClr val="00B3E3"/>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533" name="Google Shape;533;p24"/>
            <p:cNvSpPr txBox="1"/>
            <p:nvPr/>
          </p:nvSpPr>
          <p:spPr>
            <a:xfrm>
              <a:off x="6752453" y="4051619"/>
              <a:ext cx="1800000" cy="276999"/>
            </a:xfrm>
            <a:prstGeom prst="rect">
              <a:avLst/>
            </a:prstGeom>
            <a:solidFill>
              <a:srgbClr val="0077C8"/>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534" name="Google Shape;534;p24"/>
            <p:cNvSpPr txBox="1"/>
            <p:nvPr/>
          </p:nvSpPr>
          <p:spPr>
            <a:xfrm>
              <a:off x="4928099" y="4051619"/>
              <a:ext cx="1800000" cy="276999"/>
            </a:xfrm>
            <a:prstGeom prst="rect">
              <a:avLst/>
            </a:prstGeom>
            <a:solidFill>
              <a:srgbClr val="0077C8"/>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 Tối ưu hóa</a:t>
              </a:r>
              <a:endParaRPr/>
            </a:p>
          </p:txBody>
        </p:sp>
        <p:sp>
          <p:nvSpPr>
            <p:cNvPr id="535" name="Google Shape;535;p24"/>
            <p:cNvSpPr txBox="1"/>
            <p:nvPr/>
          </p:nvSpPr>
          <p:spPr>
            <a:xfrm>
              <a:off x="6752453" y="3746819"/>
              <a:ext cx="1800000" cy="276999"/>
            </a:xfrm>
            <a:prstGeom prst="rect">
              <a:avLst/>
            </a:prstGeom>
            <a:solidFill>
              <a:srgbClr val="0033CC"/>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4. Tự chủ</a:t>
              </a:r>
              <a:endParaRPr/>
            </a:p>
          </p:txBody>
        </p:sp>
        <p:pic>
          <p:nvPicPr>
            <p:cNvPr descr="https://image.slidesharecdn.com/porterprizeindiafinal-151001061109-lva1-app6892/95/michael-e-porter-presentation-at-porter-prize-2015-4-638.jpg?cb=1443680017" id="536" name="Google Shape;536;p24"/>
            <p:cNvPicPr preferRelativeResize="0"/>
            <p:nvPr/>
          </p:nvPicPr>
          <p:blipFill rotWithShape="1">
            <a:blip r:embed="rId3">
              <a:alphaModFix/>
            </a:blip>
            <a:srcRect b="47589" l="27417" r="50925" t="25888"/>
            <a:stretch/>
          </p:blipFill>
          <p:spPr>
            <a:xfrm>
              <a:off x="3103743" y="3372060"/>
              <a:ext cx="1800000" cy="955676"/>
            </a:xfrm>
            <a:prstGeom prst="rect">
              <a:avLst/>
            </a:prstGeom>
            <a:noFill/>
            <a:ln cap="flat" cmpd="sng" w="9525">
              <a:solidFill>
                <a:srgbClr val="BFBFBF"/>
              </a:solidFill>
              <a:prstDash val="solid"/>
              <a:round/>
              <a:headEnd len="sm" w="sm" type="none"/>
              <a:tailEnd len="sm" w="sm" type="none"/>
            </a:ln>
          </p:spPr>
        </p:pic>
        <p:pic>
          <p:nvPicPr>
            <p:cNvPr descr="https://image.slidesharecdn.com/porterprizeindiafinal-151001061109-lva1-app6892/95/michael-e-porter-presentation-at-porter-prize-2015-4-638.jpg?cb=1443680017" id="537" name="Google Shape;537;p24"/>
            <p:cNvPicPr preferRelativeResize="0"/>
            <p:nvPr/>
          </p:nvPicPr>
          <p:blipFill rotWithShape="1">
            <a:blip r:embed="rId3">
              <a:alphaModFix/>
            </a:blip>
            <a:srcRect b="55489" l="50979" r="27363" t="17988"/>
            <a:stretch/>
          </p:blipFill>
          <p:spPr>
            <a:xfrm>
              <a:off x="4928096" y="3063731"/>
              <a:ext cx="1795607" cy="955676"/>
            </a:xfrm>
            <a:prstGeom prst="rect">
              <a:avLst/>
            </a:prstGeom>
            <a:noFill/>
            <a:ln cap="flat" cmpd="sng" w="9525">
              <a:solidFill>
                <a:srgbClr val="BFBFBF"/>
              </a:solidFill>
              <a:prstDash val="solid"/>
              <a:round/>
              <a:headEnd len="sm" w="sm" type="none"/>
              <a:tailEnd len="sm" w="sm" type="none"/>
            </a:ln>
          </p:spPr>
        </p:pic>
        <p:pic>
          <p:nvPicPr>
            <p:cNvPr descr="https://image.slidesharecdn.com/porterprizeindiafinal-151001061109-lva1-app6892/95/michael-e-porter-presentation-at-porter-prize-2015-4-638.jpg?cb=1443680017" id="538" name="Google Shape;538;p24"/>
            <p:cNvPicPr preferRelativeResize="0"/>
            <p:nvPr/>
          </p:nvPicPr>
          <p:blipFill rotWithShape="1">
            <a:blip r:embed="rId3">
              <a:alphaModFix/>
            </a:blip>
            <a:srcRect b="63150" l="74437" r="3904" t="10327"/>
            <a:stretch/>
          </p:blipFill>
          <p:spPr>
            <a:xfrm>
              <a:off x="6748056" y="2758899"/>
              <a:ext cx="1804397" cy="955676"/>
            </a:xfrm>
            <a:prstGeom prst="rect">
              <a:avLst/>
            </a:prstGeom>
            <a:noFill/>
            <a:ln cap="flat" cmpd="sng" w="9525">
              <a:solidFill>
                <a:srgbClr val="BFBFBF"/>
              </a:solidFill>
              <a:prstDash val="solid"/>
              <a:round/>
              <a:headEnd len="sm" w="sm" type="none"/>
              <a:tailEnd len="sm" w="sm" type="none"/>
            </a:ln>
          </p:spPr>
        </p:pic>
      </p:grpSp>
      <p:sp>
        <p:nvSpPr>
          <p:cNvPr id="539" name="Google Shape;539;p24"/>
          <p:cNvSpPr txBox="1"/>
          <p:nvPr/>
        </p:nvSpPr>
        <p:spPr>
          <a:xfrm>
            <a:off x="703262" y="5997438"/>
            <a:ext cx="3586185" cy="138499"/>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lang="en-US" sz="900">
                <a:solidFill>
                  <a:srgbClr val="595959"/>
                </a:solidFill>
                <a:latin typeface="Arial"/>
                <a:ea typeface="Arial"/>
                <a:cs typeface="Arial"/>
                <a:sym typeface="Arial"/>
              </a:rPr>
              <a:t>(Nguồn: Harvard Business Review, Michael E.Porter, 2015)</a:t>
            </a:r>
            <a:endParaRPr/>
          </a:p>
        </p:txBody>
      </p:sp>
      <p:sp>
        <p:nvSpPr>
          <p:cNvPr id="540" name="Google Shape;540;p24"/>
          <p:cNvSpPr txBox="1"/>
          <p:nvPr/>
        </p:nvSpPr>
        <p:spPr>
          <a:xfrm>
            <a:off x="1169718" y="4897357"/>
            <a:ext cx="1293177"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262626"/>
                </a:solidFill>
                <a:latin typeface="Arial"/>
                <a:ea typeface="Arial"/>
                <a:cs typeface="Arial"/>
                <a:sym typeface="Arial"/>
              </a:rPr>
              <a:t>Theo dõi </a:t>
            </a:r>
            <a:r>
              <a:rPr lang="en-US" sz="1050">
                <a:solidFill>
                  <a:srgbClr val="FF0000"/>
                </a:solidFill>
                <a:latin typeface="Arial"/>
                <a:ea typeface="Arial"/>
                <a:cs typeface="Arial"/>
                <a:sym typeface="Arial"/>
              </a:rPr>
              <a:t>vị trí</a:t>
            </a:r>
            <a:r>
              <a:rPr lang="en-US" sz="1050">
                <a:solidFill>
                  <a:srgbClr val="262626"/>
                </a:solidFill>
                <a:latin typeface="Arial"/>
                <a:ea typeface="Arial"/>
                <a:cs typeface="Arial"/>
                <a:sym typeface="Arial"/>
              </a:rPr>
              <a:t>, </a:t>
            </a:r>
            <a:r>
              <a:rPr lang="en-US" sz="1050">
                <a:solidFill>
                  <a:srgbClr val="FF0000"/>
                </a:solidFill>
                <a:latin typeface="Arial"/>
                <a:ea typeface="Arial"/>
                <a:cs typeface="Arial"/>
                <a:sym typeface="Arial"/>
              </a:rPr>
              <a:t>vận hành</a:t>
            </a:r>
            <a:r>
              <a:rPr lang="en-US" sz="1050">
                <a:solidFill>
                  <a:srgbClr val="595959"/>
                </a:solidFill>
                <a:latin typeface="Arial"/>
                <a:ea typeface="Arial"/>
                <a:cs typeface="Arial"/>
                <a:sym typeface="Arial"/>
              </a:rPr>
              <a:t> sản phẩm</a:t>
            </a:r>
            <a:r>
              <a:rPr lang="en-US" sz="1050">
                <a:solidFill>
                  <a:srgbClr val="262626"/>
                </a:solidFill>
                <a:latin typeface="Arial"/>
                <a:ea typeface="Arial"/>
                <a:cs typeface="Arial"/>
                <a:sym typeface="Arial"/>
              </a:rPr>
              <a:t>, </a:t>
            </a:r>
            <a:r>
              <a:rPr lang="en-US" sz="1050">
                <a:solidFill>
                  <a:srgbClr val="FF0000"/>
                </a:solidFill>
                <a:latin typeface="Arial"/>
                <a:ea typeface="Arial"/>
                <a:cs typeface="Arial"/>
                <a:sym typeface="Arial"/>
              </a:rPr>
              <a:t>điều kiện</a:t>
            </a:r>
            <a:r>
              <a:rPr lang="en-US" sz="1050">
                <a:solidFill>
                  <a:srgbClr val="595959"/>
                </a:solidFill>
                <a:latin typeface="Arial"/>
                <a:ea typeface="Arial"/>
                <a:cs typeface="Arial"/>
                <a:sym typeface="Arial"/>
              </a:rPr>
              <a:t> sản phẩm</a:t>
            </a:r>
            <a:r>
              <a:rPr lang="en-US" sz="1050">
                <a:solidFill>
                  <a:srgbClr val="262626"/>
                </a:solidFill>
                <a:latin typeface="Arial"/>
                <a:ea typeface="Arial"/>
                <a:cs typeface="Arial"/>
                <a:sym typeface="Arial"/>
              </a:rPr>
              <a:t>, và </a:t>
            </a:r>
            <a:r>
              <a:rPr lang="en-US" sz="1050">
                <a:solidFill>
                  <a:srgbClr val="FF0000"/>
                </a:solidFill>
                <a:latin typeface="Arial"/>
                <a:ea typeface="Arial"/>
                <a:cs typeface="Arial"/>
                <a:sym typeface="Arial"/>
              </a:rPr>
              <a:t>môi trường</a:t>
            </a:r>
            <a:r>
              <a:rPr lang="en-US" sz="1050">
                <a:solidFill>
                  <a:srgbClr val="595959"/>
                </a:solidFill>
                <a:latin typeface="Arial"/>
                <a:ea typeface="Arial"/>
                <a:cs typeface="Arial"/>
                <a:sym typeface="Arial"/>
              </a:rPr>
              <a:t> xung quanh</a:t>
            </a:r>
            <a:endParaRPr/>
          </a:p>
        </p:txBody>
      </p:sp>
      <p:sp>
        <p:nvSpPr>
          <p:cNvPr id="541" name="Google Shape;541;p24"/>
          <p:cNvSpPr txBox="1"/>
          <p:nvPr/>
        </p:nvSpPr>
        <p:spPr>
          <a:xfrm>
            <a:off x="6642781" y="4925935"/>
            <a:ext cx="1293177" cy="3231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595959"/>
                </a:solidFill>
                <a:latin typeface="Arial"/>
                <a:ea typeface="Arial"/>
                <a:cs typeface="Arial"/>
                <a:sym typeface="Arial"/>
              </a:rPr>
              <a:t>K</a:t>
            </a:r>
            <a:r>
              <a:rPr lang="en-US" sz="1050">
                <a:solidFill>
                  <a:srgbClr val="262626"/>
                </a:solidFill>
                <a:latin typeface="Arial"/>
                <a:ea typeface="Arial"/>
                <a:cs typeface="Arial"/>
                <a:sym typeface="Arial"/>
              </a:rPr>
              <a:t>ết hợp các khả năng để </a:t>
            </a:r>
            <a:r>
              <a:rPr lang="en-US" sz="1050">
                <a:solidFill>
                  <a:srgbClr val="FF0000"/>
                </a:solidFill>
                <a:latin typeface="Arial"/>
                <a:ea typeface="Arial"/>
                <a:cs typeface="Arial"/>
                <a:sym typeface="Arial"/>
              </a:rPr>
              <a:t>sản phẩm tự hành</a:t>
            </a:r>
            <a:endParaRPr/>
          </a:p>
        </p:txBody>
      </p:sp>
      <p:sp>
        <p:nvSpPr>
          <p:cNvPr id="542" name="Google Shape;542;p24"/>
          <p:cNvSpPr txBox="1"/>
          <p:nvPr/>
        </p:nvSpPr>
        <p:spPr>
          <a:xfrm>
            <a:off x="4818426" y="4925935"/>
            <a:ext cx="1293177"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262626"/>
                </a:solidFill>
                <a:latin typeface="Arial"/>
                <a:ea typeface="Arial"/>
                <a:cs typeface="Arial"/>
                <a:sym typeface="Arial"/>
              </a:rPr>
              <a:t>Các thuật toán giúp </a:t>
            </a:r>
            <a:r>
              <a:rPr lang="en-US" sz="1050">
                <a:solidFill>
                  <a:srgbClr val="FF0000"/>
                </a:solidFill>
                <a:latin typeface="Arial"/>
                <a:ea typeface="Arial"/>
                <a:cs typeface="Arial"/>
                <a:sym typeface="Arial"/>
              </a:rPr>
              <a:t>tối ưu hóa vận hành</a:t>
            </a:r>
            <a:r>
              <a:rPr lang="en-US" sz="1050">
                <a:solidFill>
                  <a:srgbClr val="262626"/>
                </a:solidFill>
                <a:latin typeface="Arial"/>
                <a:ea typeface="Arial"/>
                <a:cs typeface="Arial"/>
                <a:sym typeface="Arial"/>
              </a:rPr>
              <a:t>, </a:t>
            </a:r>
            <a:r>
              <a:rPr lang="en-US" sz="1050">
                <a:solidFill>
                  <a:srgbClr val="FF0000"/>
                </a:solidFill>
                <a:latin typeface="Arial"/>
                <a:ea typeface="Arial"/>
                <a:cs typeface="Arial"/>
                <a:sym typeface="Arial"/>
              </a:rPr>
              <a:t>sử dụng</a:t>
            </a:r>
            <a:r>
              <a:rPr lang="en-US" sz="1050">
                <a:solidFill>
                  <a:srgbClr val="262626"/>
                </a:solidFill>
                <a:latin typeface="Arial"/>
                <a:ea typeface="Arial"/>
                <a:cs typeface="Arial"/>
                <a:sym typeface="Arial"/>
              </a:rPr>
              <a:t>, và </a:t>
            </a:r>
            <a:r>
              <a:rPr lang="en-US" sz="1050">
                <a:solidFill>
                  <a:srgbClr val="FF0000"/>
                </a:solidFill>
                <a:latin typeface="Arial"/>
                <a:ea typeface="Arial"/>
                <a:cs typeface="Arial"/>
                <a:sym typeface="Arial"/>
              </a:rPr>
              <a:t>dịch vụ sản phẩm</a:t>
            </a:r>
            <a:endParaRPr/>
          </a:p>
        </p:txBody>
      </p:sp>
      <p:sp>
        <p:nvSpPr>
          <p:cNvPr id="543" name="Google Shape;543;p24"/>
          <p:cNvSpPr txBox="1"/>
          <p:nvPr/>
        </p:nvSpPr>
        <p:spPr>
          <a:xfrm>
            <a:off x="2996270" y="4901302"/>
            <a:ext cx="1293177" cy="8079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FF0000"/>
                </a:solidFill>
                <a:latin typeface="Arial"/>
                <a:ea typeface="Arial"/>
                <a:cs typeface="Arial"/>
                <a:sym typeface="Arial"/>
              </a:rPr>
              <a:t>Điều khiển vật lý</a:t>
            </a:r>
            <a:r>
              <a:rPr lang="en-US" sz="1050">
                <a:solidFill>
                  <a:srgbClr val="262626"/>
                </a:solidFill>
                <a:latin typeface="Arial"/>
                <a:ea typeface="Arial"/>
                <a:cs typeface="Arial"/>
                <a:sym typeface="Arial"/>
              </a:rPr>
              <a:t> hoặc </a:t>
            </a:r>
            <a:r>
              <a:rPr lang="en-US" sz="1050">
                <a:solidFill>
                  <a:srgbClr val="FF0000"/>
                </a:solidFill>
                <a:latin typeface="Arial"/>
                <a:ea typeface="Arial"/>
                <a:cs typeface="Arial"/>
                <a:sym typeface="Arial"/>
              </a:rPr>
              <a:t>từ xa</a:t>
            </a:r>
            <a:r>
              <a:rPr lang="en-US" sz="1050">
                <a:solidFill>
                  <a:srgbClr val="262626"/>
                </a:solidFill>
                <a:latin typeface="Arial"/>
                <a:ea typeface="Arial"/>
                <a:cs typeface="Arial"/>
                <a:sym typeface="Arial"/>
              </a:rPr>
              <a:t> sản phẩm thông qua phần mềm nhúng hoặc đám mây sản phẩm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Công nghệ IoT và sự phát triển</a:t>
            </a:r>
            <a:endParaRPr b="1" sz="1800">
              <a:solidFill>
                <a:schemeClr val="lt1"/>
              </a:solidFill>
              <a:latin typeface="Arial"/>
              <a:ea typeface="Arial"/>
              <a:cs typeface="Arial"/>
              <a:sym typeface="Arial"/>
            </a:endParaRPr>
          </a:p>
        </p:txBody>
      </p:sp>
      <p:sp>
        <p:nvSpPr>
          <p:cNvPr id="550" name="Google Shape;550;p25"/>
          <p:cNvSpPr/>
          <p:nvPr/>
        </p:nvSpPr>
        <p:spPr>
          <a:xfrm>
            <a:off x="8178801" y="480778"/>
            <a:ext cx="12892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551" name="Google Shape;551;p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IoT tự nhận thức</a:t>
            </a:r>
            <a:endParaRPr/>
          </a:p>
        </p:txBody>
      </p:sp>
      <p:sp>
        <p:nvSpPr>
          <p:cNvPr id="552" name="Google Shape;552;p25"/>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Sự thông minh hóa và sự ra đời của nền tảng IoT</a:t>
            </a:r>
            <a:endParaRPr/>
          </a:p>
        </p:txBody>
      </p:sp>
      <p:grpSp>
        <p:nvGrpSpPr>
          <p:cNvPr id="553" name="Google Shape;553;p25"/>
          <p:cNvGrpSpPr/>
          <p:nvPr/>
        </p:nvGrpSpPr>
        <p:grpSpPr>
          <a:xfrm>
            <a:off x="449998" y="2288634"/>
            <a:ext cx="8646702" cy="592037"/>
            <a:chOff x="696306" y="2595663"/>
            <a:chExt cx="8646702" cy="592037"/>
          </a:xfrm>
        </p:grpSpPr>
        <p:sp>
          <p:nvSpPr>
            <p:cNvPr id="554" name="Google Shape;554;p25"/>
            <p:cNvSpPr/>
            <p:nvPr/>
          </p:nvSpPr>
          <p:spPr>
            <a:xfrm>
              <a:off x="696306" y="2595663"/>
              <a:ext cx="8646702" cy="592037"/>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5" name="Google Shape;555;p25"/>
            <p:cNvSpPr/>
            <p:nvPr/>
          </p:nvSpPr>
          <p:spPr>
            <a:xfrm>
              <a:off x="2306506" y="2623100"/>
              <a:ext cx="6731000" cy="5371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Có trí thông minh để hiểu ý nghĩa khi xử lý đối tượng hoặc tình huống mới và tìm ra cách hợp lý để thích nghi</a:t>
              </a:r>
              <a:endParaRPr/>
            </a:p>
          </p:txBody>
        </p:sp>
        <p:sp>
          <p:nvSpPr>
            <p:cNvPr id="556" name="Google Shape;556;p25"/>
            <p:cNvSpPr/>
            <p:nvPr/>
          </p:nvSpPr>
          <p:spPr>
            <a:xfrm>
              <a:off x="861118" y="2799348"/>
              <a:ext cx="1282402"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0033CC"/>
                  </a:solidFill>
                  <a:latin typeface="Arial"/>
                  <a:ea typeface="Arial"/>
                  <a:cs typeface="Arial"/>
                  <a:sym typeface="Arial"/>
                </a:rPr>
                <a:t>Sự thông minh hóa</a:t>
              </a:r>
              <a:endParaRPr/>
            </a:p>
          </p:txBody>
        </p:sp>
      </p:grpSp>
      <p:sp>
        <p:nvSpPr>
          <p:cNvPr id="557" name="Google Shape;557;p25"/>
          <p:cNvSpPr/>
          <p:nvPr/>
        </p:nvSpPr>
        <p:spPr>
          <a:xfrm>
            <a:off x="3419227" y="3242877"/>
            <a:ext cx="3113723" cy="24622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0">
                <a:solidFill>
                  <a:srgbClr val="0033CC"/>
                </a:solidFill>
                <a:latin typeface="Arial"/>
                <a:ea typeface="Arial"/>
                <a:cs typeface="Arial"/>
                <a:sym typeface="Arial"/>
              </a:rPr>
              <a:t>Nền tảng IoT theo tình huống</a:t>
            </a:r>
            <a:endParaRPr/>
          </a:p>
        </p:txBody>
      </p:sp>
      <p:sp>
        <p:nvSpPr>
          <p:cNvPr id="558" name="Google Shape;558;p25"/>
          <p:cNvSpPr/>
          <p:nvPr/>
        </p:nvSpPr>
        <p:spPr>
          <a:xfrm>
            <a:off x="2320371" y="3510267"/>
            <a:ext cx="5311434" cy="566000"/>
          </a:xfrm>
          <a:prstGeom prst="rect">
            <a:avLst/>
          </a:prstGeom>
          <a:noFill/>
          <a:ln>
            <a:noFill/>
          </a:ln>
        </p:spPr>
        <p:txBody>
          <a:bodyPr anchorCtr="0" anchor="t" bIns="71975" lIns="0" spcFirstLastPara="1" rIns="143950" wrap="square" tIns="71975">
            <a:spAutoFit/>
          </a:bodyPr>
          <a:lstStyle/>
          <a:p>
            <a:pPr indent="-179352" lvl="1" marL="355529"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Nhận thức được tình huống hiện tại thông qua giao tiếp giữa các vật </a:t>
            </a:r>
            <a:endParaRPr/>
          </a:p>
          <a:p>
            <a:pPr indent="-179352" lvl="1" marL="355529"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Cung cấp dịch vụ bằng cách hiểu về người dùng</a:t>
            </a:r>
            <a:endParaRPr/>
          </a:p>
        </p:txBody>
      </p:sp>
      <p:grpSp>
        <p:nvGrpSpPr>
          <p:cNvPr id="559" name="Google Shape;559;p25"/>
          <p:cNvGrpSpPr/>
          <p:nvPr/>
        </p:nvGrpSpPr>
        <p:grpSpPr>
          <a:xfrm>
            <a:off x="659693" y="5022570"/>
            <a:ext cx="4821237" cy="952500"/>
            <a:chOff x="703262" y="5105400"/>
            <a:chExt cx="4821237" cy="952500"/>
          </a:xfrm>
        </p:grpSpPr>
        <p:sp>
          <p:nvSpPr>
            <p:cNvPr id="560" name="Google Shape;560;p25"/>
            <p:cNvSpPr/>
            <p:nvPr/>
          </p:nvSpPr>
          <p:spPr>
            <a:xfrm>
              <a:off x="703262" y="5109135"/>
              <a:ext cx="4821237" cy="948765"/>
            </a:xfrm>
            <a:prstGeom prst="rect">
              <a:avLst/>
            </a:prstGeom>
            <a:solidFill>
              <a:schemeClr val="lt1"/>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561" name="Google Shape;561;p25"/>
            <p:cNvSpPr/>
            <p:nvPr/>
          </p:nvSpPr>
          <p:spPr>
            <a:xfrm>
              <a:off x="703264" y="5105400"/>
              <a:ext cx="1437956" cy="952499"/>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Khả năng tương thích dữ liệu trở nên cần thiết</a:t>
              </a:r>
              <a:endParaRPr/>
            </a:p>
          </p:txBody>
        </p:sp>
        <p:sp>
          <p:nvSpPr>
            <p:cNvPr id="562" name="Google Shape;562;p25"/>
            <p:cNvSpPr/>
            <p:nvPr/>
          </p:nvSpPr>
          <p:spPr>
            <a:xfrm>
              <a:off x="2240279" y="5180669"/>
              <a:ext cx="3284219" cy="801962"/>
            </a:xfrm>
            <a:prstGeom prst="rect">
              <a:avLst/>
            </a:prstGeom>
            <a:noFill/>
            <a:ln>
              <a:noFill/>
            </a:ln>
          </p:spPr>
          <p:txBody>
            <a:bodyPr anchorCtr="0" anchor="t" bIns="71975" lIns="0" spcFirstLastPara="1" rIns="143950" wrap="square" tIns="71975">
              <a:spAutoFit/>
            </a:bodyPr>
            <a:lstStyle/>
            <a:p>
              <a:pPr indent="-92075" lvl="1" marL="92075"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Tích lũy kinh nghiệm</a:t>
              </a:r>
              <a:endParaRPr/>
            </a:p>
            <a:p>
              <a:pPr indent="-92075" lvl="1" marL="92075"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Nhận biết tình huống và xác định nhu cầu</a:t>
              </a:r>
              <a:endParaRPr/>
            </a:p>
            <a:p>
              <a:pPr indent="-92075" lvl="1" marL="92075"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Cung cấp dịch vụ</a:t>
              </a:r>
              <a:endParaRPr/>
            </a:p>
          </p:txBody>
        </p:sp>
      </p:grpSp>
      <p:grpSp>
        <p:nvGrpSpPr>
          <p:cNvPr id="563" name="Google Shape;563;p25"/>
          <p:cNvGrpSpPr/>
          <p:nvPr/>
        </p:nvGrpSpPr>
        <p:grpSpPr>
          <a:xfrm>
            <a:off x="659693" y="4163149"/>
            <a:ext cx="4821237" cy="559160"/>
            <a:chOff x="703262" y="4450080"/>
            <a:chExt cx="4821237" cy="559160"/>
          </a:xfrm>
        </p:grpSpPr>
        <p:sp>
          <p:nvSpPr>
            <p:cNvPr id="564" name="Google Shape;564;p25"/>
            <p:cNvSpPr/>
            <p:nvPr/>
          </p:nvSpPr>
          <p:spPr>
            <a:xfrm>
              <a:off x="703262" y="4452273"/>
              <a:ext cx="4821237" cy="556967"/>
            </a:xfrm>
            <a:prstGeom prst="rect">
              <a:avLst/>
            </a:prstGeom>
            <a:solidFill>
              <a:schemeClr val="lt1"/>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565" name="Google Shape;565;p25"/>
            <p:cNvSpPr/>
            <p:nvPr/>
          </p:nvSpPr>
          <p:spPr>
            <a:xfrm>
              <a:off x="703264" y="4450080"/>
              <a:ext cx="1437956" cy="55915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Khả năng tương tác của thiết bị</a:t>
              </a:r>
              <a:endParaRPr/>
            </a:p>
          </p:txBody>
        </p:sp>
        <p:sp>
          <p:nvSpPr>
            <p:cNvPr id="566" name="Google Shape;566;p25"/>
            <p:cNvSpPr/>
            <p:nvPr/>
          </p:nvSpPr>
          <p:spPr>
            <a:xfrm>
              <a:off x="2511779" y="4529604"/>
              <a:ext cx="2642161" cy="40011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Giao tiếp</a:t>
              </a:r>
              <a:endParaRPr/>
            </a:p>
            <a:p>
              <a:pPr indent="0" lvl="0" marL="0" marR="0" rtl="0" algn="ctr">
                <a:spcBef>
                  <a:spcPts val="0"/>
                </a:spcBef>
                <a:spcAft>
                  <a:spcPts val="0"/>
                </a:spcAft>
                <a:buNone/>
              </a:pPr>
              <a:r>
                <a:rPr lang="en-US" sz="1200">
                  <a:solidFill>
                    <a:srgbClr val="262626"/>
                  </a:solidFill>
                  <a:latin typeface="Arial"/>
                  <a:ea typeface="Arial"/>
                  <a:cs typeface="Arial"/>
                  <a:sym typeface="Arial"/>
                </a:rPr>
                <a:t>(chia sẻ và kiểm soát thông tin)</a:t>
              </a:r>
              <a:endParaRPr/>
            </a:p>
          </p:txBody>
        </p:sp>
      </p:grpSp>
      <p:sp>
        <p:nvSpPr>
          <p:cNvPr id="567" name="Google Shape;567;p25"/>
          <p:cNvSpPr/>
          <p:nvPr/>
        </p:nvSpPr>
        <p:spPr>
          <a:xfrm>
            <a:off x="1252506" y="4655483"/>
            <a:ext cx="252334" cy="343068"/>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8" name="Google Shape;568;p25"/>
          <p:cNvSpPr/>
          <p:nvPr/>
        </p:nvSpPr>
        <p:spPr>
          <a:xfrm>
            <a:off x="5738322" y="5304651"/>
            <a:ext cx="3602528"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200">
                <a:solidFill>
                  <a:srgbClr val="0033CC"/>
                </a:solidFill>
                <a:latin typeface="Arial"/>
                <a:ea typeface="Arial"/>
                <a:cs typeface="Arial"/>
                <a:sym typeface="Arial"/>
              </a:rPr>
              <a:t>IoT </a:t>
            </a:r>
            <a:r>
              <a:rPr lang="en-US" sz="1200">
                <a:solidFill>
                  <a:srgbClr val="FF0000"/>
                </a:solidFill>
                <a:latin typeface="Arial"/>
                <a:ea typeface="Arial"/>
                <a:cs typeface="Arial"/>
                <a:sym typeface="Arial"/>
              </a:rPr>
              <a:t>tạo ra một môi trường nơi có thể thu thập dữ liệu một cách nhất quán</a:t>
            </a:r>
            <a:r>
              <a:rPr lang="en-US" sz="1200">
                <a:solidFill>
                  <a:srgbClr val="0033CC"/>
                </a:solidFill>
                <a:latin typeface="Arial"/>
                <a:ea typeface="Arial"/>
                <a:cs typeface="Arial"/>
                <a:sym typeface="Arial"/>
              </a:rPr>
              <a:t>. Và sau đó là mang đến sự cải tiến.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Công nghệ IoT và sự phát triển</a:t>
            </a:r>
            <a:endParaRPr b="1" sz="1800">
              <a:solidFill>
                <a:schemeClr val="lt1"/>
              </a:solidFill>
              <a:latin typeface="Arial"/>
              <a:ea typeface="Arial"/>
              <a:cs typeface="Arial"/>
              <a:sym typeface="Arial"/>
            </a:endParaRPr>
          </a:p>
        </p:txBody>
      </p:sp>
      <p:sp>
        <p:nvSpPr>
          <p:cNvPr id="575" name="Google Shape;575;p26"/>
          <p:cNvSpPr/>
          <p:nvPr/>
        </p:nvSpPr>
        <p:spPr>
          <a:xfrm>
            <a:off x="8140701" y="480778"/>
            <a:ext cx="13273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576" name="Google Shape;576;p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IoT tự nhận thức</a:t>
            </a:r>
            <a:endParaRPr/>
          </a:p>
        </p:txBody>
      </p:sp>
      <p:sp>
        <p:nvSpPr>
          <p:cNvPr id="577" name="Google Shape;577;p26"/>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Đổi mới công nghệ và sự ra đời của IoT tự nhận thức (Nền tảng IoT thông minh)</a:t>
            </a:r>
            <a:endParaRPr/>
          </a:p>
        </p:txBody>
      </p:sp>
      <p:sp>
        <p:nvSpPr>
          <p:cNvPr id="578" name="Google Shape;578;p26"/>
          <p:cNvSpPr/>
          <p:nvPr/>
        </p:nvSpPr>
        <p:spPr>
          <a:xfrm>
            <a:off x="449998" y="4490714"/>
            <a:ext cx="8630826" cy="1464939"/>
          </a:xfrm>
          <a:prstGeom prst="rect">
            <a:avLst/>
          </a:prstGeom>
          <a:solidFill>
            <a:srgbClr val="E1EFD8"/>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9" name="Google Shape;579;p26"/>
          <p:cNvSpPr/>
          <p:nvPr/>
        </p:nvSpPr>
        <p:spPr>
          <a:xfrm>
            <a:off x="2272230" y="4497687"/>
            <a:ext cx="6806436" cy="1273886"/>
          </a:xfrm>
          <a:prstGeom prst="rect">
            <a:avLst/>
          </a:prstGeom>
          <a:noFill/>
          <a:ln>
            <a:noFill/>
          </a:ln>
        </p:spPr>
        <p:txBody>
          <a:bodyPr anchorCtr="0" anchor="t" bIns="71975" lIns="0" spcFirstLastPara="1" rIns="143950" wrap="square" tIns="71975">
            <a:spAutoFit/>
          </a:bodyPr>
          <a:lstStyle/>
          <a:p>
            <a:pPr indent="-179352" lvl="1" marL="355529" marR="0" rtl="0" algn="l">
              <a:spcBef>
                <a:spcPts val="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Một môi trường tự hành và tối ưu hóa, trong đó mọi vật được trang bị trí thông minh để nhận biết và thích nghi với môi trường xung quanh luôn thay đổi và cung cấp các dịch vụ thông minh chất lượng cao thông qua quá trình tối ưu hóa tức thì.</a:t>
            </a:r>
            <a:endParaRPr/>
          </a:p>
          <a:p>
            <a:pPr indent="-177800" lvl="1" marL="533400" marR="0" rtl="0" algn="l">
              <a:spcBef>
                <a:spcPts val="400"/>
              </a:spcBef>
              <a:spcAft>
                <a:spcPts val="0"/>
              </a:spcAft>
              <a:buNone/>
            </a:pPr>
            <a:r>
              <a:rPr b="0" i="0" lang="en-US" sz="1400" u="none" cap="none" strike="noStrike">
                <a:solidFill>
                  <a:srgbClr val="262626"/>
                </a:solidFill>
                <a:latin typeface="Arial"/>
                <a:ea typeface="Arial"/>
                <a:cs typeface="Arial"/>
                <a:sym typeface="Arial"/>
              </a:rPr>
              <a:t>→ Liên tục gia tăng giá trị dịch vụ IoT bằng cách tự học hỏi mọi thứ liên tục (24 giờ, 365 ngày) </a:t>
            </a:r>
            <a:endParaRPr/>
          </a:p>
        </p:txBody>
      </p:sp>
      <p:sp>
        <p:nvSpPr>
          <p:cNvPr id="580" name="Google Shape;580;p26"/>
          <p:cNvSpPr/>
          <p:nvPr/>
        </p:nvSpPr>
        <p:spPr>
          <a:xfrm>
            <a:off x="449998" y="2510407"/>
            <a:ext cx="8630826" cy="1464939"/>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1" name="Google Shape;581;p26"/>
          <p:cNvSpPr/>
          <p:nvPr/>
        </p:nvSpPr>
        <p:spPr>
          <a:xfrm>
            <a:off x="2272230" y="2608973"/>
            <a:ext cx="6806436" cy="1273886"/>
          </a:xfrm>
          <a:prstGeom prst="rect">
            <a:avLst/>
          </a:prstGeom>
          <a:noFill/>
          <a:ln>
            <a:noFill/>
          </a:ln>
        </p:spPr>
        <p:txBody>
          <a:bodyPr anchorCtr="0" anchor="t" bIns="71975" lIns="0" spcFirstLastPara="1" rIns="143950" wrap="square" tIns="71975">
            <a:spAutoFit/>
          </a:bodyPr>
          <a:lstStyle/>
          <a:p>
            <a:pPr indent="-179352" lvl="1" marL="355529" marR="0" rtl="0" algn="l">
              <a:spcBef>
                <a:spcPts val="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Một môi trường tự động và tổng quát, trong đó mọi vật được kết nối với internet và thu thập, truyền tải và vận hành thông tin xung quanh theo các quy tắc do người dùng đặt ra trước đó.</a:t>
            </a:r>
            <a:endParaRPr/>
          </a:p>
          <a:p>
            <a:pPr indent="-177800" lvl="1" marL="533400" marR="0" rtl="0" algn="l">
              <a:spcBef>
                <a:spcPts val="400"/>
              </a:spcBef>
              <a:spcAft>
                <a:spcPts val="0"/>
              </a:spcAft>
              <a:buNone/>
            </a:pPr>
            <a:r>
              <a:rPr b="0" i="0" lang="en-US" sz="1400" u="none" cap="none" strike="noStrike">
                <a:solidFill>
                  <a:srgbClr val="262626"/>
                </a:solidFill>
                <a:latin typeface="Arial"/>
                <a:ea typeface="Arial"/>
                <a:cs typeface="Arial"/>
                <a:sym typeface="Arial"/>
              </a:rPr>
              <a:t>→ Để vận hành IoT phù hợp, cần có sự giám sát và điều khiển bởi sự can thiệp của con người.</a:t>
            </a:r>
            <a:endParaRPr/>
          </a:p>
        </p:txBody>
      </p:sp>
      <p:sp>
        <p:nvSpPr>
          <p:cNvPr id="582" name="Google Shape;582;p26"/>
          <p:cNvSpPr/>
          <p:nvPr/>
        </p:nvSpPr>
        <p:spPr>
          <a:xfrm>
            <a:off x="449998" y="2510407"/>
            <a:ext cx="1822232" cy="147101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IoT 1.0 (Nền tảng IoT được kết nối)</a:t>
            </a:r>
            <a:endParaRPr/>
          </a:p>
        </p:txBody>
      </p:sp>
      <p:sp>
        <p:nvSpPr>
          <p:cNvPr id="583" name="Google Shape;583;p26"/>
          <p:cNvSpPr/>
          <p:nvPr/>
        </p:nvSpPr>
        <p:spPr>
          <a:xfrm>
            <a:off x="1181012" y="3948513"/>
            <a:ext cx="360204" cy="489724"/>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4" name="Google Shape;584;p26"/>
          <p:cNvSpPr/>
          <p:nvPr/>
        </p:nvSpPr>
        <p:spPr>
          <a:xfrm>
            <a:off x="449998" y="4491607"/>
            <a:ext cx="1822232" cy="1471019"/>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IoT 2.0 (Nền tảng IoT thông minh): IoT tự nhận thức</a:t>
            </a:r>
            <a:endParaRPr/>
          </a:p>
        </p:txBody>
      </p:sp>
      <p:sp>
        <p:nvSpPr>
          <p:cNvPr id="585" name="Google Shape;585;p26"/>
          <p:cNvSpPr/>
          <p:nvPr/>
        </p:nvSpPr>
        <p:spPr>
          <a:xfrm>
            <a:off x="1677914" y="4113406"/>
            <a:ext cx="3113723"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0033CC"/>
                </a:solidFill>
                <a:latin typeface="Arial"/>
                <a:ea typeface="Arial"/>
                <a:cs typeface="Arial"/>
                <a:sym typeface="Arial"/>
              </a:rPr>
              <a:t>đổi mới công nghệ</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Công nghệ IoT và sự phát triển</a:t>
            </a:r>
            <a:endParaRPr b="1" sz="1800">
              <a:solidFill>
                <a:schemeClr val="lt1"/>
              </a:solidFill>
              <a:latin typeface="Arial"/>
              <a:ea typeface="Arial"/>
              <a:cs typeface="Arial"/>
              <a:sym typeface="Arial"/>
            </a:endParaRPr>
          </a:p>
        </p:txBody>
      </p:sp>
      <p:sp>
        <p:nvSpPr>
          <p:cNvPr id="592" name="Google Shape;592;p27"/>
          <p:cNvSpPr/>
          <p:nvPr/>
        </p:nvSpPr>
        <p:spPr>
          <a:xfrm>
            <a:off x="8116451" y="480778"/>
            <a:ext cx="135154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593" name="Google Shape;593;p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IoT tự nhận thức</a:t>
            </a:r>
            <a:endParaRPr/>
          </a:p>
        </p:txBody>
      </p:sp>
      <p:sp>
        <p:nvSpPr>
          <p:cNvPr id="594" name="Google Shape;594;p27"/>
          <p:cNvSpPr/>
          <p:nvPr/>
        </p:nvSpPr>
        <p:spPr>
          <a:xfrm>
            <a:off x="708780" y="2082830"/>
            <a:ext cx="8630827"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móc kết nối tất cả các thông tin cần thiết với các đối tượng mà không cần con người can thiệp. Sau đó, máy móc sáng tạo, trao đổi, hiểu và thực thi theo tình huống của người dùng để dần trở nên thông minh hơn bằng cách tự phân tích, xác định, học hỏi và hoàn thiện. Đây là công nghệ IoT tự nhận thức.</a:t>
            </a:r>
            <a:endParaRPr/>
          </a:p>
        </p:txBody>
      </p:sp>
      <p:sp>
        <p:nvSpPr>
          <p:cNvPr id="595" name="Google Shape;595;p27"/>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 IoT tự nhận thức = IoT × AI </a:t>
            </a:r>
            <a:endParaRPr/>
          </a:p>
        </p:txBody>
      </p:sp>
      <p:grpSp>
        <p:nvGrpSpPr>
          <p:cNvPr id="596" name="Google Shape;596;p27"/>
          <p:cNvGrpSpPr/>
          <p:nvPr/>
        </p:nvGrpSpPr>
        <p:grpSpPr>
          <a:xfrm>
            <a:off x="2375008" y="3242877"/>
            <a:ext cx="5152808" cy="2627644"/>
            <a:chOff x="2412599" y="3426920"/>
            <a:chExt cx="5152808" cy="2627644"/>
          </a:xfrm>
        </p:grpSpPr>
        <p:grpSp>
          <p:nvGrpSpPr>
            <p:cNvPr id="597" name="Google Shape;597;p27"/>
            <p:cNvGrpSpPr/>
            <p:nvPr/>
          </p:nvGrpSpPr>
          <p:grpSpPr>
            <a:xfrm>
              <a:off x="2412599" y="3426920"/>
              <a:ext cx="2313472" cy="2627644"/>
              <a:chOff x="133465" y="3426920"/>
              <a:chExt cx="2313472" cy="2627644"/>
            </a:xfrm>
          </p:grpSpPr>
          <p:grpSp>
            <p:nvGrpSpPr>
              <p:cNvPr id="598" name="Google Shape;598;p27"/>
              <p:cNvGrpSpPr/>
              <p:nvPr/>
            </p:nvGrpSpPr>
            <p:grpSpPr>
              <a:xfrm>
                <a:off x="133465" y="3426920"/>
                <a:ext cx="2313472" cy="2627644"/>
                <a:chOff x="4020455" y="3255655"/>
                <a:chExt cx="2241786" cy="2627644"/>
              </a:xfrm>
            </p:grpSpPr>
            <p:sp>
              <p:nvSpPr>
                <p:cNvPr id="599" name="Google Shape;599;p27"/>
                <p:cNvSpPr/>
                <p:nvPr/>
              </p:nvSpPr>
              <p:spPr>
                <a:xfrm>
                  <a:off x="4020455" y="3255655"/>
                  <a:ext cx="2241786" cy="2627644"/>
                </a:xfrm>
                <a:prstGeom prst="rect">
                  <a:avLst/>
                </a:prstGeom>
                <a:solidFill>
                  <a:schemeClr val="lt1"/>
                </a:solidFill>
                <a:ln cap="flat" cmpd="sng" w="12700">
                  <a:solidFill>
                    <a:srgbClr val="0077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600" name="Google Shape;600;p27"/>
                <p:cNvSpPr/>
                <p:nvPr/>
              </p:nvSpPr>
              <p:spPr>
                <a:xfrm>
                  <a:off x="4020455" y="3255655"/>
                  <a:ext cx="2241786" cy="1061260"/>
                </a:xfrm>
                <a:prstGeom prst="rect">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601" name="Google Shape;601;p27"/>
                <p:cNvSpPr/>
                <p:nvPr/>
              </p:nvSpPr>
              <p:spPr>
                <a:xfrm>
                  <a:off x="4164099" y="3367082"/>
                  <a:ext cx="1954499" cy="3077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Kết nối ngang giữa tổ chức người dùng và doanh nghiệp</a:t>
                  </a:r>
                  <a:endParaRPr/>
                </a:p>
              </p:txBody>
            </p:sp>
            <p:sp>
              <p:nvSpPr>
                <p:cNvPr id="602" name="Google Shape;602;p27"/>
                <p:cNvSpPr/>
                <p:nvPr/>
              </p:nvSpPr>
              <p:spPr>
                <a:xfrm>
                  <a:off x="4386429" y="3966962"/>
                  <a:ext cx="1509839"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Xây dựng hệ sinh thái mở</a:t>
                  </a:r>
                  <a:endParaRPr/>
                </a:p>
              </p:txBody>
            </p:sp>
            <p:sp>
              <p:nvSpPr>
                <p:cNvPr id="603" name="Google Shape;603;p27"/>
                <p:cNvSpPr/>
                <p:nvPr/>
              </p:nvSpPr>
              <p:spPr>
                <a:xfrm>
                  <a:off x="4653603" y="5605849"/>
                  <a:ext cx="975492"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0077C8"/>
                      </a:solidFill>
                      <a:latin typeface="Arial"/>
                      <a:ea typeface="Arial"/>
                      <a:cs typeface="Arial"/>
                      <a:sym typeface="Arial"/>
                    </a:rPr>
                    <a:t>Kết nối mọi vật</a:t>
                  </a:r>
                  <a:endParaRPr/>
                </a:p>
              </p:txBody>
            </p:sp>
          </p:grpSp>
          <p:cxnSp>
            <p:nvCxnSpPr>
              <p:cNvPr id="604" name="Google Shape;604;p27"/>
              <p:cNvCxnSpPr/>
              <p:nvPr/>
            </p:nvCxnSpPr>
            <p:spPr>
              <a:xfrm>
                <a:off x="313178" y="3957550"/>
                <a:ext cx="1954046" cy="0"/>
              </a:xfrm>
              <a:prstGeom prst="straightConnector1">
                <a:avLst/>
              </a:prstGeom>
              <a:noFill/>
              <a:ln cap="flat" cmpd="sng" w="9525">
                <a:solidFill>
                  <a:schemeClr val="lt1"/>
                </a:solidFill>
                <a:prstDash val="solid"/>
                <a:miter lim="800000"/>
                <a:headEnd len="sm" w="sm" type="none"/>
                <a:tailEnd len="sm" w="sm" type="none"/>
              </a:ln>
            </p:spPr>
          </p:cxnSp>
          <p:sp>
            <p:nvSpPr>
              <p:cNvPr id="605" name="Google Shape;605;p27"/>
              <p:cNvSpPr/>
              <p:nvPr/>
            </p:nvSpPr>
            <p:spPr>
              <a:xfrm>
                <a:off x="1176772" y="4385791"/>
                <a:ext cx="226578" cy="308050"/>
              </a:xfrm>
              <a:prstGeom prst="downArrow">
                <a:avLst>
                  <a:gd fmla="val 56781" name="adj1"/>
                  <a:gd fmla="val 56860" name="adj2"/>
                </a:avLst>
              </a:prstGeom>
              <a:gradFill>
                <a:gsLst>
                  <a:gs pos="0">
                    <a:srgbClr val="0077C8">
                      <a:alpha val="0"/>
                    </a:srgbClr>
                  </a:gs>
                  <a:gs pos="6000">
                    <a:srgbClr val="0077C8">
                      <a:alpha val="0"/>
                    </a:srgbClr>
                  </a:gs>
                  <a:gs pos="91000">
                    <a:srgbClr val="0077C8"/>
                  </a:gs>
                  <a:gs pos="100000">
                    <a:srgbClr val="0077C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6" name="Google Shape;606;p27"/>
              <p:cNvSpPr/>
              <p:nvPr/>
            </p:nvSpPr>
            <p:spPr>
              <a:xfrm>
                <a:off x="255463" y="4948103"/>
                <a:ext cx="639887" cy="157415"/>
              </a:xfrm>
              <a:prstGeom prst="rect">
                <a:avLst/>
              </a:prstGeom>
              <a:solidFill>
                <a:schemeClr val="lt1"/>
              </a:solidFill>
              <a:ln cap="flat" cmpd="sng" w="9525">
                <a:solidFill>
                  <a:srgbClr val="0077C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0077C8"/>
                    </a:solidFill>
                    <a:latin typeface="Arial"/>
                    <a:ea typeface="Arial"/>
                    <a:cs typeface="Arial"/>
                    <a:sym typeface="Arial"/>
                  </a:rPr>
                  <a:t>Tiêu chuẩn</a:t>
                </a:r>
                <a:endParaRPr/>
              </a:p>
            </p:txBody>
          </p:sp>
          <p:sp>
            <p:nvSpPr>
              <p:cNvPr id="607" name="Google Shape;607;p27"/>
              <p:cNvSpPr/>
              <p:nvPr/>
            </p:nvSpPr>
            <p:spPr>
              <a:xfrm>
                <a:off x="970117" y="4948103"/>
                <a:ext cx="639887" cy="157415"/>
              </a:xfrm>
              <a:prstGeom prst="rect">
                <a:avLst/>
              </a:prstGeom>
              <a:solidFill>
                <a:schemeClr val="lt1"/>
              </a:solidFill>
              <a:ln cap="flat" cmpd="sng" w="9525">
                <a:solidFill>
                  <a:srgbClr val="0077C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0077C8"/>
                    </a:solidFill>
                    <a:latin typeface="Arial"/>
                    <a:ea typeface="Arial"/>
                    <a:cs typeface="Arial"/>
                    <a:sym typeface="Arial"/>
                  </a:rPr>
                  <a:t>Mở</a:t>
                </a:r>
                <a:endParaRPr/>
              </a:p>
            </p:txBody>
          </p:sp>
          <p:sp>
            <p:nvSpPr>
              <p:cNvPr id="608" name="Google Shape;608;p27"/>
              <p:cNvSpPr/>
              <p:nvPr/>
            </p:nvSpPr>
            <p:spPr>
              <a:xfrm>
                <a:off x="1685054" y="4948103"/>
                <a:ext cx="639887" cy="157415"/>
              </a:xfrm>
              <a:prstGeom prst="rect">
                <a:avLst/>
              </a:prstGeom>
              <a:solidFill>
                <a:schemeClr val="lt1"/>
              </a:solidFill>
              <a:ln cap="flat" cmpd="sng" w="9525">
                <a:solidFill>
                  <a:srgbClr val="0077C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0077C8"/>
                    </a:solidFill>
                    <a:latin typeface="Arial"/>
                    <a:ea typeface="Arial"/>
                    <a:cs typeface="Arial"/>
                    <a:sym typeface="Arial"/>
                  </a:rPr>
                  <a:t>Tiện dụng</a:t>
                </a:r>
                <a:endParaRPr/>
              </a:p>
            </p:txBody>
          </p:sp>
          <p:sp>
            <p:nvSpPr>
              <p:cNvPr id="609" name="Google Shape;609;p27"/>
              <p:cNvSpPr/>
              <p:nvPr/>
            </p:nvSpPr>
            <p:spPr>
              <a:xfrm>
                <a:off x="297122" y="5157435"/>
                <a:ext cx="560399" cy="456535"/>
              </a:xfrm>
              <a:prstGeom prst="rect">
                <a:avLst/>
              </a:prstGeom>
              <a:noFill/>
              <a:ln>
                <a:noFill/>
              </a:ln>
            </p:spPr>
            <p:txBody>
              <a:bodyPr anchorCtr="0" anchor="t" bIns="0" lIns="0" spcFirstLastPara="1" rIns="0" wrap="square" tIns="0">
                <a:spAutoFit/>
              </a:bodyPr>
              <a:lstStyle/>
              <a:p>
                <a:pPr indent="-53975" lvl="1" marL="53975" marR="0" rtl="0" algn="l">
                  <a:spcBef>
                    <a:spcPts val="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Kết nối an toàn</a:t>
                </a:r>
                <a:endParaRPr/>
              </a:p>
              <a:p>
                <a:pPr indent="-53975" lvl="1" marL="53975" marR="0" rtl="0" algn="l">
                  <a:spcBef>
                    <a:spcPts val="20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Liên kết ngang</a:t>
                </a:r>
                <a:endParaRPr/>
              </a:p>
            </p:txBody>
          </p:sp>
          <p:sp>
            <p:nvSpPr>
              <p:cNvPr id="610" name="Google Shape;610;p27"/>
              <p:cNvSpPr/>
              <p:nvPr/>
            </p:nvSpPr>
            <p:spPr>
              <a:xfrm>
                <a:off x="1015829" y="5157435"/>
                <a:ext cx="560399" cy="456535"/>
              </a:xfrm>
              <a:prstGeom prst="rect">
                <a:avLst/>
              </a:prstGeom>
              <a:noFill/>
              <a:ln>
                <a:noFill/>
              </a:ln>
            </p:spPr>
            <p:txBody>
              <a:bodyPr anchorCtr="0" anchor="t" bIns="0" lIns="0" spcFirstLastPara="1" rIns="0" wrap="square" tIns="0">
                <a:spAutoFit/>
              </a:bodyPr>
              <a:lstStyle/>
              <a:p>
                <a:pPr indent="-53975" lvl="1" marL="53975" marR="0" rtl="0" algn="l">
                  <a:spcBef>
                    <a:spcPts val="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Dễ dàng truy cập</a:t>
                </a:r>
                <a:endParaRPr/>
              </a:p>
              <a:p>
                <a:pPr indent="-53975" lvl="1" marL="53975" marR="0" rtl="0" algn="l">
                  <a:spcBef>
                    <a:spcPts val="20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Chia sẻ thông tin</a:t>
                </a:r>
                <a:endParaRPr/>
              </a:p>
            </p:txBody>
          </p:sp>
          <p:sp>
            <p:nvSpPr>
              <p:cNvPr id="611" name="Google Shape;611;p27"/>
              <p:cNvSpPr/>
              <p:nvPr/>
            </p:nvSpPr>
            <p:spPr>
              <a:xfrm>
                <a:off x="1724797" y="5157435"/>
                <a:ext cx="560399" cy="348813"/>
              </a:xfrm>
              <a:prstGeom prst="rect">
                <a:avLst/>
              </a:prstGeom>
              <a:noFill/>
              <a:ln>
                <a:noFill/>
              </a:ln>
            </p:spPr>
            <p:txBody>
              <a:bodyPr anchorCtr="0" anchor="t" bIns="0" lIns="0" spcFirstLastPara="1" rIns="0" wrap="square" tIns="0">
                <a:spAutoFit/>
              </a:bodyPr>
              <a:lstStyle/>
              <a:p>
                <a:pPr indent="-53975" lvl="1" marL="53975" marR="0" rtl="0" algn="l">
                  <a:spcBef>
                    <a:spcPts val="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Giảm chi phí</a:t>
                </a:r>
                <a:endParaRPr/>
              </a:p>
              <a:p>
                <a:pPr indent="-53975" lvl="1" marL="53975" marR="0" rtl="0" algn="l">
                  <a:spcBef>
                    <a:spcPts val="20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Tăng năng suất</a:t>
                </a:r>
                <a:endParaRPr/>
              </a:p>
            </p:txBody>
          </p:sp>
          <p:sp>
            <p:nvSpPr>
              <p:cNvPr id="612" name="Google Shape;612;p27"/>
              <p:cNvSpPr/>
              <p:nvPr/>
            </p:nvSpPr>
            <p:spPr>
              <a:xfrm>
                <a:off x="255463" y="4727699"/>
                <a:ext cx="2069478"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Nền tảng chung IoT được kết nối</a:t>
                </a:r>
                <a:endParaRPr/>
              </a:p>
            </p:txBody>
          </p:sp>
          <p:cxnSp>
            <p:nvCxnSpPr>
              <p:cNvPr id="613" name="Google Shape;613;p27"/>
              <p:cNvCxnSpPr/>
              <p:nvPr/>
            </p:nvCxnSpPr>
            <p:spPr>
              <a:xfrm>
                <a:off x="313178" y="5698841"/>
                <a:ext cx="1954046" cy="0"/>
              </a:xfrm>
              <a:prstGeom prst="straightConnector1">
                <a:avLst/>
              </a:prstGeom>
              <a:noFill/>
              <a:ln cap="flat" cmpd="sng" w="9525">
                <a:solidFill>
                  <a:srgbClr val="BFBFBF"/>
                </a:solidFill>
                <a:prstDash val="solid"/>
                <a:miter lim="800000"/>
                <a:headEnd len="sm" w="sm" type="none"/>
                <a:tailEnd len="sm" w="sm" type="none"/>
              </a:ln>
            </p:spPr>
          </p:cxnSp>
        </p:grpSp>
        <p:grpSp>
          <p:nvGrpSpPr>
            <p:cNvPr id="614" name="Google Shape;614;p27"/>
            <p:cNvGrpSpPr/>
            <p:nvPr/>
          </p:nvGrpSpPr>
          <p:grpSpPr>
            <a:xfrm>
              <a:off x="4748709" y="3426920"/>
              <a:ext cx="2816698" cy="2627644"/>
              <a:chOff x="-369761" y="3426920"/>
              <a:chExt cx="2816698" cy="2627644"/>
            </a:xfrm>
          </p:grpSpPr>
          <p:grpSp>
            <p:nvGrpSpPr>
              <p:cNvPr id="615" name="Google Shape;615;p27"/>
              <p:cNvGrpSpPr/>
              <p:nvPr/>
            </p:nvGrpSpPr>
            <p:grpSpPr>
              <a:xfrm>
                <a:off x="133465" y="3426920"/>
                <a:ext cx="2313472" cy="2627644"/>
                <a:chOff x="4020455" y="3255655"/>
                <a:chExt cx="2241786" cy="2627644"/>
              </a:xfrm>
            </p:grpSpPr>
            <p:sp>
              <p:nvSpPr>
                <p:cNvPr id="616" name="Google Shape;616;p27"/>
                <p:cNvSpPr/>
                <p:nvPr/>
              </p:nvSpPr>
              <p:spPr>
                <a:xfrm>
                  <a:off x="4020455" y="3255655"/>
                  <a:ext cx="2241786" cy="2627644"/>
                </a:xfrm>
                <a:prstGeom prst="rect">
                  <a:avLst/>
                </a:prstGeom>
                <a:solidFill>
                  <a:schemeClr val="lt1"/>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617" name="Google Shape;617;p27"/>
                <p:cNvSpPr/>
                <p:nvPr/>
              </p:nvSpPr>
              <p:spPr>
                <a:xfrm>
                  <a:off x="4020455" y="3255655"/>
                  <a:ext cx="2241786" cy="1061260"/>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618" name="Google Shape;618;p27"/>
                <p:cNvSpPr/>
                <p:nvPr/>
              </p:nvSpPr>
              <p:spPr>
                <a:xfrm>
                  <a:off x="4164099" y="3444026"/>
                  <a:ext cx="1954499"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Kết nối tự chủ với IoT</a:t>
                  </a:r>
                  <a:endParaRPr/>
                </a:p>
              </p:txBody>
            </p:sp>
            <p:sp>
              <p:nvSpPr>
                <p:cNvPr id="619" name="Google Shape;619;p27"/>
                <p:cNvSpPr/>
                <p:nvPr/>
              </p:nvSpPr>
              <p:spPr>
                <a:xfrm>
                  <a:off x="4101992" y="3882324"/>
                  <a:ext cx="2078716" cy="3385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Hệ sinh thái thông tin thông minh hàng đầu</a:t>
                  </a:r>
                  <a:endParaRPr/>
                </a:p>
              </p:txBody>
            </p:sp>
            <p:sp>
              <p:nvSpPr>
                <p:cNvPr id="620" name="Google Shape;620;p27"/>
                <p:cNvSpPr/>
                <p:nvPr/>
              </p:nvSpPr>
              <p:spPr>
                <a:xfrm>
                  <a:off x="4551083" y="5605849"/>
                  <a:ext cx="1180533"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0033CC"/>
                      </a:solidFill>
                      <a:latin typeface="Arial"/>
                      <a:ea typeface="Arial"/>
                      <a:cs typeface="Arial"/>
                      <a:sym typeface="Arial"/>
                    </a:rPr>
                    <a:t>Nhận biết mọi thứ</a:t>
                  </a:r>
                  <a:endParaRPr/>
                </a:p>
              </p:txBody>
            </p:sp>
          </p:grpSp>
          <p:cxnSp>
            <p:nvCxnSpPr>
              <p:cNvPr id="621" name="Google Shape;621;p27"/>
              <p:cNvCxnSpPr/>
              <p:nvPr/>
            </p:nvCxnSpPr>
            <p:spPr>
              <a:xfrm>
                <a:off x="313178" y="3957550"/>
                <a:ext cx="1954046" cy="0"/>
              </a:xfrm>
              <a:prstGeom prst="straightConnector1">
                <a:avLst/>
              </a:prstGeom>
              <a:noFill/>
              <a:ln cap="flat" cmpd="sng" w="9525">
                <a:solidFill>
                  <a:schemeClr val="lt1"/>
                </a:solidFill>
                <a:prstDash val="solid"/>
                <a:miter lim="800000"/>
                <a:headEnd len="sm" w="sm" type="none"/>
                <a:tailEnd len="sm" w="sm" type="none"/>
              </a:ln>
            </p:spPr>
          </p:cxnSp>
          <p:sp>
            <p:nvSpPr>
              <p:cNvPr id="622" name="Google Shape;622;p27"/>
              <p:cNvSpPr/>
              <p:nvPr/>
            </p:nvSpPr>
            <p:spPr>
              <a:xfrm>
                <a:off x="1176772" y="4385791"/>
                <a:ext cx="226578" cy="308050"/>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3" name="Google Shape;623;p27"/>
              <p:cNvSpPr/>
              <p:nvPr/>
            </p:nvSpPr>
            <p:spPr>
              <a:xfrm>
                <a:off x="255463" y="4948103"/>
                <a:ext cx="639887" cy="157415"/>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0033CC"/>
                    </a:solidFill>
                    <a:latin typeface="Arial"/>
                    <a:ea typeface="Arial"/>
                    <a:cs typeface="Arial"/>
                    <a:sym typeface="Arial"/>
                  </a:rPr>
                  <a:t>Thông minh</a:t>
                </a:r>
                <a:endParaRPr/>
              </a:p>
            </p:txBody>
          </p:sp>
          <p:sp>
            <p:nvSpPr>
              <p:cNvPr id="624" name="Google Shape;624;p27"/>
              <p:cNvSpPr/>
              <p:nvPr/>
            </p:nvSpPr>
            <p:spPr>
              <a:xfrm>
                <a:off x="970117" y="4948103"/>
                <a:ext cx="639887" cy="157415"/>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0033CC"/>
                    </a:solidFill>
                    <a:latin typeface="Arial"/>
                    <a:ea typeface="Arial"/>
                    <a:cs typeface="Arial"/>
                    <a:sym typeface="Arial"/>
                  </a:rPr>
                  <a:t>Học hỏi</a:t>
                </a:r>
                <a:endParaRPr/>
              </a:p>
            </p:txBody>
          </p:sp>
          <p:sp>
            <p:nvSpPr>
              <p:cNvPr id="625" name="Google Shape;625;p27"/>
              <p:cNvSpPr/>
              <p:nvPr/>
            </p:nvSpPr>
            <p:spPr>
              <a:xfrm>
                <a:off x="1685054" y="4948103"/>
                <a:ext cx="639887" cy="157415"/>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0033CC"/>
                    </a:solidFill>
                    <a:latin typeface="Arial"/>
                    <a:ea typeface="Arial"/>
                    <a:cs typeface="Arial"/>
                    <a:sym typeface="Arial"/>
                  </a:rPr>
                  <a:t>Tự chủ</a:t>
                </a:r>
                <a:endParaRPr/>
              </a:p>
            </p:txBody>
          </p:sp>
          <p:sp>
            <p:nvSpPr>
              <p:cNvPr id="626" name="Google Shape;626;p27"/>
              <p:cNvSpPr/>
              <p:nvPr/>
            </p:nvSpPr>
            <p:spPr>
              <a:xfrm>
                <a:off x="297122" y="5157435"/>
                <a:ext cx="560399" cy="456535"/>
              </a:xfrm>
              <a:prstGeom prst="rect">
                <a:avLst/>
              </a:prstGeom>
              <a:noFill/>
              <a:ln>
                <a:noFill/>
              </a:ln>
            </p:spPr>
            <p:txBody>
              <a:bodyPr anchorCtr="0" anchor="t" bIns="0" lIns="0" spcFirstLastPara="1" rIns="0" wrap="square" tIns="0">
                <a:spAutoFit/>
              </a:bodyPr>
              <a:lstStyle/>
              <a:p>
                <a:pPr indent="-53975" lvl="1" marL="53975" marR="0" rtl="0" algn="l">
                  <a:spcBef>
                    <a:spcPts val="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Nhận biết tình huống</a:t>
                </a:r>
                <a:endParaRPr/>
              </a:p>
              <a:p>
                <a:pPr indent="-53975" lvl="1" marL="53975" marR="0" rtl="0" algn="l">
                  <a:spcBef>
                    <a:spcPts val="20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Kết nối thông minh</a:t>
                </a:r>
                <a:endParaRPr/>
              </a:p>
            </p:txBody>
          </p:sp>
          <p:sp>
            <p:nvSpPr>
              <p:cNvPr id="627" name="Google Shape;627;p27"/>
              <p:cNvSpPr/>
              <p:nvPr/>
            </p:nvSpPr>
            <p:spPr>
              <a:xfrm>
                <a:off x="999597" y="5157435"/>
                <a:ext cx="669225" cy="348813"/>
              </a:xfrm>
              <a:prstGeom prst="rect">
                <a:avLst/>
              </a:prstGeom>
              <a:noFill/>
              <a:ln>
                <a:noFill/>
              </a:ln>
            </p:spPr>
            <p:txBody>
              <a:bodyPr anchorCtr="0" anchor="t" bIns="0" lIns="0" spcFirstLastPara="1" rIns="0" wrap="square" tIns="0">
                <a:spAutoFit/>
              </a:bodyPr>
              <a:lstStyle/>
              <a:p>
                <a:pPr indent="-53975" lvl="1" marL="53975" marR="0" rtl="0" algn="l">
                  <a:spcBef>
                    <a:spcPts val="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Phản hồi tối ưu</a:t>
                </a:r>
                <a:endParaRPr/>
              </a:p>
              <a:p>
                <a:pPr indent="-53975" lvl="1" marL="53975" marR="0" rtl="0" algn="l">
                  <a:spcBef>
                    <a:spcPts val="20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Tăng cường trí thông minh</a:t>
                </a:r>
                <a:endParaRPr/>
              </a:p>
            </p:txBody>
          </p:sp>
          <p:sp>
            <p:nvSpPr>
              <p:cNvPr id="628" name="Google Shape;628;p27"/>
              <p:cNvSpPr/>
              <p:nvPr/>
            </p:nvSpPr>
            <p:spPr>
              <a:xfrm>
                <a:off x="1724797" y="5157435"/>
                <a:ext cx="560399" cy="456535"/>
              </a:xfrm>
              <a:prstGeom prst="rect">
                <a:avLst/>
              </a:prstGeom>
              <a:noFill/>
              <a:ln>
                <a:noFill/>
              </a:ln>
            </p:spPr>
            <p:txBody>
              <a:bodyPr anchorCtr="0" anchor="t" bIns="0" lIns="0" spcFirstLastPara="1" rIns="0" wrap="square" tIns="0">
                <a:spAutoFit/>
              </a:bodyPr>
              <a:lstStyle/>
              <a:p>
                <a:pPr indent="-53975" lvl="1" marL="53975" marR="0" rtl="0" algn="l">
                  <a:spcBef>
                    <a:spcPts val="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Nhận biết tình huống</a:t>
                </a:r>
                <a:endParaRPr/>
              </a:p>
              <a:p>
                <a:pPr indent="-53975" lvl="1" marL="53975" marR="0" rtl="0" algn="l">
                  <a:spcBef>
                    <a:spcPts val="200"/>
                  </a:spcBef>
                  <a:spcAft>
                    <a:spcPts val="0"/>
                  </a:spcAft>
                  <a:buClr>
                    <a:srgbClr val="193EB0"/>
                  </a:buClr>
                  <a:buSzPts val="700"/>
                  <a:buFont typeface="Arial"/>
                  <a:buChar char="•"/>
                </a:pPr>
                <a:r>
                  <a:rPr b="0" i="0" lang="en-US" sz="700" u="none" cap="none" strike="noStrike">
                    <a:solidFill>
                      <a:srgbClr val="262626"/>
                    </a:solidFill>
                    <a:latin typeface="Arial"/>
                    <a:ea typeface="Arial"/>
                    <a:cs typeface="Arial"/>
                    <a:sym typeface="Arial"/>
                  </a:rPr>
                  <a:t>Kết nối thông minh</a:t>
                </a:r>
                <a:endParaRPr/>
              </a:p>
            </p:txBody>
          </p:sp>
          <p:sp>
            <p:nvSpPr>
              <p:cNvPr id="629" name="Google Shape;629;p27"/>
              <p:cNvSpPr/>
              <p:nvPr/>
            </p:nvSpPr>
            <p:spPr>
              <a:xfrm>
                <a:off x="523966" y="4727699"/>
                <a:ext cx="1532471"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Nền tảng IoT thông minh</a:t>
                </a:r>
                <a:endParaRPr/>
              </a:p>
            </p:txBody>
          </p:sp>
          <p:cxnSp>
            <p:nvCxnSpPr>
              <p:cNvPr id="630" name="Google Shape;630;p27"/>
              <p:cNvCxnSpPr/>
              <p:nvPr/>
            </p:nvCxnSpPr>
            <p:spPr>
              <a:xfrm>
                <a:off x="313178" y="5698841"/>
                <a:ext cx="1954046" cy="0"/>
              </a:xfrm>
              <a:prstGeom prst="straightConnector1">
                <a:avLst/>
              </a:prstGeom>
              <a:noFill/>
              <a:ln cap="flat" cmpd="sng" w="9525">
                <a:solidFill>
                  <a:srgbClr val="BFBFBF"/>
                </a:solidFill>
                <a:prstDash val="solid"/>
                <a:miter lim="800000"/>
                <a:headEnd len="sm" w="sm" type="none"/>
                <a:tailEnd len="sm" w="sm" type="none"/>
              </a:ln>
            </p:spPr>
          </p:cxnSp>
          <p:sp>
            <p:nvSpPr>
              <p:cNvPr id="631" name="Google Shape;631;p27"/>
              <p:cNvSpPr/>
              <p:nvPr/>
            </p:nvSpPr>
            <p:spPr>
              <a:xfrm rot="-5400000">
                <a:off x="-310013" y="4513067"/>
                <a:ext cx="332326" cy="451822"/>
              </a:xfrm>
              <a:prstGeom prst="downArrow">
                <a:avLst>
                  <a:gd fmla="val 56781" name="adj1"/>
                  <a:gd fmla="val 56860" name="adj2"/>
                </a:avLst>
              </a:prstGeom>
              <a:gradFill>
                <a:gsLst>
                  <a:gs pos="0">
                    <a:srgbClr val="A5A5A5">
                      <a:alpha val="0"/>
                    </a:srgbClr>
                  </a:gs>
                  <a:gs pos="6000">
                    <a:srgbClr val="A5A5A5">
                      <a:alpha val="0"/>
                    </a:srgbClr>
                  </a:gs>
                  <a:gs pos="91000">
                    <a:srgbClr val="A5A5A5"/>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2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Công nghệ IoT và sự phát triển</a:t>
            </a:r>
            <a:endParaRPr b="1" sz="1800">
              <a:solidFill>
                <a:schemeClr val="lt1"/>
              </a:solidFill>
              <a:latin typeface="Arial"/>
              <a:ea typeface="Arial"/>
              <a:cs typeface="Arial"/>
              <a:sym typeface="Arial"/>
            </a:endParaRPr>
          </a:p>
        </p:txBody>
      </p:sp>
      <p:sp>
        <p:nvSpPr>
          <p:cNvPr id="638" name="Google Shape;638;p28"/>
          <p:cNvSpPr/>
          <p:nvPr/>
        </p:nvSpPr>
        <p:spPr>
          <a:xfrm>
            <a:off x="8255001" y="480778"/>
            <a:ext cx="12130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639" name="Google Shape;639;p2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IoT tự nhận thức</a:t>
            </a:r>
            <a:endParaRPr/>
          </a:p>
        </p:txBody>
      </p:sp>
      <p:sp>
        <p:nvSpPr>
          <p:cNvPr id="640" name="Google Shape;640;p28"/>
          <p:cNvSpPr/>
          <p:nvPr/>
        </p:nvSpPr>
        <p:spPr>
          <a:xfrm>
            <a:off x="580388" y="1877216"/>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Công nghệ cốt lõi IoT thông minh phản hồi chính xác và nhanh chóng hơn bằng cách cho phép thiết bị thông minh tự nhận dạng và đánh giá mọi sự vật mà không cần phải chuyển lượng lớn dữ liệu lên đám mây.</a:t>
            </a:r>
            <a:endParaRPr/>
          </a:p>
        </p:txBody>
      </p:sp>
      <p:pic>
        <p:nvPicPr>
          <p:cNvPr id="641" name="Google Shape;641;p28"/>
          <p:cNvPicPr preferRelativeResize="0"/>
          <p:nvPr/>
        </p:nvPicPr>
        <p:blipFill rotWithShape="1">
          <a:blip r:embed="rId3">
            <a:alphaModFix/>
          </a:blip>
          <a:srcRect b="0" l="0" r="0" t="0"/>
          <a:stretch/>
        </p:blipFill>
        <p:spPr>
          <a:xfrm>
            <a:off x="1584153" y="2566844"/>
            <a:ext cx="6670848" cy="359038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2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Công nghệ IoT và sự phát triển</a:t>
            </a:r>
            <a:endParaRPr b="1" sz="1800">
              <a:solidFill>
                <a:schemeClr val="lt1"/>
              </a:solidFill>
              <a:latin typeface="Arial"/>
              <a:ea typeface="Arial"/>
              <a:cs typeface="Arial"/>
              <a:sym typeface="Arial"/>
            </a:endParaRPr>
          </a:p>
        </p:txBody>
      </p:sp>
      <p:sp>
        <p:nvSpPr>
          <p:cNvPr id="648" name="Google Shape;648;p29"/>
          <p:cNvSpPr/>
          <p:nvPr/>
        </p:nvSpPr>
        <p:spPr>
          <a:xfrm>
            <a:off x="8115301" y="480778"/>
            <a:ext cx="13527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649" name="Google Shape;649;p29"/>
          <p:cNvSpPr/>
          <p:nvPr/>
        </p:nvSpPr>
        <p:spPr>
          <a:xfrm>
            <a:off x="580388" y="1418394"/>
            <a:ext cx="8887612"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Phần mềm thông tin thông minh trong hệ thống IoT tối ưu hóa trí thông minh của chính mình bằng cách tự học hỏi dựa trên khả năng phán đoán, phản hồi và hồi tiếp theo thời gian thực mà không cần sự can thiệp của con người.</a:t>
            </a:r>
            <a:endParaRPr/>
          </a:p>
        </p:txBody>
      </p:sp>
      <p:pic>
        <p:nvPicPr>
          <p:cNvPr id="650" name="Google Shape;650;p29"/>
          <p:cNvPicPr preferRelativeResize="0"/>
          <p:nvPr/>
        </p:nvPicPr>
        <p:blipFill rotWithShape="1">
          <a:blip r:embed="rId3">
            <a:alphaModFix/>
          </a:blip>
          <a:srcRect b="0" l="0" r="0" t="0"/>
          <a:stretch/>
        </p:blipFill>
        <p:spPr>
          <a:xfrm>
            <a:off x="3136901" y="2064725"/>
            <a:ext cx="4094004" cy="42270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3"/>
          <p:cNvGrpSpPr/>
          <p:nvPr/>
        </p:nvGrpSpPr>
        <p:grpSpPr>
          <a:xfrm>
            <a:off x="449856" y="450955"/>
            <a:ext cx="8999458" cy="369214"/>
            <a:chOff x="450000" y="450000"/>
            <a:chExt cx="9002343" cy="369332"/>
          </a:xfrm>
        </p:grpSpPr>
        <p:sp>
          <p:nvSpPr>
            <p:cNvPr id="161" name="Google Shape;161;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93EB0"/>
                  </a:solidFill>
                  <a:latin typeface="Arial"/>
                  <a:ea typeface="Arial"/>
                  <a:cs typeface="Arial"/>
                  <a:sym typeface="Arial"/>
                </a:rPr>
                <a:t>Mô tả chương</a:t>
              </a:r>
              <a:endParaRPr b="1" sz="2400">
                <a:solidFill>
                  <a:srgbClr val="193EB0"/>
                </a:solidFill>
                <a:latin typeface="Arial"/>
                <a:ea typeface="Arial"/>
                <a:cs typeface="Arial"/>
                <a:sym typeface="Arial"/>
              </a:endParaRPr>
            </a:p>
          </p:txBody>
        </p:sp>
        <p:cxnSp>
          <p:nvCxnSpPr>
            <p:cNvPr id="162" name="Google Shape;162;p3"/>
            <p:cNvCxnSpPr/>
            <p:nvPr/>
          </p:nvCxnSpPr>
          <p:spPr>
            <a:xfrm>
              <a:off x="3593437" y="630000"/>
              <a:ext cx="5858906" cy="0"/>
            </a:xfrm>
            <a:prstGeom prst="straightConnector1">
              <a:avLst/>
            </a:prstGeom>
            <a:noFill/>
            <a:ln cap="flat" cmpd="sng" w="12700">
              <a:solidFill>
                <a:srgbClr val="1428A0"/>
              </a:solidFill>
              <a:prstDash val="solid"/>
              <a:miter lim="800000"/>
              <a:headEnd len="sm" w="sm" type="none"/>
              <a:tailEnd len="sm" w="sm" type="none"/>
            </a:ln>
          </p:spPr>
        </p:cxnSp>
      </p:grpSp>
      <p:sp>
        <p:nvSpPr>
          <p:cNvPr id="163" name="Google Shape;163;p3"/>
          <p:cNvSpPr/>
          <p:nvPr/>
        </p:nvSpPr>
        <p:spPr>
          <a:xfrm>
            <a:off x="710975" y="1619179"/>
            <a:ext cx="8630058" cy="690701"/>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Tìm hiểu định nghĩa và xu hướng thị trường của IoT. Khóa học này sẽ đặc biệt đi sâu vào các thành phần, nền tảng và mạng lưới của IoT.</a:t>
            </a:r>
            <a:endParaRPr/>
          </a:p>
        </p:txBody>
      </p:sp>
      <p:grpSp>
        <p:nvGrpSpPr>
          <p:cNvPr id="164" name="Google Shape;164;p3"/>
          <p:cNvGrpSpPr/>
          <p:nvPr/>
        </p:nvGrpSpPr>
        <p:grpSpPr>
          <a:xfrm>
            <a:off x="441605" y="1288351"/>
            <a:ext cx="8899428" cy="233692"/>
            <a:chOff x="441747" y="1714333"/>
            <a:chExt cx="8902281" cy="233767"/>
          </a:xfrm>
        </p:grpSpPr>
        <p:sp>
          <p:nvSpPr>
            <p:cNvPr id="165" name="Google Shape;165;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 tiêu của chương</a:t>
              </a:r>
              <a:endParaRPr sz="1400">
                <a:solidFill>
                  <a:srgbClr val="262626"/>
                </a:solidFill>
                <a:latin typeface="Arial"/>
                <a:ea typeface="Arial"/>
                <a:cs typeface="Arial"/>
                <a:sym typeface="Arial"/>
              </a:endParaRPr>
            </a:p>
          </p:txBody>
        </p:sp>
        <p:sp>
          <p:nvSpPr>
            <p:cNvPr id="166" name="Google Shape;166;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grpSp>
        <p:nvGrpSpPr>
          <p:cNvPr id="167" name="Google Shape;167;p3"/>
          <p:cNvGrpSpPr/>
          <p:nvPr/>
        </p:nvGrpSpPr>
        <p:grpSpPr>
          <a:xfrm>
            <a:off x="449856" y="2526509"/>
            <a:ext cx="8899428" cy="233692"/>
            <a:chOff x="441747" y="1714333"/>
            <a:chExt cx="8902281" cy="233767"/>
          </a:xfrm>
        </p:grpSpPr>
        <p:sp>
          <p:nvSpPr>
            <p:cNvPr id="168" name="Google Shape;168;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Nội dung của chương</a:t>
              </a:r>
              <a:endParaRPr b="1" sz="1400">
                <a:solidFill>
                  <a:srgbClr val="262626"/>
                </a:solidFill>
                <a:latin typeface="Arial"/>
                <a:ea typeface="Arial"/>
                <a:cs typeface="Arial"/>
                <a:sym typeface="Arial"/>
              </a:endParaRPr>
            </a:p>
          </p:txBody>
        </p:sp>
        <p:sp>
          <p:nvSpPr>
            <p:cNvPr id="169" name="Google Shape;169;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sp>
        <p:nvSpPr>
          <p:cNvPr id="170" name="Google Shape;170;p3"/>
          <p:cNvSpPr/>
          <p:nvPr/>
        </p:nvSpPr>
        <p:spPr>
          <a:xfrm>
            <a:off x="710974" y="2831294"/>
            <a:ext cx="8630058" cy="1701362"/>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Tổng quan về IoT</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Công nghệ và ứng dụng IoT</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Các thành phần và tính năng của IoT</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Phân loại và đặc điểm của từng loại nền tảng IoT</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IoT và mạng lưới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Công nghệ IoT và sự phát triển</a:t>
            </a:r>
            <a:endParaRPr b="1" sz="1800">
              <a:solidFill>
                <a:schemeClr val="lt1"/>
              </a:solidFill>
              <a:latin typeface="Arial"/>
              <a:ea typeface="Arial"/>
              <a:cs typeface="Arial"/>
              <a:sym typeface="Arial"/>
            </a:endParaRPr>
          </a:p>
        </p:txBody>
      </p:sp>
      <p:sp>
        <p:nvSpPr>
          <p:cNvPr id="657" name="Google Shape;657;p30"/>
          <p:cNvSpPr/>
          <p:nvPr/>
        </p:nvSpPr>
        <p:spPr>
          <a:xfrm>
            <a:off x="8242301" y="480778"/>
            <a:ext cx="12257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658" name="Google Shape;658;p30"/>
          <p:cNvSpPr/>
          <p:nvPr/>
        </p:nvSpPr>
        <p:spPr>
          <a:xfrm>
            <a:off x="4202188" y="1781290"/>
            <a:ext cx="5235775" cy="1302921"/>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Internet hành vi (IoB) là việc thu thập và sử dụng dữ liệu để thúc đẩy các hành vi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IoB sẽ tiếp tục ảnh hưởng đến cách các tổ chức tương tác với mọi người khi các tổ chức cải thiện không chỉ lượng dữ liệu họ thu thập mà còn cả cách kết hợp dữ liệu thu được từ các nguồn khác nhau và sử dụng dữ liệu đó. </a:t>
            </a:r>
            <a:endParaRPr/>
          </a:p>
        </p:txBody>
      </p:sp>
      <p:grpSp>
        <p:nvGrpSpPr>
          <p:cNvPr id="659" name="Google Shape;659;p30"/>
          <p:cNvGrpSpPr/>
          <p:nvPr/>
        </p:nvGrpSpPr>
        <p:grpSpPr>
          <a:xfrm>
            <a:off x="558800" y="1724231"/>
            <a:ext cx="5318533" cy="4165125"/>
            <a:chOff x="558800" y="1935686"/>
            <a:chExt cx="5604295" cy="4388914"/>
          </a:xfrm>
        </p:grpSpPr>
        <p:sp>
          <p:nvSpPr>
            <p:cNvPr id="660" name="Google Shape;660;p30"/>
            <p:cNvSpPr/>
            <p:nvPr/>
          </p:nvSpPr>
          <p:spPr>
            <a:xfrm>
              <a:off x="558800" y="1935686"/>
              <a:ext cx="3714399" cy="438891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661" name="Google Shape;661;p30"/>
            <p:cNvGrpSpPr/>
            <p:nvPr/>
          </p:nvGrpSpPr>
          <p:grpSpPr>
            <a:xfrm>
              <a:off x="609599" y="2023437"/>
              <a:ext cx="5553496" cy="4245092"/>
              <a:chOff x="479337" y="1936039"/>
              <a:chExt cx="5705213" cy="4361065"/>
            </a:xfrm>
          </p:grpSpPr>
          <p:grpSp>
            <p:nvGrpSpPr>
              <p:cNvPr id="662" name="Google Shape;662;p30"/>
              <p:cNvGrpSpPr/>
              <p:nvPr/>
            </p:nvGrpSpPr>
            <p:grpSpPr>
              <a:xfrm>
                <a:off x="479337" y="1936039"/>
                <a:ext cx="5705213" cy="4361065"/>
                <a:chOff x="573606" y="2737317"/>
                <a:chExt cx="4782348" cy="3655626"/>
              </a:xfrm>
            </p:grpSpPr>
            <p:pic>
              <p:nvPicPr>
                <p:cNvPr descr="This is an inforgraphic that depicts the Gartner Top Strategic Technology Trend for 2021." id="663" name="Google Shape;663;p30"/>
                <p:cNvPicPr preferRelativeResize="0"/>
                <p:nvPr/>
              </p:nvPicPr>
              <p:blipFill rotWithShape="1">
                <a:blip r:embed="rId3">
                  <a:alphaModFix/>
                </a:blip>
                <a:srcRect b="11232" l="0" r="0" t="19976"/>
                <a:stretch/>
              </p:blipFill>
              <p:spPr>
                <a:xfrm>
                  <a:off x="573606" y="2737317"/>
                  <a:ext cx="3139261" cy="3655626"/>
                </a:xfrm>
                <a:prstGeom prst="rect">
                  <a:avLst/>
                </a:prstGeom>
                <a:noFill/>
                <a:ln>
                  <a:noFill/>
                </a:ln>
              </p:spPr>
            </p:pic>
            <p:grpSp>
              <p:nvGrpSpPr>
                <p:cNvPr id="664" name="Google Shape;664;p30"/>
                <p:cNvGrpSpPr/>
                <p:nvPr/>
              </p:nvGrpSpPr>
              <p:grpSpPr>
                <a:xfrm>
                  <a:off x="774099" y="3200279"/>
                  <a:ext cx="4581855" cy="1388548"/>
                  <a:chOff x="623685" y="4230174"/>
                  <a:chExt cx="4581855" cy="1927451"/>
                </a:xfrm>
              </p:grpSpPr>
              <p:sp>
                <p:nvSpPr>
                  <p:cNvPr id="665" name="Google Shape;665;p30"/>
                  <p:cNvSpPr/>
                  <p:nvPr/>
                </p:nvSpPr>
                <p:spPr>
                  <a:xfrm>
                    <a:off x="3833619" y="5343519"/>
                    <a:ext cx="1371921" cy="81410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rgbClr val="1429A0"/>
                        </a:solidFill>
                        <a:latin typeface="Arial"/>
                        <a:ea typeface="Arial"/>
                        <a:cs typeface="Arial"/>
                        <a:sym typeface="Arial"/>
                      </a:rPr>
                      <a:t>Công nghệ Internet Vạn vật kết nối</a:t>
                    </a:r>
                    <a:endParaRPr/>
                  </a:p>
                  <a:p>
                    <a:pPr indent="0" lvl="0" marL="0" marR="0" rtl="0" algn="l">
                      <a:spcBef>
                        <a:spcPts val="0"/>
                      </a:spcBef>
                      <a:spcAft>
                        <a:spcPts val="0"/>
                      </a:spcAft>
                      <a:buNone/>
                    </a:pPr>
                    <a:r>
                      <a:rPr lang="en-US" sz="1400">
                        <a:solidFill>
                          <a:srgbClr val="1429A0"/>
                        </a:solidFill>
                        <a:latin typeface="Arial"/>
                        <a:ea typeface="Arial"/>
                        <a:cs typeface="Arial"/>
                        <a:sym typeface="Arial"/>
                      </a:rPr>
                      <a:t>Bao gồm</a:t>
                    </a:r>
                    <a:endParaRPr sz="1400">
                      <a:solidFill>
                        <a:srgbClr val="1429A0"/>
                      </a:solidFill>
                      <a:latin typeface="Arial"/>
                      <a:ea typeface="Arial"/>
                      <a:cs typeface="Arial"/>
                      <a:sym typeface="Arial"/>
                    </a:endParaRPr>
                  </a:p>
                </p:txBody>
              </p:sp>
              <p:sp>
                <p:nvSpPr>
                  <p:cNvPr id="666" name="Google Shape;666;p30"/>
                  <p:cNvSpPr/>
                  <p:nvPr/>
                </p:nvSpPr>
                <p:spPr>
                  <a:xfrm>
                    <a:off x="623685" y="4230174"/>
                    <a:ext cx="830719" cy="1061833"/>
                  </a:xfrm>
                  <a:prstGeom prst="roundRect">
                    <a:avLst>
                      <a:gd fmla="val 5965" name="adj"/>
                    </a:avLst>
                  </a:prstGeom>
                  <a:solidFill>
                    <a:srgbClr val="E1EFD8">
                      <a:alpha val="14901"/>
                    </a:srgbClr>
                  </a:solidFill>
                  <a:ln cap="flat" cmpd="sng" w="28575">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667" name="Google Shape;667;p30"/>
                  <p:cNvCxnSpPr>
                    <a:stCxn id="666" idx="2"/>
                  </p:cNvCxnSpPr>
                  <p:nvPr/>
                </p:nvCxnSpPr>
                <p:spPr>
                  <a:xfrm flipH="1" rot="-5400000">
                    <a:off x="2243545" y="4087507"/>
                    <a:ext cx="315000" cy="2724000"/>
                  </a:xfrm>
                  <a:prstGeom prst="bentConnector2">
                    <a:avLst/>
                  </a:prstGeom>
                  <a:solidFill>
                    <a:srgbClr val="E1EFD8">
                      <a:alpha val="14901"/>
                    </a:srgbClr>
                  </a:solidFill>
                  <a:ln cap="flat" cmpd="sng" w="28575">
                    <a:solidFill>
                      <a:srgbClr val="0033CC"/>
                    </a:solidFill>
                    <a:prstDash val="solid"/>
                    <a:miter lim="800000"/>
                    <a:headEnd len="sm" w="sm" type="none"/>
                    <a:tailEnd len="med" w="med" type="triangle"/>
                  </a:ln>
                </p:spPr>
              </p:cxnSp>
            </p:grpSp>
          </p:grpSp>
          <p:grpSp>
            <p:nvGrpSpPr>
              <p:cNvPr id="668" name="Google Shape;668;p30"/>
              <p:cNvGrpSpPr/>
              <p:nvPr/>
            </p:nvGrpSpPr>
            <p:grpSpPr>
              <a:xfrm>
                <a:off x="703869" y="1960775"/>
                <a:ext cx="3455455" cy="4257197"/>
                <a:chOff x="703869" y="1960775"/>
                <a:chExt cx="3455455" cy="4257197"/>
              </a:xfrm>
            </p:grpSpPr>
            <p:sp>
              <p:nvSpPr>
                <p:cNvPr id="669" name="Google Shape;669;p30"/>
                <p:cNvSpPr txBox="1"/>
                <p:nvPr/>
              </p:nvSpPr>
              <p:spPr>
                <a:xfrm>
                  <a:off x="794995" y="1960775"/>
                  <a:ext cx="914861" cy="409489"/>
                </a:xfrm>
                <a:prstGeom prst="rect">
                  <a:avLst/>
                </a:prstGeom>
                <a:solidFill>
                  <a:srgbClr val="00295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lấy con người làm</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 trung tâm</a:t>
                  </a:r>
                  <a:endParaRPr sz="1100">
                    <a:solidFill>
                      <a:schemeClr val="lt1"/>
                    </a:solidFill>
                    <a:latin typeface="Arial"/>
                    <a:ea typeface="Arial"/>
                    <a:cs typeface="Arial"/>
                    <a:sym typeface="Arial"/>
                  </a:endParaRPr>
                </a:p>
              </p:txBody>
            </p:sp>
            <p:sp>
              <p:nvSpPr>
                <p:cNvPr id="670" name="Google Shape;670;p30"/>
                <p:cNvSpPr txBox="1"/>
                <p:nvPr/>
              </p:nvSpPr>
              <p:spPr>
                <a:xfrm>
                  <a:off x="1858652" y="1962346"/>
                  <a:ext cx="983993" cy="409489"/>
                </a:xfrm>
                <a:prstGeom prst="rect">
                  <a:avLst/>
                </a:prstGeom>
                <a:solidFill>
                  <a:srgbClr val="00295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Vị trí độc lập</a:t>
                  </a:r>
                  <a:endParaRPr sz="1200">
                    <a:solidFill>
                      <a:schemeClr val="lt1"/>
                    </a:solidFill>
                    <a:latin typeface="Arial"/>
                    <a:ea typeface="Arial"/>
                    <a:cs typeface="Arial"/>
                    <a:sym typeface="Arial"/>
                  </a:endParaRPr>
                </a:p>
              </p:txBody>
            </p:sp>
            <p:sp>
              <p:nvSpPr>
                <p:cNvPr id="671" name="Google Shape;671;p30"/>
                <p:cNvSpPr txBox="1"/>
                <p:nvPr/>
              </p:nvSpPr>
              <p:spPr>
                <a:xfrm>
                  <a:off x="3000867" y="1963917"/>
                  <a:ext cx="983993" cy="409489"/>
                </a:xfrm>
                <a:prstGeom prst="rect">
                  <a:avLst/>
                </a:prstGeom>
                <a:solidFill>
                  <a:srgbClr val="00295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Resilient</a:t>
                  </a:r>
                  <a:br>
                    <a:rPr lang="en-US" sz="1200">
                      <a:solidFill>
                        <a:schemeClr val="lt1"/>
                      </a:solidFill>
                      <a:latin typeface="Arial"/>
                      <a:ea typeface="Arial"/>
                      <a:cs typeface="Arial"/>
                      <a:sym typeface="Arial"/>
                    </a:rPr>
                  </a:br>
                  <a:r>
                    <a:rPr lang="en-US" sz="1200">
                      <a:solidFill>
                        <a:schemeClr val="lt1"/>
                      </a:solidFill>
                      <a:latin typeface="Arial"/>
                      <a:ea typeface="Arial"/>
                      <a:cs typeface="Arial"/>
                      <a:sym typeface="Arial"/>
                    </a:rPr>
                    <a:t>delivery</a:t>
                  </a:r>
                  <a:endParaRPr sz="1200">
                    <a:solidFill>
                      <a:schemeClr val="lt1"/>
                    </a:solidFill>
                    <a:latin typeface="Arial"/>
                    <a:ea typeface="Arial"/>
                    <a:cs typeface="Arial"/>
                    <a:sym typeface="Arial"/>
                  </a:endParaRPr>
                </a:p>
              </p:txBody>
            </p:sp>
            <p:sp>
              <p:nvSpPr>
                <p:cNvPr id="672" name="Google Shape;672;p30"/>
                <p:cNvSpPr txBox="1"/>
                <p:nvPr/>
              </p:nvSpPr>
              <p:spPr>
                <a:xfrm>
                  <a:off x="801280" y="3082565"/>
                  <a:ext cx="820132" cy="23567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Internet</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 Hành vi</a:t>
                  </a:r>
                  <a:endParaRPr b="1" sz="1200">
                    <a:solidFill>
                      <a:schemeClr val="dk1"/>
                    </a:solidFill>
                    <a:latin typeface="Arial"/>
                    <a:ea typeface="Arial"/>
                    <a:cs typeface="Arial"/>
                    <a:sym typeface="Arial"/>
                  </a:endParaRPr>
                </a:p>
              </p:txBody>
            </p:sp>
            <p:sp>
              <p:nvSpPr>
                <p:cNvPr id="673" name="Google Shape;673;p30"/>
                <p:cNvSpPr txBox="1"/>
                <p:nvPr/>
              </p:nvSpPr>
              <p:spPr>
                <a:xfrm>
                  <a:off x="1941923" y="3091991"/>
                  <a:ext cx="820132" cy="23567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Phân tán </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Đám mây</a:t>
                  </a:r>
                  <a:endParaRPr sz="1100">
                    <a:solidFill>
                      <a:schemeClr val="dk1"/>
                    </a:solidFill>
                    <a:latin typeface="Arial"/>
                    <a:ea typeface="Arial"/>
                    <a:cs typeface="Arial"/>
                    <a:sym typeface="Arial"/>
                  </a:endParaRPr>
                </a:p>
              </p:txBody>
            </p:sp>
            <p:sp>
              <p:nvSpPr>
                <p:cNvPr id="674" name="Google Shape;674;p30"/>
                <p:cNvSpPr txBox="1"/>
                <p:nvPr/>
              </p:nvSpPr>
              <p:spPr>
                <a:xfrm>
                  <a:off x="3018150" y="3093562"/>
                  <a:ext cx="820132" cy="36607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Kinh doanh </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tổng hợp </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thông minh</a:t>
                  </a:r>
                  <a:endParaRPr sz="1100">
                    <a:solidFill>
                      <a:schemeClr val="dk1"/>
                    </a:solidFill>
                    <a:latin typeface="Arial"/>
                    <a:ea typeface="Arial"/>
                    <a:cs typeface="Arial"/>
                    <a:sym typeface="Arial"/>
                  </a:endParaRPr>
                </a:p>
              </p:txBody>
            </p:sp>
            <p:sp>
              <p:nvSpPr>
                <p:cNvPr id="675" name="Google Shape;675;p30"/>
                <p:cNvSpPr txBox="1"/>
                <p:nvPr/>
              </p:nvSpPr>
              <p:spPr>
                <a:xfrm>
                  <a:off x="794995" y="4301764"/>
                  <a:ext cx="820132" cy="36607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Chiến lược kinh </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Nghiệm tổng thể</a:t>
                  </a:r>
                  <a:endParaRPr sz="1100">
                    <a:solidFill>
                      <a:schemeClr val="dk1"/>
                    </a:solidFill>
                    <a:latin typeface="Arial"/>
                    <a:ea typeface="Arial"/>
                    <a:cs typeface="Arial"/>
                    <a:sym typeface="Arial"/>
                  </a:endParaRPr>
                </a:p>
              </p:txBody>
            </p:sp>
            <p:sp>
              <p:nvSpPr>
                <p:cNvPr id="676" name="Google Shape;676;p30"/>
                <p:cNvSpPr txBox="1"/>
                <p:nvPr/>
              </p:nvSpPr>
              <p:spPr>
                <a:xfrm>
                  <a:off x="1937209" y="4293909"/>
                  <a:ext cx="820132" cy="36607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Hoạt động </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Mọi nơi</a:t>
                  </a:r>
                  <a:endParaRPr sz="1100">
                    <a:solidFill>
                      <a:schemeClr val="dk1"/>
                    </a:solidFill>
                    <a:latin typeface="Arial"/>
                    <a:ea typeface="Arial"/>
                    <a:cs typeface="Arial"/>
                    <a:sym typeface="Arial"/>
                  </a:endParaRPr>
                </a:p>
              </p:txBody>
            </p:sp>
            <p:sp>
              <p:nvSpPr>
                <p:cNvPr id="677" name="Google Shape;677;p30"/>
                <p:cNvSpPr txBox="1"/>
                <p:nvPr/>
              </p:nvSpPr>
              <p:spPr>
                <a:xfrm>
                  <a:off x="3019583" y="4291530"/>
                  <a:ext cx="988482" cy="27725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Kỹ thuật AI</a:t>
                  </a:r>
                  <a:endParaRPr sz="1100">
                    <a:solidFill>
                      <a:schemeClr val="dk1"/>
                    </a:solidFill>
                    <a:latin typeface="Arial"/>
                    <a:ea typeface="Arial"/>
                    <a:cs typeface="Arial"/>
                    <a:sym typeface="Arial"/>
                  </a:endParaRPr>
                </a:p>
              </p:txBody>
            </p:sp>
            <p:sp>
              <p:nvSpPr>
                <p:cNvPr id="678" name="Google Shape;678;p30"/>
                <p:cNvSpPr txBox="1"/>
                <p:nvPr/>
              </p:nvSpPr>
              <p:spPr>
                <a:xfrm>
                  <a:off x="703869" y="5492684"/>
                  <a:ext cx="988483" cy="27725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Điện toán </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nâng cấp</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quyền riêng tư</a:t>
                  </a:r>
                  <a:endParaRPr sz="1100">
                    <a:solidFill>
                      <a:schemeClr val="dk1"/>
                    </a:solidFill>
                    <a:latin typeface="Arial"/>
                    <a:ea typeface="Arial"/>
                    <a:cs typeface="Arial"/>
                    <a:sym typeface="Arial"/>
                  </a:endParaRPr>
                </a:p>
              </p:txBody>
            </p:sp>
            <p:sp>
              <p:nvSpPr>
                <p:cNvPr id="679" name="Google Shape;679;p30"/>
                <p:cNvSpPr txBox="1"/>
                <p:nvPr/>
              </p:nvSpPr>
              <p:spPr>
                <a:xfrm>
                  <a:off x="1916884" y="5503682"/>
                  <a:ext cx="988483" cy="27725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Lưới an ninh</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mạng</a:t>
                  </a:r>
                  <a:endParaRPr/>
                </a:p>
              </p:txBody>
            </p:sp>
            <p:sp>
              <p:nvSpPr>
                <p:cNvPr id="680" name="Google Shape;680;p30"/>
                <p:cNvSpPr txBox="1"/>
                <p:nvPr/>
              </p:nvSpPr>
              <p:spPr>
                <a:xfrm>
                  <a:off x="2917627" y="5412142"/>
                  <a:ext cx="1241697" cy="27725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Siêu tự động hóa</a:t>
                  </a:r>
                  <a:endParaRPr sz="1100">
                    <a:solidFill>
                      <a:schemeClr val="dk1"/>
                    </a:solidFill>
                    <a:latin typeface="Arial"/>
                    <a:ea typeface="Arial"/>
                    <a:cs typeface="Arial"/>
                    <a:sym typeface="Arial"/>
                  </a:endParaRPr>
                </a:p>
              </p:txBody>
            </p:sp>
            <p:sp>
              <p:nvSpPr>
                <p:cNvPr id="681" name="Google Shape;681;p30"/>
                <p:cNvSpPr txBox="1"/>
                <p:nvPr/>
              </p:nvSpPr>
              <p:spPr>
                <a:xfrm>
                  <a:off x="1161068" y="6004874"/>
                  <a:ext cx="2336276" cy="213098"/>
                </a:xfrm>
                <a:prstGeom prst="rect">
                  <a:avLst/>
                </a:prstGeom>
                <a:solidFill>
                  <a:srgbClr val="00295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Đổi mới đa tích hợp</a:t>
                  </a:r>
                  <a:endParaRPr sz="1200">
                    <a:solidFill>
                      <a:schemeClr val="lt1"/>
                    </a:solidFill>
                    <a:latin typeface="Arial"/>
                    <a:ea typeface="Arial"/>
                    <a:cs typeface="Arial"/>
                    <a:sym typeface="Arial"/>
                  </a:endParaRPr>
                </a:p>
              </p:txBody>
            </p:sp>
          </p:grpSp>
        </p:grpSp>
      </p:grpSp>
      <p:sp>
        <p:nvSpPr>
          <p:cNvPr id="682" name="Google Shape;682;p30"/>
          <p:cNvSpPr/>
          <p:nvPr/>
        </p:nvSpPr>
        <p:spPr>
          <a:xfrm>
            <a:off x="583039" y="5989318"/>
            <a:ext cx="3543486" cy="278620"/>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85725" marR="0" rtl="0" algn="l">
              <a:spcBef>
                <a:spcPts val="0"/>
              </a:spcBef>
              <a:spcAft>
                <a:spcPts val="0"/>
              </a:spcAft>
              <a:buNone/>
            </a:pPr>
            <a:r>
              <a:rPr b="1" lang="en-US" sz="900">
                <a:solidFill>
                  <a:schemeClr val="lt1"/>
                </a:solidFill>
                <a:latin typeface="Arial"/>
                <a:ea typeface="Arial"/>
                <a:cs typeface="Arial"/>
                <a:sym typeface="Arial"/>
              </a:rPr>
              <a:t>Nguồn : https://www.gartner.com/smarterwithgartner/gartner-top-strategic-technology-trends-for-2021/</a:t>
            </a:r>
            <a:endParaRPr/>
          </a:p>
        </p:txBody>
      </p:sp>
      <p:grpSp>
        <p:nvGrpSpPr>
          <p:cNvPr id="683" name="Google Shape;683;p30"/>
          <p:cNvGrpSpPr/>
          <p:nvPr/>
        </p:nvGrpSpPr>
        <p:grpSpPr>
          <a:xfrm>
            <a:off x="559817" y="1361528"/>
            <a:ext cx="8783192" cy="215444"/>
            <a:chOff x="1027113" y="2045625"/>
            <a:chExt cx="8785225" cy="215494"/>
          </a:xfrm>
        </p:grpSpPr>
        <p:sp>
          <p:nvSpPr>
            <p:cNvPr id="684" name="Google Shape;684;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685" name="Google Shape;685;p30"/>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Internet Hành vi (IoB)</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1"/>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692" name="Google Shape;692;p3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693" name="Google Shape;693;p31"/>
          <p:cNvGrpSpPr/>
          <p:nvPr/>
        </p:nvGrpSpPr>
        <p:grpSpPr>
          <a:xfrm>
            <a:off x="1054112" y="3883134"/>
            <a:ext cx="7794601" cy="1897956"/>
            <a:chOff x="1054112" y="3883134"/>
            <a:chExt cx="7794601" cy="1897956"/>
          </a:xfrm>
        </p:grpSpPr>
        <p:sp>
          <p:nvSpPr>
            <p:cNvPr id="694" name="Google Shape;694;p31"/>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2.1. Công nghệ IoT và sự phát triển</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2.2. Chăm sóc sức khỏe thông minh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Nhà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2.4. Thành phố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Logistics thông minh</a:t>
              </a:r>
              <a:endParaRPr sz="1800">
                <a:solidFill>
                  <a:srgbClr val="A5A5A5"/>
                </a:solidFill>
                <a:latin typeface="Arial"/>
                <a:ea typeface="Arial"/>
                <a:cs typeface="Arial"/>
                <a:sym typeface="Arial"/>
              </a:endParaRPr>
            </a:p>
          </p:txBody>
        </p:sp>
        <p:sp>
          <p:nvSpPr>
            <p:cNvPr id="695" name="Google Shape;695;p31"/>
            <p:cNvSpPr/>
            <p:nvPr/>
          </p:nvSpPr>
          <p:spPr>
            <a:xfrm>
              <a:off x="5107801"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2.6 Nhà máy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2.7 Trang trại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2.8 Xe ô tô được kết nối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2.9 Năng lượng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2.10 Dịch vụ chính của IoT</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grpSp>
        <p:nvGrpSpPr>
          <p:cNvPr id="701" name="Google Shape;701;p32"/>
          <p:cNvGrpSpPr/>
          <p:nvPr/>
        </p:nvGrpSpPr>
        <p:grpSpPr>
          <a:xfrm>
            <a:off x="557557" y="3250430"/>
            <a:ext cx="8782050" cy="2232469"/>
            <a:chOff x="558800" y="2958096"/>
            <a:chExt cx="8782050" cy="2232469"/>
          </a:xfrm>
        </p:grpSpPr>
        <p:sp>
          <p:nvSpPr>
            <p:cNvPr id="702" name="Google Shape;702;p32"/>
            <p:cNvSpPr/>
            <p:nvPr/>
          </p:nvSpPr>
          <p:spPr>
            <a:xfrm>
              <a:off x="558800" y="3230206"/>
              <a:ext cx="8782050" cy="19603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703" name="Google Shape;703;p32"/>
            <p:cNvGrpSpPr/>
            <p:nvPr/>
          </p:nvGrpSpPr>
          <p:grpSpPr>
            <a:xfrm>
              <a:off x="999398" y="3475443"/>
              <a:ext cx="8099778" cy="1495380"/>
              <a:chOff x="1595826" y="3817311"/>
              <a:chExt cx="7192476" cy="1286716"/>
            </a:xfrm>
          </p:grpSpPr>
          <p:pic>
            <p:nvPicPr>
              <p:cNvPr descr="ì¤ë§í¸í¬ì¤ì¼ì´ ëë°ì´ì¤ì ëí ì´ë¯¸ì§ ê²ìê²°ê³¼" id="704" name="Google Shape;704;p32"/>
              <p:cNvPicPr preferRelativeResize="0"/>
              <p:nvPr/>
            </p:nvPicPr>
            <p:blipFill rotWithShape="1">
              <a:blip r:embed="rId3">
                <a:alphaModFix/>
              </a:blip>
              <a:srcRect b="0" l="0" r="0" t="0"/>
              <a:stretch/>
            </p:blipFill>
            <p:spPr>
              <a:xfrm>
                <a:off x="1595826" y="3954131"/>
                <a:ext cx="1506830" cy="1013079"/>
              </a:xfrm>
              <a:prstGeom prst="rect">
                <a:avLst/>
              </a:prstGeom>
              <a:noFill/>
              <a:ln>
                <a:noFill/>
              </a:ln>
            </p:spPr>
          </p:pic>
          <p:pic>
            <p:nvPicPr>
              <p:cNvPr descr="ì¤ë§í¸í¬ì¤ì¼ì´ ëë°ì´ì¤ì ëí ì´ë¯¸ì§ ê²ìê²°ê³¼" id="705" name="Google Shape;705;p32"/>
              <p:cNvPicPr preferRelativeResize="0"/>
              <p:nvPr/>
            </p:nvPicPr>
            <p:blipFill rotWithShape="1">
              <a:blip r:embed="rId4">
                <a:alphaModFix/>
              </a:blip>
              <a:srcRect b="0" l="0" r="0" t="0"/>
              <a:stretch/>
            </p:blipFill>
            <p:spPr>
              <a:xfrm>
                <a:off x="3102656" y="4009984"/>
                <a:ext cx="951218" cy="994793"/>
              </a:xfrm>
              <a:prstGeom prst="rect">
                <a:avLst/>
              </a:prstGeom>
              <a:noFill/>
              <a:ln>
                <a:noFill/>
              </a:ln>
            </p:spPr>
          </p:pic>
          <p:pic>
            <p:nvPicPr>
              <p:cNvPr descr="ê´ë ¨ ì´ë¯¸ì§" id="706" name="Google Shape;706;p32"/>
              <p:cNvPicPr preferRelativeResize="0"/>
              <p:nvPr/>
            </p:nvPicPr>
            <p:blipFill rotWithShape="1">
              <a:blip r:embed="rId5">
                <a:alphaModFix/>
              </a:blip>
              <a:srcRect b="0" l="0" r="0" t="0"/>
              <a:stretch/>
            </p:blipFill>
            <p:spPr>
              <a:xfrm>
                <a:off x="4053874" y="3817311"/>
                <a:ext cx="3419208" cy="1286716"/>
              </a:xfrm>
              <a:prstGeom prst="rect">
                <a:avLst/>
              </a:prstGeom>
              <a:noFill/>
              <a:ln>
                <a:noFill/>
              </a:ln>
            </p:spPr>
          </p:pic>
          <p:pic>
            <p:nvPicPr>
              <p:cNvPr descr="ê´ë ¨ ì´ë¯¸ì§" id="707" name="Google Shape;707;p32"/>
              <p:cNvPicPr preferRelativeResize="0"/>
              <p:nvPr/>
            </p:nvPicPr>
            <p:blipFill rotWithShape="1">
              <a:blip r:embed="rId6">
                <a:alphaModFix/>
              </a:blip>
              <a:srcRect b="0" l="0" r="0" t="0"/>
              <a:stretch/>
            </p:blipFill>
            <p:spPr>
              <a:xfrm>
                <a:off x="7303190" y="4109606"/>
                <a:ext cx="1485112" cy="876216"/>
              </a:xfrm>
              <a:prstGeom prst="rect">
                <a:avLst/>
              </a:prstGeom>
              <a:noFill/>
              <a:ln>
                <a:noFill/>
              </a:ln>
            </p:spPr>
          </p:pic>
        </p:grpSp>
        <p:sp>
          <p:nvSpPr>
            <p:cNvPr id="708" name="Google Shape;708;p32"/>
            <p:cNvSpPr/>
            <p:nvPr/>
          </p:nvSpPr>
          <p:spPr>
            <a:xfrm>
              <a:off x="3174011" y="2958096"/>
              <a:ext cx="3707168" cy="553998"/>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Nhiều thiết bị chăm sóc sức khỏe thông minh khác nhau</a:t>
              </a:r>
              <a:endParaRPr/>
            </a:p>
          </p:txBody>
        </p:sp>
      </p:grpSp>
      <p:sp>
        <p:nvSpPr>
          <p:cNvPr id="709" name="Google Shape;709;p3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Chăm sóc sức khỏe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710" name="Google Shape;710;p32"/>
          <p:cNvSpPr/>
          <p:nvPr/>
        </p:nvSpPr>
        <p:spPr>
          <a:xfrm>
            <a:off x="8115301" y="480778"/>
            <a:ext cx="13527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11" name="Google Shape;711;p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Chăm sóc sức khỏe thông minh</a:t>
            </a:r>
            <a:endParaRPr/>
          </a:p>
        </p:txBody>
      </p:sp>
      <p:sp>
        <p:nvSpPr>
          <p:cNvPr id="712" name="Google Shape;712;p32"/>
          <p:cNvSpPr/>
          <p:nvPr/>
        </p:nvSpPr>
        <p:spPr>
          <a:xfrm>
            <a:off x="708780" y="2090579"/>
            <a:ext cx="8630827"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công nghệ mới nhất có dung lượng terabyte, có thể giám sát và quản lý thông minh tình trạng của bệnh nhân mọi lúc, mọi nơi, bao gồm cả bệnh viện và nhà riêng, và tích thông tin cá nhân hóa và thông tin bệnh để cung cấp các dịch vụ phù hợp theo thời gian thực.</a:t>
            </a:r>
            <a:endParaRPr/>
          </a:p>
        </p:txBody>
      </p:sp>
      <p:sp>
        <p:nvSpPr>
          <p:cNvPr id="713" name="Google Shape;713;p32"/>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Định nghĩa Chăm sóc sức khỏe thông minh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graphicFrame>
        <p:nvGraphicFramePr>
          <p:cNvPr id="719" name="Google Shape;719;p33"/>
          <p:cNvGraphicFramePr/>
          <p:nvPr/>
        </p:nvGraphicFramePr>
        <p:xfrm>
          <a:off x="580388" y="1914499"/>
          <a:ext cx="3000000" cy="3000000"/>
        </p:xfrm>
        <a:graphic>
          <a:graphicData uri="http://schemas.openxmlformats.org/drawingml/2006/table">
            <a:tbl>
              <a:tblPr bandRow="1" firstRow="1">
                <a:noFill/>
                <a:tableStyleId>{A9672A58-3C3F-4094-A55C-8326C1CC86CD}</a:tableStyleId>
              </a:tblPr>
              <a:tblGrid>
                <a:gridCol w="2044800"/>
                <a:gridCol w="6812750"/>
              </a:tblGrid>
              <a:tr h="40555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Nền tảng</a:t>
                      </a:r>
                      <a:endParaRPr b="0" sz="1400" u="none" cap="none" strike="noStrike">
                        <a:solidFill>
                          <a:srgbClr val="262626"/>
                        </a:solidFill>
                        <a:latin typeface="Arial"/>
                        <a:ea typeface="Arial"/>
                        <a:cs typeface="Arial"/>
                        <a:sym typeface="Arial"/>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Đặc điểm</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121225">
                <a:tc>
                  <a:txBody>
                    <a:bodyPr/>
                    <a:lstStyle/>
                    <a:p>
                      <a:pPr indent="0" lvl="0" marL="0" marR="0" rtl="0" algn="ctr">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10800" marB="10800" marR="18000" marL="1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Nền tảng mở trên đám mây có thể tương tác với các thiết bị và dịch vụ của bên thứ ba.</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Khi hợp tác với Watson và các tổ chức y tế, công ty tiếp tục cố gắng nâng cấp và mở rộng các dịch vụ của mình.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121225">
                <a:tc>
                  <a:txBody>
                    <a:bodyPr/>
                    <a:lstStyle/>
                    <a:p>
                      <a:pPr indent="0" lvl="0" marL="0" marR="0" rtl="0" algn="ctr">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10800" marB="10800" marR="18000" marL="1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Nền tảng tích hợp các thiết bị và dịch vụ do công ty trực tiếp hoặc gián tiếp phát triển.</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ví dụ) kính áp tròng đo đường huyết, thìa thông minh handshake</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Mức độ sử dụng được dự kiến sẽ tăng lên khi có nhiều dịch vụ hơn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121225">
                <a:tc>
                  <a:txBody>
                    <a:bodyPr/>
                    <a:lstStyle/>
                    <a:p>
                      <a:pPr indent="0" lvl="0" marL="0" marR="0" rtl="0" algn="ctr">
                        <a:spcBef>
                          <a:spcPts val="0"/>
                        </a:spcBef>
                        <a:spcAft>
                          <a:spcPts val="0"/>
                        </a:spcAft>
                        <a:buNone/>
                      </a:pPr>
                      <a:r>
                        <a:t/>
                      </a:r>
                      <a:endParaRPr b="0" sz="1100" u="none" cap="none" strike="noStrike">
                        <a:solidFill>
                          <a:srgbClr val="262626"/>
                        </a:solidFill>
                        <a:latin typeface="Arial"/>
                        <a:ea typeface="Arial"/>
                        <a:cs typeface="Arial"/>
                        <a:sym typeface="Arial"/>
                      </a:endParaRPr>
                    </a:p>
                  </a:txBody>
                  <a:tcPr marT="10800" marB="10800" marR="18000" marL="1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Nền tảng phân tích dữ liệu chăm sóc sức khỏe mở</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pic>
        <p:nvPicPr>
          <p:cNvPr id="720" name="Google Shape;720;p33"/>
          <p:cNvPicPr preferRelativeResize="0"/>
          <p:nvPr/>
        </p:nvPicPr>
        <p:blipFill rotWithShape="1">
          <a:blip r:embed="rId3">
            <a:alphaModFix/>
          </a:blip>
          <a:srcRect b="37495" l="25147" r="56190" t="38319"/>
          <a:stretch/>
        </p:blipFill>
        <p:spPr>
          <a:xfrm>
            <a:off x="1043415" y="3522879"/>
            <a:ext cx="1208498" cy="913665"/>
          </a:xfrm>
          <a:prstGeom prst="rect">
            <a:avLst/>
          </a:prstGeom>
          <a:noFill/>
          <a:ln>
            <a:noFill/>
          </a:ln>
        </p:spPr>
      </p:pic>
      <p:pic>
        <p:nvPicPr>
          <p:cNvPr id="721" name="Google Shape;721;p33"/>
          <p:cNvPicPr preferRelativeResize="0"/>
          <p:nvPr/>
        </p:nvPicPr>
        <p:blipFill rotWithShape="1">
          <a:blip r:embed="rId3">
            <a:alphaModFix/>
          </a:blip>
          <a:srcRect b="64766" l="25147" r="56190" t="11048"/>
          <a:stretch/>
        </p:blipFill>
        <p:spPr>
          <a:xfrm>
            <a:off x="1162678" y="2477108"/>
            <a:ext cx="994406" cy="839585"/>
          </a:xfrm>
          <a:prstGeom prst="rect">
            <a:avLst/>
          </a:prstGeom>
          <a:noFill/>
          <a:ln>
            <a:noFill/>
          </a:ln>
        </p:spPr>
      </p:pic>
      <p:pic>
        <p:nvPicPr>
          <p:cNvPr id="722" name="Google Shape;722;p33"/>
          <p:cNvPicPr preferRelativeResize="0"/>
          <p:nvPr/>
        </p:nvPicPr>
        <p:blipFill rotWithShape="1">
          <a:blip r:embed="rId3">
            <a:alphaModFix/>
          </a:blip>
          <a:srcRect b="11849" l="25147" r="55476" t="64368"/>
          <a:stretch/>
        </p:blipFill>
        <p:spPr>
          <a:xfrm>
            <a:off x="1067850" y="4642730"/>
            <a:ext cx="1184063" cy="914508"/>
          </a:xfrm>
          <a:prstGeom prst="rect">
            <a:avLst/>
          </a:prstGeom>
          <a:noFill/>
          <a:ln>
            <a:noFill/>
          </a:ln>
        </p:spPr>
      </p:pic>
      <p:sp>
        <p:nvSpPr>
          <p:cNvPr id="723" name="Google Shape;723;p33"/>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Chăm sóc sức khỏe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724" name="Google Shape;724;p33"/>
          <p:cNvSpPr/>
          <p:nvPr/>
        </p:nvSpPr>
        <p:spPr>
          <a:xfrm>
            <a:off x="8280401" y="480778"/>
            <a:ext cx="11876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25" name="Google Shape;725;p33"/>
          <p:cNvSpPr/>
          <p:nvPr/>
        </p:nvSpPr>
        <p:spPr>
          <a:xfrm>
            <a:off x="580388" y="1389819"/>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Nền tảng Chăm sóc sức khỏe thông minh</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4"/>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Chăm sóc sức khỏe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732" name="Google Shape;732;p34"/>
          <p:cNvSpPr/>
          <p:nvPr/>
        </p:nvSpPr>
        <p:spPr>
          <a:xfrm>
            <a:off x="7861301" y="480778"/>
            <a:ext cx="16067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33" name="Google Shape;733;p34"/>
          <p:cNvSpPr/>
          <p:nvPr/>
        </p:nvSpPr>
        <p:spPr>
          <a:xfrm>
            <a:off x="580388" y="1389819"/>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Sơ đồ chức năng nền tảng chăm sóc sức khỏe thông minh</a:t>
            </a:r>
            <a:endParaRPr/>
          </a:p>
        </p:txBody>
      </p:sp>
      <p:grpSp>
        <p:nvGrpSpPr>
          <p:cNvPr id="734" name="Google Shape;734;p34"/>
          <p:cNvGrpSpPr/>
          <p:nvPr/>
        </p:nvGrpSpPr>
        <p:grpSpPr>
          <a:xfrm>
            <a:off x="1234470" y="1605263"/>
            <a:ext cx="7433883" cy="4417928"/>
            <a:chOff x="1392027" y="2798600"/>
            <a:chExt cx="7291409" cy="4733573"/>
          </a:xfrm>
        </p:grpSpPr>
        <p:pic>
          <p:nvPicPr>
            <p:cNvPr descr="ì¤ë§í¸í¬ì¤ì¼ì´ ëë°ì´ì¤ì ëí ì´ë¯¸ì§ ê²ìê²°ê³¼" id="735" name="Google Shape;735;p34"/>
            <p:cNvPicPr preferRelativeResize="0"/>
            <p:nvPr/>
          </p:nvPicPr>
          <p:blipFill rotWithShape="1">
            <a:blip r:embed="rId3">
              <a:alphaModFix/>
            </a:blip>
            <a:srcRect b="0" l="0" r="0" t="0"/>
            <a:stretch/>
          </p:blipFill>
          <p:spPr>
            <a:xfrm>
              <a:off x="1392027" y="2798600"/>
              <a:ext cx="7291409" cy="4733573"/>
            </a:xfrm>
            <a:prstGeom prst="rect">
              <a:avLst/>
            </a:prstGeom>
            <a:noFill/>
            <a:ln>
              <a:noFill/>
            </a:ln>
          </p:spPr>
        </p:pic>
        <p:sp>
          <p:nvSpPr>
            <p:cNvPr id="736" name="Google Shape;736;p34"/>
            <p:cNvSpPr txBox="1"/>
            <p:nvPr/>
          </p:nvSpPr>
          <p:spPr>
            <a:xfrm>
              <a:off x="1525358" y="2980923"/>
              <a:ext cx="511397" cy="157893"/>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Bệnh tim</a:t>
              </a:r>
              <a:endParaRPr/>
            </a:p>
          </p:txBody>
        </p:sp>
        <p:sp>
          <p:nvSpPr>
            <p:cNvPr id="737" name="Google Shape;737;p34"/>
            <p:cNvSpPr txBox="1"/>
            <p:nvPr/>
          </p:nvSpPr>
          <p:spPr>
            <a:xfrm>
              <a:off x="2179540" y="2957591"/>
              <a:ext cx="532557" cy="204558"/>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Quản lý bệnh tiểu đường</a:t>
              </a:r>
              <a:endParaRPr/>
            </a:p>
          </p:txBody>
        </p:sp>
        <p:sp>
          <p:nvSpPr>
            <p:cNvPr id="738" name="Google Shape;738;p34"/>
            <p:cNvSpPr txBox="1"/>
            <p:nvPr/>
          </p:nvSpPr>
          <p:spPr>
            <a:xfrm>
              <a:off x="2852121" y="2957591"/>
              <a:ext cx="522933" cy="204558"/>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Quản lý bệnh tăng huyết áp</a:t>
              </a:r>
              <a:endParaRPr/>
            </a:p>
          </p:txBody>
        </p:sp>
        <p:sp>
          <p:nvSpPr>
            <p:cNvPr id="739" name="Google Shape;739;p34"/>
            <p:cNvSpPr txBox="1"/>
            <p:nvPr/>
          </p:nvSpPr>
          <p:spPr>
            <a:xfrm>
              <a:off x="3514135" y="2957591"/>
              <a:ext cx="524818" cy="204558"/>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Quản lý hoạt động</a:t>
              </a:r>
              <a:endParaRPr/>
            </a:p>
          </p:txBody>
        </p:sp>
        <p:sp>
          <p:nvSpPr>
            <p:cNvPr id="740" name="Google Shape;740;p34"/>
            <p:cNvSpPr txBox="1"/>
            <p:nvPr/>
          </p:nvSpPr>
          <p:spPr>
            <a:xfrm>
              <a:off x="4189842" y="2957591"/>
              <a:ext cx="537864" cy="204558"/>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Quản lý ăn kiêng</a:t>
              </a:r>
              <a:endParaRPr/>
            </a:p>
          </p:txBody>
        </p:sp>
        <p:sp>
          <p:nvSpPr>
            <p:cNvPr id="741" name="Google Shape;741;p34"/>
            <p:cNvSpPr txBox="1"/>
            <p:nvPr/>
          </p:nvSpPr>
          <p:spPr>
            <a:xfrm>
              <a:off x="4826475" y="2957591"/>
              <a:ext cx="565519" cy="204558"/>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Lời khuyên giảm cân</a:t>
              </a:r>
              <a:endParaRPr/>
            </a:p>
          </p:txBody>
        </p:sp>
        <p:sp>
          <p:nvSpPr>
            <p:cNvPr id="742" name="Google Shape;742;p34"/>
            <p:cNvSpPr txBox="1"/>
            <p:nvPr/>
          </p:nvSpPr>
          <p:spPr>
            <a:xfrm>
              <a:off x="5527535" y="2980923"/>
              <a:ext cx="552031" cy="157893"/>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Kiểm soát căng thẳng</a:t>
              </a:r>
              <a:endParaRPr/>
            </a:p>
          </p:txBody>
        </p:sp>
        <p:sp>
          <p:nvSpPr>
            <p:cNvPr id="743" name="Google Shape;743;p34"/>
            <p:cNvSpPr txBox="1"/>
            <p:nvPr/>
          </p:nvSpPr>
          <p:spPr>
            <a:xfrm>
              <a:off x="6178837" y="2957591"/>
              <a:ext cx="561011" cy="204558"/>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Quản lý dược phẩm</a:t>
              </a:r>
              <a:endParaRPr/>
            </a:p>
          </p:txBody>
        </p:sp>
        <p:sp>
          <p:nvSpPr>
            <p:cNvPr id="744" name="Google Shape;744;p34"/>
            <p:cNvSpPr txBox="1"/>
            <p:nvPr/>
          </p:nvSpPr>
          <p:spPr>
            <a:xfrm>
              <a:off x="1570890" y="3734701"/>
              <a:ext cx="1676264" cy="203960"/>
            </a:xfrm>
            <a:prstGeom prst="rect">
              <a:avLst/>
            </a:prstGeom>
            <a:solidFill>
              <a:srgbClr val="F1F0D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Thống kê/phân tích</a:t>
              </a:r>
              <a:endParaRPr/>
            </a:p>
          </p:txBody>
        </p:sp>
        <p:sp>
          <p:nvSpPr>
            <p:cNvPr id="745" name="Google Shape;745;p34"/>
            <p:cNvSpPr txBox="1"/>
            <p:nvPr/>
          </p:nvSpPr>
          <p:spPr>
            <a:xfrm>
              <a:off x="3268070" y="3734701"/>
              <a:ext cx="1605842" cy="203960"/>
            </a:xfrm>
            <a:prstGeom prst="rect">
              <a:avLst/>
            </a:prstGeom>
            <a:solidFill>
              <a:srgbClr val="F1F0D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Bảng điều khiển tích hợp</a:t>
              </a:r>
              <a:endParaRPr/>
            </a:p>
          </p:txBody>
        </p:sp>
        <p:sp>
          <p:nvSpPr>
            <p:cNvPr id="746" name="Google Shape;746;p34"/>
            <p:cNvSpPr txBox="1"/>
            <p:nvPr/>
          </p:nvSpPr>
          <p:spPr>
            <a:xfrm>
              <a:off x="4995238" y="3734701"/>
              <a:ext cx="1699243" cy="203960"/>
            </a:xfrm>
            <a:prstGeom prst="rect">
              <a:avLst/>
            </a:prstGeom>
            <a:solidFill>
              <a:srgbClr val="F1F0D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Chẩn đoán/phòng ngừa</a:t>
              </a:r>
              <a:endParaRPr/>
            </a:p>
          </p:txBody>
        </p:sp>
        <p:sp>
          <p:nvSpPr>
            <p:cNvPr id="747" name="Google Shape;747;p34"/>
            <p:cNvSpPr txBox="1"/>
            <p:nvPr/>
          </p:nvSpPr>
          <p:spPr>
            <a:xfrm>
              <a:off x="1780006" y="5230220"/>
              <a:ext cx="2095500" cy="197153"/>
            </a:xfrm>
            <a:prstGeom prst="rect">
              <a:avLst/>
            </a:prstGeom>
            <a:solidFill>
              <a:srgbClr val="D5EE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Nền tảng ứng dụng</a:t>
              </a:r>
              <a:endParaRPr/>
            </a:p>
          </p:txBody>
        </p:sp>
        <p:sp>
          <p:nvSpPr>
            <p:cNvPr id="748" name="Google Shape;748;p34"/>
            <p:cNvSpPr txBox="1"/>
            <p:nvPr/>
          </p:nvSpPr>
          <p:spPr>
            <a:xfrm>
              <a:off x="4396362" y="5270030"/>
              <a:ext cx="2095500" cy="117534"/>
            </a:xfrm>
            <a:prstGeom prst="rect">
              <a:avLst/>
            </a:prstGeom>
            <a:solidFill>
              <a:srgbClr val="D5EE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Nền tảng chung</a:t>
              </a:r>
              <a:endParaRPr/>
            </a:p>
          </p:txBody>
        </p:sp>
        <p:sp>
          <p:nvSpPr>
            <p:cNvPr id="749" name="Google Shape;749;p34"/>
            <p:cNvSpPr txBox="1"/>
            <p:nvPr/>
          </p:nvSpPr>
          <p:spPr>
            <a:xfrm>
              <a:off x="4263861" y="5461528"/>
              <a:ext cx="1815704" cy="128624"/>
            </a:xfrm>
            <a:prstGeom prst="rect">
              <a:avLst/>
            </a:prstGeom>
            <a:solidFill>
              <a:srgbClr val="7299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Tích hợp dữ liệu</a:t>
              </a:r>
              <a:endParaRPr/>
            </a:p>
          </p:txBody>
        </p:sp>
        <p:sp>
          <p:nvSpPr>
            <p:cNvPr id="750" name="Google Shape;750;p34"/>
            <p:cNvSpPr txBox="1"/>
            <p:nvPr/>
          </p:nvSpPr>
          <p:spPr>
            <a:xfrm>
              <a:off x="1752570" y="5742716"/>
              <a:ext cx="920642" cy="20619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Động cơ chính</a:t>
              </a:r>
              <a:endParaRPr/>
            </a:p>
          </p:txBody>
        </p:sp>
        <p:sp>
          <p:nvSpPr>
            <p:cNvPr id="751" name="Google Shape;751;p34"/>
            <p:cNvSpPr txBox="1"/>
            <p:nvPr/>
          </p:nvSpPr>
          <p:spPr>
            <a:xfrm>
              <a:off x="2980363" y="5742716"/>
              <a:ext cx="920642" cy="201974"/>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Dịch vụ thông thường</a:t>
              </a:r>
              <a:endParaRPr/>
            </a:p>
          </p:txBody>
        </p:sp>
        <p:sp>
          <p:nvSpPr>
            <p:cNvPr id="752" name="Google Shape;752;p34"/>
            <p:cNvSpPr txBox="1"/>
            <p:nvPr/>
          </p:nvSpPr>
          <p:spPr>
            <a:xfrm>
              <a:off x="4314695" y="5654085"/>
              <a:ext cx="2244731" cy="11817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Quản lý phần mềm trung gian/kết nối</a:t>
              </a:r>
              <a:endParaRPr/>
            </a:p>
          </p:txBody>
        </p:sp>
        <p:sp>
          <p:nvSpPr>
            <p:cNvPr id="753" name="Google Shape;753;p34"/>
            <p:cNvSpPr txBox="1"/>
            <p:nvPr/>
          </p:nvSpPr>
          <p:spPr>
            <a:xfrm>
              <a:off x="4476894" y="5826413"/>
              <a:ext cx="680421" cy="12899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Cổng vào</a:t>
              </a:r>
              <a:endParaRPr/>
            </a:p>
          </p:txBody>
        </p:sp>
        <p:sp>
          <p:nvSpPr>
            <p:cNvPr id="754" name="Google Shape;754;p34"/>
            <p:cNvSpPr txBox="1"/>
            <p:nvPr/>
          </p:nvSpPr>
          <p:spPr>
            <a:xfrm>
              <a:off x="5518342" y="5836192"/>
              <a:ext cx="1026601" cy="11921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Giao tiếp</a:t>
              </a:r>
              <a:endParaRPr/>
            </a:p>
          </p:txBody>
        </p:sp>
        <p:sp>
          <p:nvSpPr>
            <p:cNvPr id="755" name="Google Shape;755;p34"/>
            <p:cNvSpPr txBox="1"/>
            <p:nvPr/>
          </p:nvSpPr>
          <p:spPr>
            <a:xfrm>
              <a:off x="7284429" y="3377434"/>
              <a:ext cx="1092201" cy="233842"/>
            </a:xfrm>
            <a:prstGeom prst="rect">
              <a:avLst/>
            </a:prstGeom>
            <a:solidFill>
              <a:srgbClr val="7299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Chăm sóc bệnh nhân</a:t>
              </a:r>
              <a:endParaRPr/>
            </a:p>
          </p:txBody>
        </p:sp>
        <p:sp>
          <p:nvSpPr>
            <p:cNvPr id="756" name="Google Shape;756;p34"/>
            <p:cNvSpPr txBox="1"/>
            <p:nvPr/>
          </p:nvSpPr>
          <p:spPr>
            <a:xfrm>
              <a:off x="7312771" y="4746607"/>
              <a:ext cx="1237783" cy="193655"/>
            </a:xfrm>
            <a:prstGeom prst="rect">
              <a:avLst/>
            </a:prstGeom>
            <a:solidFill>
              <a:srgbClr val="7299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Thông báo</a:t>
              </a:r>
              <a:endParaRPr/>
            </a:p>
          </p:txBody>
        </p:sp>
        <p:sp>
          <p:nvSpPr>
            <p:cNvPr id="757" name="Google Shape;757;p34"/>
            <p:cNvSpPr txBox="1"/>
            <p:nvPr/>
          </p:nvSpPr>
          <p:spPr>
            <a:xfrm>
              <a:off x="7284429" y="6047639"/>
              <a:ext cx="1294468" cy="436443"/>
            </a:xfrm>
            <a:prstGeom prst="rect">
              <a:avLst/>
            </a:prstGeom>
            <a:solidFill>
              <a:srgbClr val="7299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Liên kết trung tâm cấp cứu</a:t>
              </a:r>
              <a:endParaRPr/>
            </a:p>
          </p:txBody>
        </p:sp>
        <p:sp>
          <p:nvSpPr>
            <p:cNvPr id="758" name="Google Shape;758;p34"/>
            <p:cNvSpPr txBox="1"/>
            <p:nvPr/>
          </p:nvSpPr>
          <p:spPr>
            <a:xfrm>
              <a:off x="7354131" y="5515962"/>
              <a:ext cx="1158324" cy="37983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Thông báo về tình trạng bệnh nhân theo thời gian thực cho bệnh viện và gia đình</a:t>
              </a:r>
              <a:endParaRPr/>
            </a:p>
          </p:txBody>
        </p:sp>
        <p:sp>
          <p:nvSpPr>
            <p:cNvPr id="759" name="Google Shape;759;p34"/>
            <p:cNvSpPr txBox="1"/>
            <p:nvPr/>
          </p:nvSpPr>
          <p:spPr>
            <a:xfrm>
              <a:off x="7382836" y="6902718"/>
              <a:ext cx="1092201" cy="33188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Trạm cứu hỏa, đồn cảnh sát lân cận, v.v.</a:t>
              </a:r>
              <a:endParaRPr/>
            </a:p>
          </p:txBody>
        </p:sp>
      </p:grpSp>
      <p:grpSp>
        <p:nvGrpSpPr>
          <p:cNvPr id="760" name="Google Shape;760;p34"/>
          <p:cNvGrpSpPr/>
          <p:nvPr/>
        </p:nvGrpSpPr>
        <p:grpSpPr>
          <a:xfrm>
            <a:off x="7270905" y="2346205"/>
            <a:ext cx="1265864" cy="935455"/>
            <a:chOff x="6757988" y="3167164"/>
            <a:chExt cx="912018" cy="653068"/>
          </a:xfrm>
        </p:grpSpPr>
        <p:sp>
          <p:nvSpPr>
            <p:cNvPr id="761" name="Google Shape;761;p34"/>
            <p:cNvSpPr/>
            <p:nvPr/>
          </p:nvSpPr>
          <p:spPr>
            <a:xfrm>
              <a:off x="6757988" y="3167164"/>
              <a:ext cx="912018" cy="65306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62" name="Google Shape;762;p34"/>
            <p:cNvSpPr txBox="1"/>
            <p:nvPr/>
          </p:nvSpPr>
          <p:spPr>
            <a:xfrm>
              <a:off x="7234238" y="3184373"/>
              <a:ext cx="427188" cy="623954"/>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Theo dõi và phòng ngừa tình trạng bệnh nhân dựa trên IoT</a:t>
              </a:r>
              <a:endParaRPr/>
            </a:p>
          </p:txBody>
        </p:sp>
        <p:grpSp>
          <p:nvGrpSpPr>
            <p:cNvPr id="763" name="Google Shape;763;p34"/>
            <p:cNvGrpSpPr/>
            <p:nvPr/>
          </p:nvGrpSpPr>
          <p:grpSpPr>
            <a:xfrm>
              <a:off x="6801172" y="3203749"/>
              <a:ext cx="419855" cy="583019"/>
              <a:chOff x="6801172" y="3203749"/>
              <a:chExt cx="419855" cy="583019"/>
            </a:xfrm>
          </p:grpSpPr>
          <p:grpSp>
            <p:nvGrpSpPr>
              <p:cNvPr id="764" name="Google Shape;764;p34"/>
              <p:cNvGrpSpPr/>
              <p:nvPr/>
            </p:nvGrpSpPr>
            <p:grpSpPr>
              <a:xfrm>
                <a:off x="6801172" y="3203749"/>
                <a:ext cx="419855" cy="583019"/>
                <a:chOff x="6801172" y="3203749"/>
                <a:chExt cx="419855" cy="583019"/>
              </a:xfrm>
            </p:grpSpPr>
            <p:sp>
              <p:nvSpPr>
                <p:cNvPr id="765" name="Google Shape;765;p34"/>
                <p:cNvSpPr txBox="1"/>
                <p:nvPr/>
              </p:nvSpPr>
              <p:spPr>
                <a:xfrm>
                  <a:off x="6801172" y="3203749"/>
                  <a:ext cx="419855" cy="104931"/>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Phòng ngừa</a:t>
                  </a:r>
                  <a:endParaRPr/>
                </a:p>
              </p:txBody>
            </p:sp>
            <p:sp>
              <p:nvSpPr>
                <p:cNvPr id="766" name="Google Shape;766;p34"/>
                <p:cNvSpPr txBox="1"/>
                <p:nvPr/>
              </p:nvSpPr>
              <p:spPr>
                <a:xfrm>
                  <a:off x="6801172" y="3363112"/>
                  <a:ext cx="419855" cy="104931"/>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Chẩn đoán</a:t>
                  </a:r>
                  <a:endParaRPr/>
                </a:p>
              </p:txBody>
            </p:sp>
            <p:sp>
              <p:nvSpPr>
                <p:cNvPr id="767" name="Google Shape;767;p34"/>
                <p:cNvSpPr txBox="1"/>
                <p:nvPr/>
              </p:nvSpPr>
              <p:spPr>
                <a:xfrm>
                  <a:off x="6801172" y="3522475"/>
                  <a:ext cx="419855" cy="104931"/>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Điều trị</a:t>
                  </a:r>
                  <a:endParaRPr/>
                </a:p>
              </p:txBody>
            </p:sp>
            <p:sp>
              <p:nvSpPr>
                <p:cNvPr id="768" name="Google Shape;768;p34"/>
                <p:cNvSpPr txBox="1"/>
                <p:nvPr/>
              </p:nvSpPr>
              <p:spPr>
                <a:xfrm>
                  <a:off x="6801172" y="3681837"/>
                  <a:ext cx="419855" cy="104931"/>
                </a:xfrm>
                <a:prstGeom prst="rect">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Theo dõi</a:t>
                  </a:r>
                  <a:endParaRPr/>
                </a:p>
              </p:txBody>
            </p:sp>
          </p:grpSp>
          <p:sp>
            <p:nvSpPr>
              <p:cNvPr id="769" name="Google Shape;769;p34"/>
              <p:cNvSpPr/>
              <p:nvPr/>
            </p:nvSpPr>
            <p:spPr>
              <a:xfrm flipH="1" rot="10800000">
                <a:off x="6983715" y="3308680"/>
                <a:ext cx="54769" cy="47215"/>
              </a:xfrm>
              <a:prstGeom prst="triangle">
                <a:avLst>
                  <a:gd fmla="val 50000" name="adj"/>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chemeClr val="dk1"/>
                  </a:solidFill>
                  <a:latin typeface="Arial"/>
                  <a:ea typeface="Arial"/>
                  <a:cs typeface="Arial"/>
                  <a:sym typeface="Arial"/>
                </a:endParaRPr>
              </a:p>
            </p:txBody>
          </p:sp>
          <p:sp>
            <p:nvSpPr>
              <p:cNvPr id="770" name="Google Shape;770;p34"/>
              <p:cNvSpPr/>
              <p:nvPr/>
            </p:nvSpPr>
            <p:spPr>
              <a:xfrm flipH="1" rot="10800000">
                <a:off x="6983715" y="3468043"/>
                <a:ext cx="54769" cy="47215"/>
              </a:xfrm>
              <a:prstGeom prst="triangle">
                <a:avLst>
                  <a:gd fmla="val 50000" name="adj"/>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chemeClr val="dk1"/>
                  </a:solidFill>
                  <a:latin typeface="Arial"/>
                  <a:ea typeface="Arial"/>
                  <a:cs typeface="Arial"/>
                  <a:sym typeface="Arial"/>
                </a:endParaRPr>
              </a:p>
            </p:txBody>
          </p:sp>
          <p:sp>
            <p:nvSpPr>
              <p:cNvPr id="771" name="Google Shape;771;p34"/>
              <p:cNvSpPr/>
              <p:nvPr/>
            </p:nvSpPr>
            <p:spPr>
              <a:xfrm flipH="1" rot="10800000">
                <a:off x="6983715" y="3627406"/>
                <a:ext cx="54769" cy="47215"/>
              </a:xfrm>
              <a:prstGeom prst="triangle">
                <a:avLst>
                  <a:gd fmla="val 50000" name="adj"/>
                </a:avLst>
              </a:prstGeom>
              <a:solidFill>
                <a:srgbClr val="E3EBF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chemeClr val="dk1"/>
                  </a:solidFill>
                  <a:latin typeface="Arial"/>
                  <a:ea typeface="Arial"/>
                  <a:cs typeface="Arial"/>
                  <a:sym typeface="Arial"/>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35"/>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778" name="Google Shape;778;p3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779" name="Google Shape;779;p35"/>
          <p:cNvGrpSpPr/>
          <p:nvPr/>
        </p:nvGrpSpPr>
        <p:grpSpPr>
          <a:xfrm>
            <a:off x="1054112" y="3883134"/>
            <a:ext cx="7794601" cy="1897956"/>
            <a:chOff x="1054112" y="3883134"/>
            <a:chExt cx="7794601" cy="1897956"/>
          </a:xfrm>
        </p:grpSpPr>
        <p:sp>
          <p:nvSpPr>
            <p:cNvPr id="780" name="Google Shape;780;p35"/>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2.1. Công nghệ IoT và sự phát triển</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2.2. Chăm sóc sức khỏe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2.3. Nhà thông minh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2.4. Thành phố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Logistics thông minh</a:t>
              </a:r>
              <a:endParaRPr sz="1800">
                <a:solidFill>
                  <a:srgbClr val="A5A5A5"/>
                </a:solidFill>
                <a:latin typeface="Arial"/>
                <a:ea typeface="Arial"/>
                <a:cs typeface="Arial"/>
                <a:sym typeface="Arial"/>
              </a:endParaRPr>
            </a:p>
          </p:txBody>
        </p:sp>
        <p:sp>
          <p:nvSpPr>
            <p:cNvPr id="781" name="Google Shape;781;p35"/>
            <p:cNvSpPr/>
            <p:nvPr/>
          </p:nvSpPr>
          <p:spPr>
            <a:xfrm>
              <a:off x="5107801"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2.6 Nhà máy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2.7 Trang trại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2.8 Xe ô tô được kết nối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2.9 Năng lượng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2.10 Dịch vụ chính của IoT</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36"/>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Nhà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788" name="Google Shape;788;p36"/>
          <p:cNvSpPr/>
          <p:nvPr/>
        </p:nvSpPr>
        <p:spPr>
          <a:xfrm>
            <a:off x="8293101" y="480778"/>
            <a:ext cx="11749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89" name="Google Shape;789;p3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Nhà thông minh</a:t>
            </a:r>
            <a:endParaRPr/>
          </a:p>
        </p:txBody>
      </p:sp>
      <p:sp>
        <p:nvSpPr>
          <p:cNvPr id="790" name="Google Shape;790;p36"/>
          <p:cNvSpPr/>
          <p:nvPr/>
        </p:nvSpPr>
        <p:spPr>
          <a:xfrm>
            <a:off x="5810528" y="2412499"/>
            <a:ext cx="3657472" cy="1903085"/>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Nhà thông minh là những ngôi nhà mà trong đó, mọi thiết bị hoặc môi trường trong nhà được giám sát liên tục và sử dụng hệ thống điều khiển từ xa hoặc tự điều khiển.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cơ sở vật chất trong nhà, điện, điện tử, viễn thông, thiết bị gia dụng và phần mềm được kết hợp với công nghệ IoT nhằm đem đến cuộc sống thoải mái và tiện lợi cho con người.</a:t>
            </a:r>
            <a:endParaRPr/>
          </a:p>
        </p:txBody>
      </p:sp>
      <p:sp>
        <p:nvSpPr>
          <p:cNvPr id="791" name="Google Shape;791;p36"/>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Nhà thông minh</a:t>
            </a:r>
            <a:endParaRPr/>
          </a:p>
        </p:txBody>
      </p:sp>
      <p:grpSp>
        <p:nvGrpSpPr>
          <p:cNvPr id="792" name="Google Shape;792;p36"/>
          <p:cNvGrpSpPr/>
          <p:nvPr/>
        </p:nvGrpSpPr>
        <p:grpSpPr>
          <a:xfrm>
            <a:off x="580388" y="2522906"/>
            <a:ext cx="5149863" cy="3585355"/>
            <a:chOff x="4837433" y="2816990"/>
            <a:chExt cx="4550408" cy="3240910"/>
          </a:xfrm>
        </p:grpSpPr>
        <p:pic>
          <p:nvPicPr>
            <p:cNvPr descr="http://www.kashi.or.kr/html/images/smarthome_001.jpg" id="793" name="Google Shape;793;p36"/>
            <p:cNvPicPr preferRelativeResize="0"/>
            <p:nvPr/>
          </p:nvPicPr>
          <p:blipFill rotWithShape="1">
            <a:blip r:embed="rId3">
              <a:alphaModFix/>
            </a:blip>
            <a:srcRect b="0" l="9018" r="9019" t="16575"/>
            <a:stretch/>
          </p:blipFill>
          <p:spPr>
            <a:xfrm>
              <a:off x="4837433" y="3208019"/>
              <a:ext cx="4550408" cy="2849881"/>
            </a:xfrm>
            <a:prstGeom prst="rect">
              <a:avLst/>
            </a:prstGeom>
            <a:noFill/>
            <a:ln>
              <a:noFill/>
            </a:ln>
          </p:spPr>
        </p:pic>
        <p:sp>
          <p:nvSpPr>
            <p:cNvPr id="794" name="Google Shape;794;p36"/>
            <p:cNvSpPr/>
            <p:nvPr/>
          </p:nvSpPr>
          <p:spPr>
            <a:xfrm>
              <a:off x="5812392" y="2816990"/>
              <a:ext cx="2600490" cy="314955"/>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Phạm vi công nghiệp của nhà thông minh</a:t>
              </a:r>
              <a:endParaRPr/>
            </a:p>
          </p:txBody>
        </p:sp>
        <p:sp>
          <p:nvSpPr>
            <p:cNvPr id="795" name="Google Shape;795;p36"/>
            <p:cNvSpPr/>
            <p:nvPr/>
          </p:nvSpPr>
          <p:spPr>
            <a:xfrm>
              <a:off x="6160132" y="3302424"/>
              <a:ext cx="622698" cy="1231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Điện thoại thông minh</a:t>
              </a:r>
              <a:endParaRPr/>
            </a:p>
          </p:txBody>
        </p:sp>
        <p:sp>
          <p:nvSpPr>
            <p:cNvPr id="796" name="Google Shape;796;p36"/>
            <p:cNvSpPr/>
            <p:nvPr/>
          </p:nvSpPr>
          <p:spPr>
            <a:xfrm>
              <a:off x="7468221" y="3302424"/>
              <a:ext cx="622698" cy="1231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Làm việc thông minh</a:t>
              </a:r>
              <a:endParaRPr/>
            </a:p>
          </p:txBody>
        </p:sp>
        <p:sp>
          <p:nvSpPr>
            <p:cNvPr id="797" name="Google Shape;797;p36"/>
            <p:cNvSpPr/>
            <p:nvPr/>
          </p:nvSpPr>
          <p:spPr>
            <a:xfrm>
              <a:off x="8232093" y="3623900"/>
              <a:ext cx="654731" cy="1231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Giáo dục thông minh</a:t>
              </a:r>
              <a:endParaRPr/>
            </a:p>
          </p:txBody>
        </p:sp>
        <p:sp>
          <p:nvSpPr>
            <p:cNvPr id="798" name="Google Shape;798;p36"/>
            <p:cNvSpPr/>
            <p:nvPr/>
          </p:nvSpPr>
          <p:spPr>
            <a:xfrm>
              <a:off x="5371418" y="3623900"/>
              <a:ext cx="654731" cy="1231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TV thông minh</a:t>
              </a:r>
              <a:endParaRPr/>
            </a:p>
          </p:txBody>
        </p:sp>
        <p:sp>
          <p:nvSpPr>
            <p:cNvPr id="799" name="Google Shape;799;p36"/>
            <p:cNvSpPr/>
            <p:nvPr/>
          </p:nvSpPr>
          <p:spPr>
            <a:xfrm>
              <a:off x="4952318" y="4630454"/>
              <a:ext cx="654731" cy="1231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Lưới điện thông minh</a:t>
              </a:r>
              <a:endParaRPr/>
            </a:p>
          </p:txBody>
        </p:sp>
        <p:sp>
          <p:nvSpPr>
            <p:cNvPr id="800" name="Google Shape;800;p36"/>
            <p:cNvSpPr/>
            <p:nvPr/>
          </p:nvSpPr>
          <p:spPr>
            <a:xfrm>
              <a:off x="8644117" y="4630454"/>
              <a:ext cx="654731" cy="1231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Thành phố thông minh</a:t>
              </a:r>
              <a:endParaRPr/>
            </a:p>
          </p:txBody>
        </p:sp>
        <p:sp>
          <p:nvSpPr>
            <p:cNvPr id="801" name="Google Shape;801;p36"/>
            <p:cNvSpPr/>
            <p:nvPr/>
          </p:nvSpPr>
          <p:spPr>
            <a:xfrm>
              <a:off x="8377417" y="5459651"/>
              <a:ext cx="654731" cy="1231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rgbClr val="262626"/>
                  </a:solidFill>
                  <a:latin typeface="Arial"/>
                  <a:ea typeface="Arial"/>
                  <a:cs typeface="Arial"/>
                  <a:sym typeface="Arial"/>
                </a:rPr>
                <a:t>Thiết bị gia dụng thông minh</a:t>
              </a:r>
              <a:endParaRPr/>
            </a:p>
          </p:txBody>
        </p:sp>
        <p:sp>
          <p:nvSpPr>
            <p:cNvPr id="802" name="Google Shape;802;p36"/>
            <p:cNvSpPr/>
            <p:nvPr/>
          </p:nvSpPr>
          <p:spPr>
            <a:xfrm>
              <a:off x="5196792" y="5459651"/>
              <a:ext cx="629334" cy="1231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Chăm sóc thông minh</a:t>
              </a:r>
              <a:endParaRPr/>
            </a:p>
          </p:txBody>
        </p:sp>
        <p:sp>
          <p:nvSpPr>
            <p:cNvPr id="803" name="Google Shape;803;p36"/>
            <p:cNvSpPr/>
            <p:nvPr/>
          </p:nvSpPr>
          <p:spPr>
            <a:xfrm>
              <a:off x="6764875" y="5616938"/>
              <a:ext cx="629334" cy="1231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262626"/>
                  </a:solidFill>
                  <a:latin typeface="Arial"/>
                  <a:ea typeface="Arial"/>
                  <a:cs typeface="Arial"/>
                  <a:sym typeface="Arial"/>
                </a:rPr>
                <a:t>Ô tô thông minh</a:t>
              </a:r>
              <a:endParaRPr/>
            </a:p>
          </p:txBody>
        </p:sp>
        <p:sp>
          <p:nvSpPr>
            <p:cNvPr id="804" name="Google Shape;804;p36"/>
            <p:cNvSpPr/>
            <p:nvPr/>
          </p:nvSpPr>
          <p:spPr>
            <a:xfrm>
              <a:off x="6337671" y="4159250"/>
              <a:ext cx="1564904" cy="994009"/>
            </a:xfrm>
            <a:prstGeom prst="ellipse">
              <a:avLst/>
            </a:prstGeom>
            <a:solidFill>
              <a:srgbClr val="FFB54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262626"/>
                </a:solidFill>
                <a:latin typeface="Arial"/>
                <a:ea typeface="Arial"/>
                <a:cs typeface="Arial"/>
                <a:sym typeface="Arial"/>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Hội tụ các dịch vụ xây dựng, thiết bị gia dụng, viễn thông và truyền phát</a:t>
              </a:r>
              <a:endParaRPr/>
            </a:p>
          </p:txBody>
        </p:sp>
        <p:sp>
          <p:nvSpPr>
            <p:cNvPr id="805" name="Google Shape;805;p36"/>
            <p:cNvSpPr/>
            <p:nvPr/>
          </p:nvSpPr>
          <p:spPr>
            <a:xfrm>
              <a:off x="6629771" y="3727451"/>
              <a:ext cx="980704" cy="603250"/>
            </a:xfrm>
            <a:prstGeom prst="ellipse">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0033CC"/>
                  </a:solidFill>
                  <a:latin typeface="Arial"/>
                  <a:ea typeface="Arial"/>
                  <a:cs typeface="Arial"/>
                  <a:sym typeface="Arial"/>
                </a:rPr>
                <a:t>Lợi ích kinh tế</a:t>
              </a:r>
              <a:endParaRPr/>
            </a:p>
          </p:txBody>
        </p:sp>
        <p:sp>
          <p:nvSpPr>
            <p:cNvPr id="806" name="Google Shape;806;p36"/>
            <p:cNvSpPr/>
            <p:nvPr/>
          </p:nvSpPr>
          <p:spPr>
            <a:xfrm>
              <a:off x="5739053" y="4751333"/>
              <a:ext cx="980704" cy="603250"/>
            </a:xfrm>
            <a:prstGeom prst="ellipse">
              <a:avLst/>
            </a:prstGeom>
            <a:solidFill>
              <a:schemeClr val="lt1"/>
            </a:solidFill>
            <a:ln cap="flat" cmpd="sng" w="12700">
              <a:solidFill>
                <a:srgbClr val="00B3E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00B3E3"/>
                  </a:solidFill>
                  <a:latin typeface="Arial"/>
                  <a:ea typeface="Arial"/>
                  <a:cs typeface="Arial"/>
                  <a:sym typeface="Arial"/>
                </a:rPr>
                <a:t>Tăng cường phúc lợi sức khỏe</a:t>
              </a:r>
              <a:endParaRPr/>
            </a:p>
          </p:txBody>
        </p:sp>
        <p:sp>
          <p:nvSpPr>
            <p:cNvPr id="807" name="Google Shape;807;p36"/>
            <p:cNvSpPr/>
            <p:nvPr/>
          </p:nvSpPr>
          <p:spPr>
            <a:xfrm>
              <a:off x="7492904" y="4751333"/>
              <a:ext cx="980704" cy="603250"/>
            </a:xfrm>
            <a:prstGeom prst="ellipse">
              <a:avLst/>
            </a:prstGeom>
            <a:solidFill>
              <a:schemeClr val="lt1"/>
            </a:solidFill>
            <a:ln cap="flat" cmpd="sng" w="12700">
              <a:solidFill>
                <a:srgbClr val="00B05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00B050"/>
                  </a:solidFill>
                  <a:latin typeface="Arial"/>
                  <a:ea typeface="Arial"/>
                  <a:cs typeface="Arial"/>
                  <a:sym typeface="Arial"/>
                </a:rPr>
                <a:t>Sống an toàn</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37"/>
          <p:cNvSpPr/>
          <p:nvPr/>
        </p:nvSpPr>
        <p:spPr>
          <a:xfrm>
            <a:off x="712182" y="3535970"/>
            <a:ext cx="8628668" cy="104818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Ngành công nghiệp nhà thông minh là ngành hội tụ điển hình kết hợp nhiều nhóm ngành phụ khác nhau. Đây là ngành kết hợp cả hình thức kinh doanh ngang và dọc chứ không chỉ có hình thức kinh doanh dọc hiện tại.</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Để ngành công nghiệp nhà thông minh phát triển và hoạt động, cần tạo ra hệ sinh thái kết hợp nhiều ngành công nghiệp khác nhau.</a:t>
            </a:r>
            <a:endParaRPr/>
          </a:p>
        </p:txBody>
      </p:sp>
      <p:grpSp>
        <p:nvGrpSpPr>
          <p:cNvPr id="814" name="Google Shape;814;p37"/>
          <p:cNvGrpSpPr/>
          <p:nvPr/>
        </p:nvGrpSpPr>
        <p:grpSpPr>
          <a:xfrm>
            <a:off x="580392" y="1752483"/>
            <a:ext cx="8778132" cy="1664962"/>
            <a:chOff x="696306" y="2645085"/>
            <a:chExt cx="8646702" cy="945840"/>
          </a:xfrm>
        </p:grpSpPr>
        <p:sp>
          <p:nvSpPr>
            <p:cNvPr id="815" name="Google Shape;815;p37"/>
            <p:cNvSpPr/>
            <p:nvPr/>
          </p:nvSpPr>
          <p:spPr>
            <a:xfrm>
              <a:off x="696306" y="2645085"/>
              <a:ext cx="8646702" cy="945840"/>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6" name="Google Shape;816;p37"/>
            <p:cNvSpPr/>
            <p:nvPr/>
          </p:nvSpPr>
          <p:spPr>
            <a:xfrm>
              <a:off x="885826" y="2733675"/>
              <a:ext cx="8105774" cy="7686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Hệ sinh thái nhà thông minh bao gồm bốn yếu tố sau.</a:t>
              </a:r>
              <a:endParaRPr/>
            </a:p>
            <a:p>
              <a:pPr indent="0" lvl="0" marL="0" marR="0" rtl="0" algn="l">
                <a:spcBef>
                  <a:spcPts val="600"/>
                </a:spcBef>
                <a:spcAft>
                  <a:spcPts val="0"/>
                </a:spcAft>
                <a:buNone/>
              </a:pPr>
              <a:r>
                <a:rPr lang="en-US" sz="1300">
                  <a:solidFill>
                    <a:srgbClr val="262626"/>
                  </a:solidFill>
                  <a:latin typeface="Arial"/>
                  <a:ea typeface="Arial"/>
                  <a:cs typeface="Arial"/>
                  <a:sym typeface="Arial"/>
                </a:rPr>
                <a:t>① Xây dựng cơ sở hạ tầng mạng có dây và không dây (bao gồm cả hệ thống giao tiếp IoT trong nhà)</a:t>
              </a:r>
              <a:endParaRPr/>
            </a:p>
            <a:p>
              <a:pPr indent="0" lvl="0" marL="0" marR="0" rtl="0" algn="l">
                <a:spcBef>
                  <a:spcPts val="600"/>
                </a:spcBef>
                <a:spcAft>
                  <a:spcPts val="0"/>
                </a:spcAft>
                <a:buNone/>
              </a:pPr>
              <a:r>
                <a:rPr lang="en-US" sz="1300">
                  <a:solidFill>
                    <a:srgbClr val="262626"/>
                  </a:solidFill>
                  <a:latin typeface="Arial"/>
                  <a:ea typeface="Arial"/>
                  <a:cs typeface="Arial"/>
                  <a:sym typeface="Arial"/>
                </a:rPr>
                <a:t> ② Thiết bị dân dụng thông minh</a:t>
              </a:r>
              <a:endParaRPr/>
            </a:p>
            <a:p>
              <a:pPr indent="0" lvl="0" marL="0" marR="0" rtl="0" algn="l">
                <a:spcBef>
                  <a:spcPts val="600"/>
                </a:spcBef>
                <a:spcAft>
                  <a:spcPts val="0"/>
                </a:spcAft>
                <a:buNone/>
              </a:pPr>
              <a:r>
                <a:rPr lang="en-US" sz="1300">
                  <a:solidFill>
                    <a:srgbClr val="262626"/>
                  </a:solidFill>
                  <a:latin typeface="Arial"/>
                  <a:ea typeface="Arial"/>
                  <a:cs typeface="Arial"/>
                  <a:sym typeface="Arial"/>
                </a:rPr>
                <a:t> ③ Nền tảng vận hành thiết bị thông minh</a:t>
              </a:r>
              <a:endParaRPr/>
            </a:p>
            <a:p>
              <a:pPr indent="0" lvl="0" marL="0" marR="0" rtl="0" algn="l">
                <a:spcBef>
                  <a:spcPts val="600"/>
                </a:spcBef>
                <a:spcAft>
                  <a:spcPts val="0"/>
                </a:spcAft>
                <a:buNone/>
              </a:pPr>
              <a:r>
                <a:rPr lang="en-US" sz="1300">
                  <a:solidFill>
                    <a:srgbClr val="262626"/>
                  </a:solidFill>
                  <a:latin typeface="Arial"/>
                  <a:ea typeface="Arial"/>
                  <a:cs typeface="Arial"/>
                  <a:sym typeface="Arial"/>
                </a:rPr>
                <a:t> ④ Nội dung thông minh</a:t>
              </a:r>
              <a:endParaRPr/>
            </a:p>
          </p:txBody>
        </p:sp>
      </p:grpSp>
      <p:sp>
        <p:nvSpPr>
          <p:cNvPr id="817" name="Google Shape;817;p37"/>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Nhà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818" name="Google Shape;818;p37"/>
          <p:cNvSpPr/>
          <p:nvPr/>
        </p:nvSpPr>
        <p:spPr>
          <a:xfrm>
            <a:off x="8204201" y="480778"/>
            <a:ext cx="12638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19" name="Google Shape;819;p37"/>
          <p:cNvSpPr/>
          <p:nvPr/>
        </p:nvSpPr>
        <p:spPr>
          <a:xfrm>
            <a:off x="580388" y="141839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Hệ sinh thái nhà thông minh và những trở ngại</a:t>
            </a:r>
            <a:endParaRPr sz="14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38"/>
          <p:cNvSpPr/>
          <p:nvPr/>
        </p:nvSpPr>
        <p:spPr>
          <a:xfrm>
            <a:off x="5870267" y="1820077"/>
            <a:ext cx="3511857" cy="2103140"/>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Ngôi nhà thông minh đề cập đến việc thiết lập ngôi nhà thuận tiện, nơi các thiết bị và đồ gia dụng có thể được điều khiển tự động từ xa và từ bất kỳ đâu có kết nối internet bằng thiết bị di động hoặc thiết bị nối mạng khác.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thiết bị trong ngôi nhà thông minh được kết nối với nhau thông qua internet, cho phép người dùng kiểm soát các chức năng như truy cập an ninh vào nhà, nhiệt độ, ánh sáng và trạng thái tại nhà từ xa.</a:t>
            </a:r>
            <a:endParaRPr sz="1300">
              <a:solidFill>
                <a:srgbClr val="262626"/>
              </a:solidFill>
              <a:latin typeface="Arial"/>
              <a:ea typeface="Arial"/>
              <a:cs typeface="Arial"/>
              <a:sym typeface="Arial"/>
            </a:endParaRPr>
          </a:p>
        </p:txBody>
      </p:sp>
      <p:sp>
        <p:nvSpPr>
          <p:cNvPr id="826" name="Google Shape;826;p38"/>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Nhà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827" name="Google Shape;827;p38"/>
          <p:cNvSpPr/>
          <p:nvPr/>
        </p:nvSpPr>
        <p:spPr>
          <a:xfrm>
            <a:off x="8305801" y="480778"/>
            <a:ext cx="11622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nvGrpSpPr>
          <p:cNvPr id="828" name="Google Shape;828;p38"/>
          <p:cNvGrpSpPr/>
          <p:nvPr/>
        </p:nvGrpSpPr>
        <p:grpSpPr>
          <a:xfrm>
            <a:off x="455549" y="1777625"/>
            <a:ext cx="5259119" cy="4175499"/>
            <a:chOff x="455549" y="2196725"/>
            <a:chExt cx="5259119" cy="4175499"/>
          </a:xfrm>
        </p:grpSpPr>
        <p:sp>
          <p:nvSpPr>
            <p:cNvPr id="829" name="Google Shape;829;p38"/>
            <p:cNvSpPr/>
            <p:nvPr/>
          </p:nvSpPr>
          <p:spPr>
            <a:xfrm>
              <a:off x="558800" y="2196725"/>
              <a:ext cx="5115668" cy="41754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Samsung SmartThings Unveils New Interface, Offering Customers a More  Dynamic Connected Home Experience" id="830" name="Google Shape;830;p38"/>
            <p:cNvPicPr preferRelativeResize="0"/>
            <p:nvPr/>
          </p:nvPicPr>
          <p:blipFill rotWithShape="1">
            <a:blip r:embed="rId3">
              <a:alphaModFix/>
            </a:blip>
            <a:srcRect b="0" l="0" r="0" t="0"/>
            <a:stretch/>
          </p:blipFill>
          <p:spPr>
            <a:xfrm>
              <a:off x="802941" y="2392535"/>
              <a:ext cx="4627385" cy="2442025"/>
            </a:xfrm>
            <a:prstGeom prst="rect">
              <a:avLst/>
            </a:prstGeom>
            <a:noFill/>
            <a:ln>
              <a:noFill/>
            </a:ln>
          </p:spPr>
        </p:pic>
        <p:pic>
          <p:nvPicPr>
            <p:cNvPr descr="Samsung SmartThings Wifi Smart Plug - Review 2019 - PCMag UK" id="831" name="Google Shape;831;p38"/>
            <p:cNvPicPr preferRelativeResize="0"/>
            <p:nvPr/>
          </p:nvPicPr>
          <p:blipFill rotWithShape="1">
            <a:blip r:embed="rId4">
              <a:alphaModFix/>
            </a:blip>
            <a:srcRect b="0" l="0" r="0" t="0"/>
            <a:stretch/>
          </p:blipFill>
          <p:spPr>
            <a:xfrm>
              <a:off x="709273" y="5128022"/>
              <a:ext cx="1003137" cy="564284"/>
            </a:xfrm>
            <a:prstGeom prst="rect">
              <a:avLst/>
            </a:prstGeom>
            <a:noFill/>
            <a:ln>
              <a:noFill/>
            </a:ln>
          </p:spPr>
        </p:pic>
        <p:sp>
          <p:nvSpPr>
            <p:cNvPr id="832" name="Google Shape;832;p38"/>
            <p:cNvSpPr txBox="1"/>
            <p:nvPr/>
          </p:nvSpPr>
          <p:spPr>
            <a:xfrm>
              <a:off x="455549" y="5825323"/>
              <a:ext cx="1461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92929"/>
                  </a:solidFill>
                  <a:latin typeface="Arial"/>
                  <a:ea typeface="Arial"/>
                  <a:cs typeface="Arial"/>
                  <a:sym typeface="Arial"/>
                </a:rPr>
                <a:t>SmartThings</a:t>
              </a:r>
              <a:br>
                <a:rPr lang="en-US" sz="1200">
                  <a:solidFill>
                    <a:srgbClr val="292929"/>
                  </a:solidFill>
                  <a:latin typeface="Arial"/>
                  <a:ea typeface="Arial"/>
                  <a:cs typeface="Arial"/>
                  <a:sym typeface="Arial"/>
                </a:rPr>
              </a:br>
              <a:r>
                <a:rPr lang="en-US" sz="1200">
                  <a:solidFill>
                    <a:srgbClr val="292929"/>
                  </a:solidFill>
                  <a:latin typeface="Arial"/>
                  <a:ea typeface="Arial"/>
                  <a:cs typeface="Arial"/>
                  <a:sym typeface="Arial"/>
                </a:rPr>
                <a:t> Wi-Fi Smart Plug</a:t>
              </a:r>
              <a:endParaRPr/>
            </a:p>
          </p:txBody>
        </p:sp>
        <p:pic>
          <p:nvPicPr>
            <p:cNvPr descr="SAMSUNG SmartThings Smart LED Light Bulb for Connected Home | Energy  Efficient, Dimmable | Hub Required, Voice Control Compatible with Alexa,  Google, or Bixby | Warm White (8ZA-A806ST-Q4R) - - Amazon.com" id="833" name="Google Shape;833;p38"/>
            <p:cNvPicPr preferRelativeResize="0"/>
            <p:nvPr/>
          </p:nvPicPr>
          <p:blipFill rotWithShape="1">
            <a:blip r:embed="rId5">
              <a:alphaModFix/>
            </a:blip>
            <a:srcRect b="0" l="0" r="0" t="0"/>
            <a:stretch/>
          </p:blipFill>
          <p:spPr>
            <a:xfrm>
              <a:off x="2224561" y="5007119"/>
              <a:ext cx="444770" cy="777799"/>
            </a:xfrm>
            <a:prstGeom prst="rect">
              <a:avLst/>
            </a:prstGeom>
            <a:noFill/>
            <a:ln>
              <a:noFill/>
            </a:ln>
          </p:spPr>
        </p:pic>
        <p:sp>
          <p:nvSpPr>
            <p:cNvPr id="834" name="Google Shape;834;p38"/>
            <p:cNvSpPr txBox="1"/>
            <p:nvPr/>
          </p:nvSpPr>
          <p:spPr>
            <a:xfrm>
              <a:off x="1697093" y="5821253"/>
              <a:ext cx="1461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92929"/>
                  </a:solidFill>
                  <a:latin typeface="Arial"/>
                  <a:ea typeface="Arial"/>
                  <a:cs typeface="Arial"/>
                  <a:sym typeface="Arial"/>
                </a:rPr>
                <a:t>SmartThings</a:t>
              </a:r>
              <a:br>
                <a:rPr lang="en-US" sz="1200">
                  <a:solidFill>
                    <a:srgbClr val="292929"/>
                  </a:solidFill>
                  <a:latin typeface="Arial"/>
                  <a:ea typeface="Arial"/>
                  <a:cs typeface="Arial"/>
                  <a:sym typeface="Arial"/>
                </a:rPr>
              </a:br>
              <a:r>
                <a:rPr lang="en-US" sz="1200">
                  <a:solidFill>
                    <a:srgbClr val="292929"/>
                  </a:solidFill>
                  <a:latin typeface="Arial"/>
                  <a:ea typeface="Arial"/>
                  <a:cs typeface="Arial"/>
                  <a:sym typeface="Arial"/>
                </a:rPr>
                <a:t>Smart LED Bulb</a:t>
              </a:r>
              <a:endParaRPr/>
            </a:p>
          </p:txBody>
        </p:sp>
        <p:pic>
          <p:nvPicPr>
            <p:cNvPr descr="SmartThings Cam | Samsung UK" id="835" name="Google Shape;835;p38"/>
            <p:cNvPicPr preferRelativeResize="0"/>
            <p:nvPr/>
          </p:nvPicPr>
          <p:blipFill rotWithShape="1">
            <a:blip r:embed="rId6">
              <a:alphaModFix/>
            </a:blip>
            <a:srcRect b="0" l="0" r="0" t="0"/>
            <a:stretch/>
          </p:blipFill>
          <p:spPr>
            <a:xfrm>
              <a:off x="3072306" y="4966361"/>
              <a:ext cx="1179860" cy="943888"/>
            </a:xfrm>
            <a:prstGeom prst="rect">
              <a:avLst/>
            </a:prstGeom>
            <a:noFill/>
            <a:ln>
              <a:noFill/>
            </a:ln>
          </p:spPr>
        </p:pic>
        <p:sp>
          <p:nvSpPr>
            <p:cNvPr id="836" name="Google Shape;836;p38"/>
            <p:cNvSpPr txBox="1"/>
            <p:nvPr/>
          </p:nvSpPr>
          <p:spPr>
            <a:xfrm>
              <a:off x="2960964" y="5838340"/>
              <a:ext cx="14616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92929"/>
                  </a:solidFill>
                  <a:latin typeface="Arial"/>
                  <a:ea typeface="Arial"/>
                  <a:cs typeface="Arial"/>
                  <a:sym typeface="Arial"/>
                </a:rPr>
                <a:t>SmartThings Cam</a:t>
              </a:r>
              <a:endParaRPr/>
            </a:p>
          </p:txBody>
        </p:sp>
        <p:pic>
          <p:nvPicPr>
            <p:cNvPr descr="Amazon.com: smartthings thermostat" id="837" name="Google Shape;837;p38"/>
            <p:cNvPicPr preferRelativeResize="0"/>
            <p:nvPr/>
          </p:nvPicPr>
          <p:blipFill rotWithShape="1">
            <a:blip r:embed="rId7">
              <a:alphaModFix/>
            </a:blip>
            <a:srcRect b="0" l="0" r="0" t="0"/>
            <a:stretch/>
          </p:blipFill>
          <p:spPr>
            <a:xfrm>
              <a:off x="4451915" y="5077100"/>
              <a:ext cx="1014987" cy="761240"/>
            </a:xfrm>
            <a:prstGeom prst="rect">
              <a:avLst/>
            </a:prstGeom>
            <a:noFill/>
            <a:ln>
              <a:noFill/>
            </a:ln>
          </p:spPr>
        </p:pic>
        <p:sp>
          <p:nvSpPr>
            <p:cNvPr id="838" name="Google Shape;838;p38"/>
            <p:cNvSpPr txBox="1"/>
            <p:nvPr/>
          </p:nvSpPr>
          <p:spPr>
            <a:xfrm>
              <a:off x="4253068" y="5836651"/>
              <a:ext cx="1461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92929"/>
                  </a:solidFill>
                  <a:latin typeface="Arial"/>
                  <a:ea typeface="Arial"/>
                  <a:cs typeface="Arial"/>
                  <a:sym typeface="Arial"/>
                </a:rPr>
                <a:t>SmartThings Thermostat</a:t>
              </a:r>
              <a:endParaRPr/>
            </a:p>
          </p:txBody>
        </p:sp>
      </p:grpSp>
      <p:sp>
        <p:nvSpPr>
          <p:cNvPr id="839" name="Google Shape;839;p38"/>
          <p:cNvSpPr/>
          <p:nvPr/>
        </p:nvSpPr>
        <p:spPr>
          <a:xfrm>
            <a:off x="580388" y="141839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Tính năng dịch vụ nhà thông minh</a:t>
            </a:r>
            <a:endParaRPr sz="14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9"/>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Nhà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846" name="Google Shape;846;p39"/>
          <p:cNvSpPr/>
          <p:nvPr/>
        </p:nvSpPr>
        <p:spPr>
          <a:xfrm>
            <a:off x="8122357" y="480778"/>
            <a:ext cx="1345644"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47" name="Google Shape;847;p39"/>
          <p:cNvSpPr/>
          <p:nvPr/>
        </p:nvSpPr>
        <p:spPr>
          <a:xfrm>
            <a:off x="710024" y="1628284"/>
            <a:ext cx="8630826"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SmartThings là một nền tảng Internet of Things (IoT) để tạo ra những ngôi nhà thông minh. Đây là một nền tảng kết nối các thiết bị IoT, bao gồm cả thiết bị gia dụng, thông qua các mạng có tiêu chuẩn truyền thông khác nhau, đồng thời chuyển tiếp và điều khiển chúng từ máy chủ đám mây.</a:t>
            </a:r>
            <a:endParaRPr sz="1300">
              <a:solidFill>
                <a:srgbClr val="262626"/>
              </a:solidFill>
              <a:latin typeface="Arial"/>
              <a:ea typeface="Arial"/>
              <a:cs typeface="Arial"/>
              <a:sym typeface="Arial"/>
            </a:endParaRPr>
          </a:p>
        </p:txBody>
      </p:sp>
      <p:sp>
        <p:nvSpPr>
          <p:cNvPr id="848" name="Google Shape;848;p39"/>
          <p:cNvSpPr/>
          <p:nvPr/>
        </p:nvSpPr>
        <p:spPr>
          <a:xfrm>
            <a:off x="580388" y="1418394"/>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Nền tảng: Samsung Smart Things</a:t>
            </a:r>
            <a:endParaRPr/>
          </a:p>
        </p:txBody>
      </p:sp>
      <p:grpSp>
        <p:nvGrpSpPr>
          <p:cNvPr id="849" name="Google Shape;849;p39"/>
          <p:cNvGrpSpPr/>
          <p:nvPr/>
        </p:nvGrpSpPr>
        <p:grpSpPr>
          <a:xfrm>
            <a:off x="558800" y="2306856"/>
            <a:ext cx="8909200" cy="3995134"/>
            <a:chOff x="558800" y="2299107"/>
            <a:chExt cx="8909200" cy="3995134"/>
          </a:xfrm>
        </p:grpSpPr>
        <p:grpSp>
          <p:nvGrpSpPr>
            <p:cNvPr id="850" name="Google Shape;850;p39"/>
            <p:cNvGrpSpPr/>
            <p:nvPr/>
          </p:nvGrpSpPr>
          <p:grpSpPr>
            <a:xfrm>
              <a:off x="1137990" y="2452995"/>
              <a:ext cx="7903683" cy="3569595"/>
              <a:chOff x="598423" y="2381213"/>
              <a:chExt cx="8583693" cy="3876712"/>
            </a:xfrm>
          </p:grpSpPr>
          <p:pic>
            <p:nvPicPr>
              <p:cNvPr descr="Samsung SmartThings architecture [23]. | Download Scientific Diagram" id="851" name="Google Shape;851;p39"/>
              <p:cNvPicPr preferRelativeResize="0"/>
              <p:nvPr/>
            </p:nvPicPr>
            <p:blipFill rotWithShape="1">
              <a:blip r:embed="rId3">
                <a:alphaModFix/>
              </a:blip>
              <a:srcRect b="0" l="0" r="0" t="0"/>
              <a:stretch/>
            </p:blipFill>
            <p:spPr>
              <a:xfrm>
                <a:off x="632277" y="2381213"/>
                <a:ext cx="8405474" cy="3807185"/>
              </a:xfrm>
              <a:prstGeom prst="rect">
                <a:avLst/>
              </a:prstGeom>
              <a:noFill/>
              <a:ln>
                <a:noFill/>
              </a:ln>
            </p:spPr>
          </p:pic>
          <p:sp>
            <p:nvSpPr>
              <p:cNvPr id="852" name="Google Shape;852;p39"/>
              <p:cNvSpPr txBox="1"/>
              <p:nvPr/>
            </p:nvSpPr>
            <p:spPr>
              <a:xfrm>
                <a:off x="598423" y="2853563"/>
                <a:ext cx="1644909" cy="28411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292929"/>
                    </a:solidFill>
                    <a:latin typeface="Arial"/>
                    <a:ea typeface="Arial"/>
                    <a:cs typeface="Arial"/>
                    <a:sym typeface="Arial"/>
                  </a:rPr>
                  <a:t>Thiết bị SmartThings</a:t>
                </a:r>
                <a:endParaRPr/>
              </a:p>
            </p:txBody>
          </p:sp>
          <p:sp>
            <p:nvSpPr>
              <p:cNvPr id="853" name="Google Shape;853;p39"/>
              <p:cNvSpPr txBox="1"/>
              <p:nvPr/>
            </p:nvSpPr>
            <p:spPr>
              <a:xfrm>
                <a:off x="6692946" y="3277066"/>
                <a:ext cx="1490756" cy="4679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rgbClr val="292929"/>
                    </a:solidFill>
                    <a:latin typeface="Arial"/>
                    <a:ea typeface="Arial"/>
                    <a:cs typeface="Arial"/>
                    <a:sym typeface="Arial"/>
                  </a:rPr>
                  <a:t>Ứng dụng SmartThings</a:t>
                </a:r>
                <a:endParaRPr/>
              </a:p>
            </p:txBody>
          </p:sp>
          <p:sp>
            <p:nvSpPr>
              <p:cNvPr id="854" name="Google Shape;854;p39"/>
              <p:cNvSpPr txBox="1"/>
              <p:nvPr/>
            </p:nvSpPr>
            <p:spPr>
              <a:xfrm>
                <a:off x="7648733" y="4581998"/>
                <a:ext cx="1533383" cy="20421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292929"/>
                    </a:solidFill>
                    <a:latin typeface="Arial"/>
                    <a:ea typeface="Arial"/>
                    <a:cs typeface="Arial"/>
                    <a:sym typeface="Arial"/>
                  </a:rPr>
                  <a:t>Không gian làm việc của nhà phát triển</a:t>
                </a:r>
                <a:endParaRPr b="1" sz="1100">
                  <a:solidFill>
                    <a:srgbClr val="292929"/>
                  </a:solidFill>
                  <a:latin typeface="Arial"/>
                  <a:ea typeface="Arial"/>
                  <a:cs typeface="Arial"/>
                  <a:sym typeface="Arial"/>
                </a:endParaRPr>
              </a:p>
            </p:txBody>
          </p:sp>
          <p:sp>
            <p:nvSpPr>
              <p:cNvPr id="855" name="Google Shape;855;p39"/>
              <p:cNvSpPr txBox="1"/>
              <p:nvPr/>
            </p:nvSpPr>
            <p:spPr>
              <a:xfrm>
                <a:off x="7754414" y="4853739"/>
                <a:ext cx="812527" cy="607678"/>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50">
                    <a:solidFill>
                      <a:srgbClr val="292929"/>
                    </a:solidFill>
                    <a:latin typeface="Arial"/>
                    <a:ea typeface="Arial"/>
                    <a:cs typeface="Arial"/>
                    <a:sym typeface="Arial"/>
                  </a:rPr>
                  <a:t>SDK</a:t>
                </a:r>
                <a:endParaRPr/>
              </a:p>
              <a:p>
                <a:pPr indent="0" lvl="0" marL="0" marR="0" rtl="0" algn="l">
                  <a:spcBef>
                    <a:spcPts val="0"/>
                  </a:spcBef>
                  <a:spcAft>
                    <a:spcPts val="0"/>
                  </a:spcAft>
                  <a:buNone/>
                </a:pPr>
                <a:r>
                  <a:rPr lang="en-US" sz="1050">
                    <a:solidFill>
                      <a:srgbClr val="292929"/>
                    </a:solidFill>
                    <a:latin typeface="Arial"/>
                    <a:ea typeface="Arial"/>
                    <a:cs typeface="Arial"/>
                    <a:sym typeface="Arial"/>
                  </a:rPr>
                  <a:t>Bảng điều khiển web</a:t>
                </a:r>
                <a:endParaRPr sz="1050">
                  <a:solidFill>
                    <a:srgbClr val="292929"/>
                  </a:solidFill>
                  <a:latin typeface="Arial"/>
                  <a:ea typeface="Arial"/>
                  <a:cs typeface="Arial"/>
                  <a:sym typeface="Arial"/>
                </a:endParaRPr>
              </a:p>
            </p:txBody>
          </p:sp>
          <p:sp>
            <p:nvSpPr>
              <p:cNvPr id="856" name="Google Shape;856;p39"/>
              <p:cNvSpPr txBox="1"/>
              <p:nvPr/>
            </p:nvSpPr>
            <p:spPr>
              <a:xfrm>
                <a:off x="6411887" y="5875910"/>
                <a:ext cx="648770" cy="16219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292929"/>
                    </a:solidFill>
                    <a:latin typeface="Arial"/>
                    <a:ea typeface="Arial"/>
                    <a:cs typeface="Arial"/>
                    <a:sym typeface="Arial"/>
                  </a:rPr>
                  <a:t>DỊch vụ</a:t>
                </a:r>
                <a:endParaRPr b="1" sz="1100">
                  <a:solidFill>
                    <a:srgbClr val="292929"/>
                  </a:solidFill>
                  <a:latin typeface="Arial"/>
                  <a:ea typeface="Arial"/>
                  <a:cs typeface="Arial"/>
                  <a:sym typeface="Arial"/>
                </a:endParaRPr>
              </a:p>
            </p:txBody>
          </p:sp>
          <p:sp>
            <p:nvSpPr>
              <p:cNvPr id="857" name="Google Shape;857;p39"/>
              <p:cNvSpPr txBox="1"/>
              <p:nvPr/>
            </p:nvSpPr>
            <p:spPr>
              <a:xfrm>
                <a:off x="4835014" y="5866899"/>
                <a:ext cx="870354" cy="21189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292929"/>
                    </a:solidFill>
                    <a:latin typeface="Arial"/>
                    <a:ea typeface="Arial"/>
                    <a:cs typeface="Arial"/>
                    <a:sym typeface="Arial"/>
                  </a:rPr>
                  <a:t>Tự động hóa</a:t>
                </a:r>
                <a:endParaRPr b="1" sz="1100">
                  <a:solidFill>
                    <a:srgbClr val="292929"/>
                  </a:solidFill>
                  <a:latin typeface="Arial"/>
                  <a:ea typeface="Arial"/>
                  <a:cs typeface="Arial"/>
                  <a:sym typeface="Arial"/>
                </a:endParaRPr>
              </a:p>
            </p:txBody>
          </p:sp>
          <p:sp>
            <p:nvSpPr>
              <p:cNvPr id="858" name="Google Shape;858;p39"/>
              <p:cNvSpPr txBox="1"/>
              <p:nvPr/>
            </p:nvSpPr>
            <p:spPr>
              <a:xfrm>
                <a:off x="2474210" y="5866898"/>
                <a:ext cx="892740" cy="39102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292929"/>
                    </a:solidFill>
                    <a:latin typeface="Arial"/>
                    <a:ea typeface="Arial"/>
                    <a:cs typeface="Arial"/>
                    <a:sym typeface="Arial"/>
                  </a:rPr>
                  <a:t>Bộ kết nối SmartThings</a:t>
                </a:r>
                <a:br>
                  <a:rPr b="1" lang="en-US" sz="1100">
                    <a:solidFill>
                      <a:srgbClr val="292929"/>
                    </a:solidFill>
                    <a:latin typeface="Arial"/>
                    <a:ea typeface="Arial"/>
                    <a:cs typeface="Arial"/>
                    <a:sym typeface="Arial"/>
                  </a:rPr>
                </a:br>
                <a:endParaRPr b="1" sz="1100">
                  <a:solidFill>
                    <a:srgbClr val="292929"/>
                  </a:solidFill>
                  <a:latin typeface="Arial"/>
                  <a:ea typeface="Arial"/>
                  <a:cs typeface="Arial"/>
                  <a:sym typeface="Arial"/>
                </a:endParaRPr>
              </a:p>
            </p:txBody>
          </p:sp>
          <p:sp>
            <p:nvSpPr>
              <p:cNvPr id="859" name="Google Shape;859;p39"/>
              <p:cNvSpPr txBox="1"/>
              <p:nvPr/>
            </p:nvSpPr>
            <p:spPr>
              <a:xfrm>
                <a:off x="4353946" y="3910277"/>
                <a:ext cx="1495777" cy="57668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a:solidFill>
                      <a:srgbClr val="1429A0"/>
                    </a:solidFill>
                    <a:latin typeface="Arial"/>
                    <a:ea typeface="Arial"/>
                    <a:cs typeface="Arial"/>
                    <a:sym typeface="Arial"/>
                  </a:rPr>
                  <a:t>Đám mây SmartThings</a:t>
                </a:r>
                <a:br>
                  <a:rPr b="1" lang="en-US" sz="1400">
                    <a:solidFill>
                      <a:srgbClr val="1429A0"/>
                    </a:solidFill>
                    <a:latin typeface="Arial"/>
                    <a:ea typeface="Arial"/>
                    <a:cs typeface="Arial"/>
                    <a:sym typeface="Arial"/>
                  </a:rPr>
                </a:br>
                <a:endParaRPr b="1" sz="1400">
                  <a:solidFill>
                    <a:srgbClr val="1429A0"/>
                  </a:solidFill>
                  <a:latin typeface="Arial"/>
                  <a:ea typeface="Arial"/>
                  <a:cs typeface="Arial"/>
                  <a:sym typeface="Arial"/>
                </a:endParaRPr>
              </a:p>
            </p:txBody>
          </p:sp>
          <p:sp>
            <p:nvSpPr>
              <p:cNvPr id="860" name="Google Shape;860;p39"/>
              <p:cNvSpPr txBox="1"/>
              <p:nvPr/>
            </p:nvSpPr>
            <p:spPr>
              <a:xfrm>
                <a:off x="5824628" y="5686684"/>
                <a:ext cx="690850" cy="189226"/>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50">
                    <a:solidFill>
                      <a:srgbClr val="292929"/>
                    </a:solidFill>
                    <a:latin typeface="Arial"/>
                    <a:ea typeface="Arial"/>
                    <a:cs typeface="Arial"/>
                    <a:sym typeface="Arial"/>
                  </a:rPr>
                  <a:t>SmartApp</a:t>
                </a:r>
                <a:endParaRPr/>
              </a:p>
            </p:txBody>
          </p:sp>
          <p:sp>
            <p:nvSpPr>
              <p:cNvPr id="861" name="Google Shape;861;p39"/>
              <p:cNvSpPr txBox="1"/>
              <p:nvPr/>
            </p:nvSpPr>
            <p:spPr>
              <a:xfrm>
                <a:off x="4977622" y="5686685"/>
                <a:ext cx="689032" cy="162593"/>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50">
                    <a:solidFill>
                      <a:srgbClr val="292929"/>
                    </a:solidFill>
                    <a:latin typeface="Arial"/>
                    <a:ea typeface="Arial"/>
                    <a:cs typeface="Arial"/>
                    <a:sym typeface="Arial"/>
                  </a:rPr>
                  <a:t>SmartApp</a:t>
                </a:r>
                <a:endParaRPr/>
              </a:p>
            </p:txBody>
          </p:sp>
          <p:sp>
            <p:nvSpPr>
              <p:cNvPr id="862" name="Google Shape;862;p39"/>
              <p:cNvSpPr txBox="1"/>
              <p:nvPr/>
            </p:nvSpPr>
            <p:spPr>
              <a:xfrm>
                <a:off x="3283611" y="5434386"/>
                <a:ext cx="1097889" cy="166314"/>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50">
                    <a:solidFill>
                      <a:srgbClr val="292929"/>
                    </a:solidFill>
                    <a:latin typeface="Arial"/>
                    <a:ea typeface="Arial"/>
                    <a:cs typeface="Arial"/>
                    <a:sym typeface="Arial"/>
                  </a:rPr>
                  <a:t>Đám mây kết nối</a:t>
                </a:r>
                <a:endParaRPr sz="1050">
                  <a:solidFill>
                    <a:srgbClr val="292929"/>
                  </a:solidFill>
                  <a:latin typeface="Arial"/>
                  <a:ea typeface="Arial"/>
                  <a:cs typeface="Arial"/>
                  <a:sym typeface="Arial"/>
                </a:endParaRPr>
              </a:p>
            </p:txBody>
          </p:sp>
          <p:sp>
            <p:nvSpPr>
              <p:cNvPr id="863" name="Google Shape;863;p39"/>
              <p:cNvSpPr txBox="1"/>
              <p:nvPr/>
            </p:nvSpPr>
            <p:spPr>
              <a:xfrm>
                <a:off x="2480979" y="5677675"/>
                <a:ext cx="885972" cy="18021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92929"/>
                    </a:solidFill>
                    <a:latin typeface="Arial"/>
                    <a:ea typeface="Arial"/>
                    <a:cs typeface="Arial"/>
                    <a:sym typeface="Arial"/>
                  </a:rPr>
                  <a:t>SmartApp</a:t>
                </a:r>
                <a:endParaRPr/>
              </a:p>
            </p:txBody>
          </p:sp>
          <p:sp>
            <p:nvSpPr>
              <p:cNvPr id="864" name="Google Shape;864;p39"/>
              <p:cNvSpPr txBox="1"/>
              <p:nvPr/>
            </p:nvSpPr>
            <p:spPr>
              <a:xfrm>
                <a:off x="2450182" y="4437112"/>
                <a:ext cx="1203981" cy="185941"/>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50">
                    <a:solidFill>
                      <a:srgbClr val="292929"/>
                    </a:solidFill>
                    <a:latin typeface="Arial"/>
                    <a:ea typeface="Arial"/>
                    <a:cs typeface="Arial"/>
                    <a:sym typeface="Arial"/>
                  </a:rPr>
                  <a:t>Kết nối trực tiếp</a:t>
                </a:r>
                <a:endParaRPr sz="1050">
                  <a:solidFill>
                    <a:srgbClr val="292929"/>
                  </a:solidFill>
                  <a:latin typeface="Arial"/>
                  <a:ea typeface="Arial"/>
                  <a:cs typeface="Arial"/>
                  <a:sym typeface="Arial"/>
                </a:endParaRPr>
              </a:p>
            </p:txBody>
          </p:sp>
          <p:sp>
            <p:nvSpPr>
              <p:cNvPr id="865" name="Google Shape;865;p39"/>
              <p:cNvSpPr txBox="1"/>
              <p:nvPr/>
            </p:nvSpPr>
            <p:spPr>
              <a:xfrm>
                <a:off x="2465201" y="3875535"/>
                <a:ext cx="1108316" cy="180214"/>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92929"/>
                    </a:solidFill>
                    <a:latin typeface="Arial"/>
                    <a:ea typeface="Arial"/>
                    <a:cs typeface="Arial"/>
                    <a:sym typeface="Arial"/>
                  </a:rPr>
                  <a:t>kết nối trung tâm</a:t>
                </a:r>
                <a:endParaRPr sz="1050">
                  <a:solidFill>
                    <a:srgbClr val="292929"/>
                  </a:solidFill>
                  <a:latin typeface="Arial"/>
                  <a:ea typeface="Arial"/>
                  <a:cs typeface="Arial"/>
                  <a:sym typeface="Arial"/>
                </a:endParaRPr>
              </a:p>
            </p:txBody>
          </p:sp>
          <p:sp>
            <p:nvSpPr>
              <p:cNvPr id="866" name="Google Shape;866;p39"/>
              <p:cNvSpPr/>
              <p:nvPr/>
            </p:nvSpPr>
            <p:spPr>
              <a:xfrm>
                <a:off x="4098249" y="4563938"/>
                <a:ext cx="476840" cy="418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Malgun Gothic"/>
                  <a:ea typeface="Malgun Gothic"/>
                  <a:cs typeface="Malgun Gothic"/>
                  <a:sym typeface="Malgun Gothic"/>
                </a:endParaRPr>
              </a:p>
            </p:txBody>
          </p:sp>
          <p:sp>
            <p:nvSpPr>
              <p:cNvPr id="867" name="Google Shape;867;p39"/>
              <p:cNvSpPr txBox="1"/>
              <p:nvPr/>
            </p:nvSpPr>
            <p:spPr>
              <a:xfrm>
                <a:off x="4078116" y="4623937"/>
                <a:ext cx="495588" cy="342407"/>
              </a:xfrm>
              <a:prstGeom prst="rect">
                <a:avLst/>
              </a:prstGeom>
              <a:noFill/>
              <a:ln>
                <a:noFill/>
              </a:ln>
            </p:spPr>
            <p:txBody>
              <a:bodyPr anchorCtr="0" anchor="ctr" bIns="0" lIns="0" spcFirstLastPara="1" rIns="0" wrap="square" tIns="0">
                <a:noAutofit/>
              </a:bodyPr>
              <a:lstStyle/>
              <a:p>
                <a:pPr indent="0" lvl="0" marL="0" marR="0" rtl="0" algn="ctr">
                  <a:lnSpc>
                    <a:spcPct val="95238"/>
                  </a:lnSpc>
                  <a:spcBef>
                    <a:spcPts val="0"/>
                  </a:spcBef>
                  <a:spcAft>
                    <a:spcPts val="0"/>
                  </a:spcAft>
                  <a:buNone/>
                </a:pPr>
                <a:r>
                  <a:rPr lang="en-US" sz="1050">
                    <a:solidFill>
                      <a:srgbClr val="292929"/>
                    </a:solidFill>
                    <a:latin typeface="Arial"/>
                    <a:ea typeface="Arial"/>
                    <a:cs typeface="Arial"/>
                    <a:sym typeface="Arial"/>
                  </a:rPr>
                  <a:t>Smart</a:t>
                </a:r>
                <a:br>
                  <a:rPr lang="en-US" sz="1050">
                    <a:solidFill>
                      <a:srgbClr val="292929"/>
                    </a:solidFill>
                    <a:latin typeface="Arial"/>
                    <a:ea typeface="Arial"/>
                    <a:cs typeface="Arial"/>
                    <a:sym typeface="Arial"/>
                  </a:rPr>
                </a:br>
                <a:r>
                  <a:rPr lang="en-US" sz="1050">
                    <a:solidFill>
                      <a:srgbClr val="292929"/>
                    </a:solidFill>
                    <a:latin typeface="Arial"/>
                    <a:ea typeface="Arial"/>
                    <a:cs typeface="Arial"/>
                    <a:sym typeface="Arial"/>
                  </a:rPr>
                  <a:t>Things</a:t>
                </a:r>
                <a:br>
                  <a:rPr lang="en-US" sz="1050">
                    <a:solidFill>
                      <a:srgbClr val="292929"/>
                    </a:solidFill>
                    <a:latin typeface="Arial"/>
                    <a:ea typeface="Arial"/>
                    <a:cs typeface="Arial"/>
                    <a:sym typeface="Arial"/>
                  </a:rPr>
                </a:br>
                <a:r>
                  <a:rPr lang="en-US" sz="1050">
                    <a:solidFill>
                      <a:srgbClr val="292929"/>
                    </a:solidFill>
                    <a:latin typeface="Arial"/>
                    <a:ea typeface="Arial"/>
                    <a:cs typeface="Arial"/>
                    <a:sym typeface="Arial"/>
                  </a:rPr>
                  <a:t>API</a:t>
                </a:r>
                <a:endParaRPr/>
              </a:p>
            </p:txBody>
          </p:sp>
          <p:sp>
            <p:nvSpPr>
              <p:cNvPr id="868" name="Google Shape;868;p39"/>
              <p:cNvSpPr/>
              <p:nvPr/>
            </p:nvSpPr>
            <p:spPr>
              <a:xfrm>
                <a:off x="1221724" y="5254148"/>
                <a:ext cx="573423" cy="34456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Malgun Gothic"/>
                  <a:ea typeface="Malgun Gothic"/>
                  <a:cs typeface="Malgun Gothic"/>
                  <a:sym typeface="Malgun Gothic"/>
                </a:endParaRPr>
              </a:p>
            </p:txBody>
          </p:sp>
          <p:sp>
            <p:nvSpPr>
              <p:cNvPr id="869" name="Google Shape;869;p39"/>
              <p:cNvSpPr/>
              <p:nvPr/>
            </p:nvSpPr>
            <p:spPr>
              <a:xfrm>
                <a:off x="1176671" y="5236127"/>
                <a:ext cx="573423" cy="34456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Malgun Gothic"/>
                  <a:ea typeface="Malgun Gothic"/>
                  <a:cs typeface="Malgun Gothic"/>
                  <a:sym typeface="Malgun Gothic"/>
                </a:endParaRPr>
              </a:p>
            </p:txBody>
          </p:sp>
          <p:sp>
            <p:nvSpPr>
              <p:cNvPr id="870" name="Google Shape;870;p39"/>
              <p:cNvSpPr txBox="1"/>
              <p:nvPr/>
            </p:nvSpPr>
            <p:spPr>
              <a:xfrm>
                <a:off x="1094011" y="5362300"/>
                <a:ext cx="749452" cy="19823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292929"/>
                    </a:solidFill>
                    <a:latin typeface="Arial"/>
                    <a:ea typeface="Arial"/>
                    <a:cs typeface="Arial"/>
                    <a:sym typeface="Arial"/>
                  </a:rPr>
                  <a:t>Đám mây của bên thứ ba</a:t>
                </a:r>
                <a:endParaRPr sz="1050">
                  <a:solidFill>
                    <a:srgbClr val="292929"/>
                  </a:solidFill>
                  <a:latin typeface="Arial"/>
                  <a:ea typeface="Arial"/>
                  <a:cs typeface="Arial"/>
                  <a:sym typeface="Arial"/>
                </a:endParaRPr>
              </a:p>
            </p:txBody>
          </p:sp>
        </p:grpSp>
        <p:sp>
          <p:nvSpPr>
            <p:cNvPr id="871" name="Google Shape;871;p39"/>
            <p:cNvSpPr/>
            <p:nvPr/>
          </p:nvSpPr>
          <p:spPr>
            <a:xfrm>
              <a:off x="558800" y="2428875"/>
              <a:ext cx="8909200" cy="3865366"/>
            </a:xfrm>
            <a:prstGeom prst="roundRect">
              <a:avLst>
                <a:gd fmla="val 0"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72" name="Google Shape;872;p39"/>
            <p:cNvSpPr txBox="1"/>
            <p:nvPr/>
          </p:nvSpPr>
          <p:spPr>
            <a:xfrm>
              <a:off x="3504130" y="2299107"/>
              <a:ext cx="3040127"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92929"/>
                </a:buClr>
                <a:buSzPts val="1400"/>
                <a:buFont typeface="Arial"/>
                <a:buNone/>
              </a:pPr>
              <a:r>
                <a:rPr b="1" lang="en-US" sz="1400">
                  <a:solidFill>
                    <a:srgbClr val="292929"/>
                  </a:solidFill>
                  <a:latin typeface="Arial"/>
                  <a:ea typeface="Arial"/>
                  <a:cs typeface="Arial"/>
                  <a:sym typeface="Arial"/>
                </a:rPr>
                <a:t>Kiến trúc Samsung SmartThings</a:t>
              </a:r>
              <a:endParaRPr/>
            </a:p>
          </p:txBody>
        </p:sp>
        <p:sp>
          <p:nvSpPr>
            <p:cNvPr id="873" name="Google Shape;873;p39"/>
            <p:cNvSpPr/>
            <p:nvPr/>
          </p:nvSpPr>
          <p:spPr>
            <a:xfrm>
              <a:off x="3504130" y="6029489"/>
              <a:ext cx="5836720" cy="194756"/>
            </a:xfrm>
            <a:prstGeom prst="roundRect">
              <a:avLst>
                <a:gd fmla="val 50000" name="adj"/>
              </a:avLst>
            </a:prstGeom>
            <a:solidFill>
              <a:srgbClr val="193EB0"/>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Source : IoT Manager: An open-source IoT framework for smart cities, April 2019, Journal of Systems Architecture</a:t>
              </a:r>
              <a:endParaRPr b="1" sz="900">
                <a:solidFill>
                  <a:schemeClr val="lt1"/>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Tổng quan về IoT</a:t>
            </a:r>
            <a:endParaRPr/>
          </a:p>
        </p:txBody>
      </p:sp>
      <p:sp>
        <p:nvSpPr>
          <p:cNvPr id="177" name="Google Shape;177;p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 </a:t>
            </a:r>
            <a:endParaRPr b="1" sz="5400">
              <a:solidFill>
                <a:srgbClr val="7F7F7F"/>
              </a:solidFill>
              <a:latin typeface="Arial"/>
              <a:ea typeface="Arial"/>
              <a:cs typeface="Arial"/>
              <a:sym typeface="Arial"/>
            </a:endParaRPr>
          </a:p>
        </p:txBody>
      </p:sp>
      <p:sp>
        <p:nvSpPr>
          <p:cNvPr id="178" name="Google Shape;178;p4"/>
          <p:cNvSpPr/>
          <p:nvPr/>
        </p:nvSpPr>
        <p:spPr>
          <a:xfrm>
            <a:off x="1054111" y="3883135"/>
            <a:ext cx="4184315" cy="149271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1.1. Cách mạng công nghiệp 4.0</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Định nghĩa IoT</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Công nghệ M2M (Kết nối máy móc)</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Nguồn gốc ra đời của IoT</a:t>
            </a:r>
            <a:endParaRPr sz="1800">
              <a:solidFill>
                <a:srgbClr val="A6A6A6"/>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4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Nhà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880" name="Google Shape;880;p40"/>
          <p:cNvSpPr/>
          <p:nvPr/>
        </p:nvSpPr>
        <p:spPr>
          <a:xfrm>
            <a:off x="8204201" y="480778"/>
            <a:ext cx="1263800"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nvGrpSpPr>
          <p:cNvPr id="881" name="Google Shape;881;p40"/>
          <p:cNvGrpSpPr/>
          <p:nvPr/>
        </p:nvGrpSpPr>
        <p:grpSpPr>
          <a:xfrm>
            <a:off x="1217868" y="1761587"/>
            <a:ext cx="7467088" cy="4293659"/>
            <a:chOff x="558800" y="2257425"/>
            <a:chExt cx="7089775" cy="4076700"/>
          </a:xfrm>
        </p:grpSpPr>
        <p:sp>
          <p:nvSpPr>
            <p:cNvPr id="882" name="Google Shape;882;p40"/>
            <p:cNvSpPr/>
            <p:nvPr/>
          </p:nvSpPr>
          <p:spPr>
            <a:xfrm>
              <a:off x="558800" y="2257425"/>
              <a:ext cx="7089775" cy="40767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883" name="Google Shape;883;p40"/>
            <p:cNvPicPr preferRelativeResize="0"/>
            <p:nvPr/>
          </p:nvPicPr>
          <p:blipFill rotWithShape="1">
            <a:blip r:embed="rId3">
              <a:alphaModFix/>
            </a:blip>
            <a:srcRect b="0" l="0" r="0" t="0"/>
            <a:stretch/>
          </p:blipFill>
          <p:spPr>
            <a:xfrm>
              <a:off x="674365" y="2348880"/>
              <a:ext cx="6856611" cy="3856843"/>
            </a:xfrm>
            <a:prstGeom prst="rect">
              <a:avLst/>
            </a:prstGeom>
            <a:noFill/>
            <a:ln cap="flat" cmpd="sng" w="9525">
              <a:solidFill>
                <a:srgbClr val="F2F2F2"/>
              </a:solidFill>
              <a:prstDash val="solid"/>
              <a:round/>
              <a:headEnd len="sm" w="sm" type="none"/>
              <a:tailEnd len="sm" w="sm" type="none"/>
            </a:ln>
          </p:spPr>
        </p:pic>
      </p:grpSp>
      <p:sp>
        <p:nvSpPr>
          <p:cNvPr id="884" name="Google Shape;884;p40"/>
          <p:cNvSpPr/>
          <p:nvPr/>
        </p:nvSpPr>
        <p:spPr>
          <a:xfrm>
            <a:off x="6299246" y="6110289"/>
            <a:ext cx="2412117" cy="179408"/>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Source : https://youtu.be/yMcJQ_-ti0s</a:t>
            </a:r>
            <a:endParaRPr/>
          </a:p>
        </p:txBody>
      </p:sp>
      <p:sp>
        <p:nvSpPr>
          <p:cNvPr id="885" name="Google Shape;885;p40"/>
          <p:cNvSpPr txBox="1"/>
          <p:nvPr/>
        </p:nvSpPr>
        <p:spPr>
          <a:xfrm>
            <a:off x="762000" y="1391806"/>
            <a:ext cx="837882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Để xem video clip bạn nhấp chuột vào khu vực phía trên sẽ xuất hiện nút play. Bấm vào nó để xem.</a:t>
            </a:r>
            <a:endParaRPr sz="13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41"/>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892" name="Google Shape;892;p4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893" name="Google Shape;893;p41"/>
          <p:cNvGrpSpPr/>
          <p:nvPr/>
        </p:nvGrpSpPr>
        <p:grpSpPr>
          <a:xfrm>
            <a:off x="1054112" y="3883134"/>
            <a:ext cx="7794601" cy="1897956"/>
            <a:chOff x="1054112" y="3883134"/>
            <a:chExt cx="7794601" cy="1897956"/>
          </a:xfrm>
        </p:grpSpPr>
        <p:sp>
          <p:nvSpPr>
            <p:cNvPr id="894" name="Google Shape;894;p41"/>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2.1. Công nghệ IoT và sự phát triển</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2.2. Chăm sóc sức khỏe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Nhà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2.4. Thành phố thông minh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Logistics thông minh</a:t>
              </a:r>
              <a:endParaRPr sz="1800">
                <a:solidFill>
                  <a:srgbClr val="A5A5A5"/>
                </a:solidFill>
                <a:latin typeface="Arial"/>
                <a:ea typeface="Arial"/>
                <a:cs typeface="Arial"/>
                <a:sym typeface="Arial"/>
              </a:endParaRPr>
            </a:p>
          </p:txBody>
        </p:sp>
        <p:sp>
          <p:nvSpPr>
            <p:cNvPr id="895" name="Google Shape;895;p41"/>
            <p:cNvSpPr/>
            <p:nvPr/>
          </p:nvSpPr>
          <p:spPr>
            <a:xfrm>
              <a:off x="5107801"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2.6 Nhà máy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2.7 Trang trại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2.8 Xe ô tô được kết nối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2.9 Năng lượng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2.10 Dịch vụ chính của IoT</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Thành phố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902" name="Google Shape;902;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903" name="Google Shape;903;p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Thành phố thông minh</a:t>
            </a:r>
            <a:endParaRPr/>
          </a:p>
        </p:txBody>
      </p:sp>
      <p:sp>
        <p:nvSpPr>
          <p:cNvPr id="904" name="Google Shape;904;p42"/>
          <p:cNvSpPr/>
          <p:nvPr/>
        </p:nvSpPr>
        <p:spPr>
          <a:xfrm>
            <a:off x="580538" y="1914216"/>
            <a:ext cx="8887500" cy="430800"/>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Thành phố thông minh không phải là một dịch vụ hoặc nền tảng cụ thể mà là một khái niệm, bao gồm các dịch vụ và công nghệ khác nhau có thể tăng năng suất cho người dân thành phố hoặc chính quyền thành phố.</a:t>
            </a:r>
            <a:endParaRPr/>
          </a:p>
        </p:txBody>
      </p:sp>
      <p:grpSp>
        <p:nvGrpSpPr>
          <p:cNvPr id="905" name="Google Shape;905;p42"/>
          <p:cNvGrpSpPr/>
          <p:nvPr/>
        </p:nvGrpSpPr>
        <p:grpSpPr>
          <a:xfrm>
            <a:off x="1817444" y="2694887"/>
            <a:ext cx="6413499" cy="3451914"/>
            <a:chOff x="2382043" y="3276547"/>
            <a:chExt cx="5138738" cy="2780092"/>
          </a:xfrm>
        </p:grpSpPr>
        <p:pic>
          <p:nvPicPr>
            <p:cNvPr descr="국토교통부가 지난해 4월 발표한 신기술 테스트베드 ‘스마트 커넥티드 타운’ 개념도. /국토교통부" id="906" name="Google Shape;906;p42"/>
            <p:cNvPicPr preferRelativeResize="0"/>
            <p:nvPr/>
          </p:nvPicPr>
          <p:blipFill rotWithShape="1">
            <a:blip r:embed="rId3">
              <a:alphaModFix/>
            </a:blip>
            <a:srcRect b="0" l="0" r="0" t="0"/>
            <a:stretch/>
          </p:blipFill>
          <p:spPr>
            <a:xfrm>
              <a:off x="2382043" y="3276547"/>
              <a:ext cx="5138738" cy="2780092"/>
            </a:xfrm>
            <a:prstGeom prst="rect">
              <a:avLst/>
            </a:prstGeom>
            <a:noFill/>
            <a:ln cap="flat" cmpd="sng" w="12700">
              <a:solidFill>
                <a:srgbClr val="595959"/>
              </a:solidFill>
              <a:prstDash val="solid"/>
              <a:round/>
              <a:headEnd len="sm" w="sm" type="none"/>
              <a:tailEnd len="sm" w="sm" type="none"/>
            </a:ln>
          </p:spPr>
        </p:pic>
        <p:sp>
          <p:nvSpPr>
            <p:cNvPr id="907" name="Google Shape;907;p42"/>
            <p:cNvSpPr/>
            <p:nvPr/>
          </p:nvSpPr>
          <p:spPr>
            <a:xfrm>
              <a:off x="2388394" y="5352222"/>
              <a:ext cx="811482" cy="150835"/>
            </a:xfrm>
            <a:prstGeom prst="roundRect">
              <a:avLst>
                <a:gd fmla="val 16667" name="adj"/>
              </a:avLst>
            </a:prstGeom>
            <a:solidFill>
              <a:srgbClr val="F2F2F2"/>
            </a:solidFill>
            <a:ln>
              <a:noFill/>
            </a:ln>
          </p:spPr>
          <p:txBody>
            <a:bodyPr anchorCtr="0" anchor="t" bIns="45700" lIns="36000" spcFirstLastPara="1" rIns="36000" wrap="square" tIns="45700">
              <a:spAutoFit/>
            </a:bodyPr>
            <a:lstStyle/>
            <a:p>
              <a:pPr indent="0" lvl="0" marL="0" marR="0" rtl="0" algn="r">
                <a:spcBef>
                  <a:spcPts val="0"/>
                </a:spcBef>
                <a:spcAft>
                  <a:spcPts val="0"/>
                </a:spcAft>
                <a:buNone/>
              </a:pPr>
              <a:r>
                <a:rPr lang="en-US" sz="500">
                  <a:solidFill>
                    <a:schemeClr val="dk1"/>
                  </a:solidFill>
                  <a:latin typeface="Arial"/>
                  <a:ea typeface="Arial"/>
                  <a:cs typeface="Arial"/>
                  <a:sym typeface="Arial"/>
                </a:rPr>
                <a:t>Thiết bị sạc xe điện</a:t>
              </a:r>
              <a:endParaRPr/>
            </a:p>
          </p:txBody>
        </p:sp>
        <p:sp>
          <p:nvSpPr>
            <p:cNvPr id="908" name="Google Shape;908;p42"/>
            <p:cNvSpPr/>
            <p:nvPr/>
          </p:nvSpPr>
          <p:spPr>
            <a:xfrm>
              <a:off x="2488150" y="5669847"/>
              <a:ext cx="1101147" cy="150835"/>
            </a:xfrm>
            <a:prstGeom prst="roundRect">
              <a:avLst>
                <a:gd fmla="val 16667" name="adj"/>
              </a:avLst>
            </a:prstGeom>
            <a:solidFill>
              <a:srgbClr val="F2F2F2"/>
            </a:solidFill>
            <a:ln>
              <a:noFill/>
            </a:ln>
          </p:spPr>
          <p:txBody>
            <a:bodyPr anchorCtr="0" anchor="t" bIns="45700" lIns="0" spcFirstLastPara="1" rIns="0" wrap="square" tIns="45700">
              <a:spAutoFit/>
            </a:bodyPr>
            <a:lstStyle/>
            <a:p>
              <a:pPr indent="0" lvl="0" marL="0" marR="0" rtl="0" algn="r">
                <a:spcBef>
                  <a:spcPts val="0"/>
                </a:spcBef>
                <a:spcAft>
                  <a:spcPts val="0"/>
                </a:spcAft>
                <a:buNone/>
              </a:pPr>
              <a:r>
                <a:rPr lang="en-US" sz="500">
                  <a:solidFill>
                    <a:schemeClr val="dk1"/>
                  </a:solidFill>
                  <a:latin typeface="Arial"/>
                  <a:ea typeface="Arial"/>
                  <a:cs typeface="Arial"/>
                  <a:sym typeface="Arial"/>
                </a:rPr>
                <a:t>Lưới điện thông minh liên kết nhiệt khí/rác thải</a:t>
              </a:r>
              <a:endParaRPr/>
            </a:p>
          </p:txBody>
        </p:sp>
        <p:sp>
          <p:nvSpPr>
            <p:cNvPr id="909" name="Google Shape;909;p42"/>
            <p:cNvSpPr/>
            <p:nvPr/>
          </p:nvSpPr>
          <p:spPr>
            <a:xfrm>
              <a:off x="2786858" y="5843946"/>
              <a:ext cx="1175540" cy="150835"/>
            </a:xfrm>
            <a:prstGeom prst="roundRect">
              <a:avLst>
                <a:gd fmla="val 16667" name="adj"/>
              </a:avLst>
            </a:prstGeom>
            <a:solidFill>
              <a:srgbClr val="F2F2F2"/>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500">
                  <a:solidFill>
                    <a:schemeClr val="dk1"/>
                  </a:solidFill>
                  <a:latin typeface="Arial"/>
                  <a:ea typeface="Arial"/>
                  <a:cs typeface="Arial"/>
                  <a:sym typeface="Arial"/>
                </a:rPr>
                <a:t>Microgrid năng lượng tái tạo</a:t>
              </a:r>
              <a:endParaRPr/>
            </a:p>
          </p:txBody>
        </p:sp>
        <p:sp>
          <p:nvSpPr>
            <p:cNvPr id="910" name="Google Shape;910;p42"/>
            <p:cNvSpPr/>
            <p:nvPr/>
          </p:nvSpPr>
          <p:spPr>
            <a:xfrm>
              <a:off x="5121761" y="5631485"/>
              <a:ext cx="690880" cy="219397"/>
            </a:xfrm>
            <a:prstGeom prst="roundRect">
              <a:avLst>
                <a:gd fmla="val 16667" name="adj"/>
              </a:avLst>
            </a:prstGeom>
            <a:solidFill>
              <a:srgbClr val="EBEBE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
                  <a:solidFill>
                    <a:schemeClr val="dk1"/>
                  </a:solidFill>
                  <a:latin typeface="Arial"/>
                  <a:ea typeface="Arial"/>
                  <a:cs typeface="Arial"/>
                  <a:sym typeface="Arial"/>
                </a:rPr>
                <a:t>Chăm sóc sức khỏe thông minh</a:t>
              </a:r>
              <a:endParaRPr/>
            </a:p>
          </p:txBody>
        </p:sp>
        <p:sp>
          <p:nvSpPr>
            <p:cNvPr id="911" name="Google Shape;911;p42"/>
            <p:cNvSpPr/>
            <p:nvPr/>
          </p:nvSpPr>
          <p:spPr>
            <a:xfrm>
              <a:off x="5537420" y="5438258"/>
              <a:ext cx="845366" cy="150835"/>
            </a:xfrm>
            <a:prstGeom prst="roundRect">
              <a:avLst>
                <a:gd fmla="val 16667" name="adj"/>
              </a:avLst>
            </a:prstGeom>
            <a:solidFill>
              <a:srgbClr val="EBEBE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
                  <a:solidFill>
                    <a:schemeClr val="dk1"/>
                  </a:solidFill>
                  <a:latin typeface="Arial"/>
                  <a:ea typeface="Arial"/>
                  <a:cs typeface="Arial"/>
                  <a:sym typeface="Arial"/>
                </a:rPr>
                <a:t>Giám sát an ninh thông minh</a:t>
              </a:r>
              <a:endParaRPr/>
            </a:p>
          </p:txBody>
        </p:sp>
        <p:sp>
          <p:nvSpPr>
            <p:cNvPr id="912" name="Google Shape;912;p42"/>
            <p:cNvSpPr/>
            <p:nvPr/>
          </p:nvSpPr>
          <p:spPr>
            <a:xfrm>
              <a:off x="5953753" y="5201352"/>
              <a:ext cx="738715" cy="157428"/>
            </a:xfrm>
            <a:prstGeom prst="roundRect">
              <a:avLst>
                <a:gd fmla="val 23660" name="adj"/>
              </a:avLst>
            </a:prstGeom>
            <a:solidFill>
              <a:srgbClr val="EBEBE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
                  <a:solidFill>
                    <a:schemeClr val="dk1"/>
                  </a:solidFill>
                  <a:latin typeface="Arial"/>
                  <a:ea typeface="Arial"/>
                  <a:cs typeface="Arial"/>
                  <a:sym typeface="Arial"/>
                </a:rPr>
                <a:t>Tiêu hủy rác thông minh</a:t>
              </a:r>
              <a:endParaRPr/>
            </a:p>
          </p:txBody>
        </p:sp>
        <p:sp>
          <p:nvSpPr>
            <p:cNvPr id="913" name="Google Shape;913;p42"/>
            <p:cNvSpPr/>
            <p:nvPr/>
          </p:nvSpPr>
          <p:spPr>
            <a:xfrm>
              <a:off x="6389077" y="4987726"/>
              <a:ext cx="540361" cy="136332"/>
            </a:xfrm>
            <a:prstGeom prst="roundRect">
              <a:avLst>
                <a:gd fmla="val 0" name="adj"/>
              </a:avLst>
            </a:prstGeom>
            <a:solidFill>
              <a:srgbClr val="EBEBE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
                  <a:solidFill>
                    <a:schemeClr val="dk1"/>
                  </a:solidFill>
                  <a:latin typeface="Arial"/>
                  <a:ea typeface="Arial"/>
                  <a:cs typeface="Arial"/>
                  <a:sym typeface="Arial"/>
                </a:rPr>
                <a:t>Nhà thông minh</a:t>
              </a:r>
              <a:endParaRPr/>
            </a:p>
          </p:txBody>
        </p:sp>
        <p:sp>
          <p:nvSpPr>
            <p:cNvPr id="914" name="Google Shape;914;p42"/>
            <p:cNvSpPr/>
            <p:nvPr/>
          </p:nvSpPr>
          <p:spPr>
            <a:xfrm>
              <a:off x="6233385" y="5519536"/>
              <a:ext cx="637976" cy="216000"/>
            </a:xfrm>
            <a:prstGeom prst="roundRect">
              <a:avLst>
                <a:gd fmla="val 50000" name="adj"/>
              </a:avLst>
            </a:prstGeom>
            <a:solidFill>
              <a:srgbClr val="97D653"/>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Phúc lợi cuộc sống</a:t>
              </a:r>
              <a:endParaRPr/>
            </a:p>
          </p:txBody>
        </p:sp>
        <p:sp>
          <p:nvSpPr>
            <p:cNvPr id="915" name="Google Shape;915;p42"/>
            <p:cNvSpPr/>
            <p:nvPr/>
          </p:nvSpPr>
          <p:spPr>
            <a:xfrm>
              <a:off x="6316760" y="3649225"/>
              <a:ext cx="1107447" cy="219397"/>
            </a:xfrm>
            <a:prstGeom prst="roundRect">
              <a:avLst>
                <a:gd fmla="val 16667" name="adj"/>
              </a:avLst>
            </a:prstGeom>
            <a:solidFill>
              <a:srgbClr val="DEDED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
                  <a:solidFill>
                    <a:schemeClr val="dk1"/>
                  </a:solidFill>
                  <a:latin typeface="Arial"/>
                  <a:ea typeface="Arial"/>
                  <a:cs typeface="Arial"/>
                  <a:sym typeface="Arial"/>
                </a:rPr>
                <a:t>Quản lý tài nguyên nước thân thiện với môi trường</a:t>
              </a:r>
              <a:endParaRPr/>
            </a:p>
          </p:txBody>
        </p:sp>
        <p:sp>
          <p:nvSpPr>
            <p:cNvPr id="916" name="Google Shape;916;p42"/>
            <p:cNvSpPr/>
            <p:nvPr/>
          </p:nvSpPr>
          <p:spPr>
            <a:xfrm>
              <a:off x="6705168" y="3883944"/>
              <a:ext cx="790032" cy="219397"/>
            </a:xfrm>
            <a:prstGeom prst="roundRect">
              <a:avLst>
                <a:gd fmla="val 16667" name="adj"/>
              </a:avLst>
            </a:prstGeom>
            <a:solidFill>
              <a:srgbClr val="DEDED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
                  <a:solidFill>
                    <a:schemeClr val="dk1"/>
                  </a:solidFill>
                  <a:latin typeface="Arial"/>
                  <a:ea typeface="Arial"/>
                  <a:cs typeface="Arial"/>
                  <a:sym typeface="Arial"/>
                </a:rPr>
                <a:t>Dự báo và ứng phó với thảm họa</a:t>
              </a:r>
              <a:endParaRPr/>
            </a:p>
          </p:txBody>
        </p:sp>
        <p:sp>
          <p:nvSpPr>
            <p:cNvPr id="917" name="Google Shape;917;p42"/>
            <p:cNvSpPr/>
            <p:nvPr/>
          </p:nvSpPr>
          <p:spPr>
            <a:xfrm>
              <a:off x="6583091" y="4258685"/>
              <a:ext cx="919516" cy="216000"/>
            </a:xfrm>
            <a:prstGeom prst="roundRect">
              <a:avLst>
                <a:gd fmla="val 50000" name="adj"/>
              </a:avLst>
            </a:prstGeom>
            <a:solidFill>
              <a:srgbClr val="0033CC"/>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Quản lý nước</a:t>
              </a:r>
              <a:endParaRPr/>
            </a:p>
          </p:txBody>
        </p:sp>
        <p:sp>
          <p:nvSpPr>
            <p:cNvPr id="918" name="Google Shape;918;p42"/>
            <p:cNvSpPr/>
            <p:nvPr/>
          </p:nvSpPr>
          <p:spPr>
            <a:xfrm>
              <a:off x="3402806" y="3616614"/>
              <a:ext cx="1368871" cy="150835"/>
            </a:xfrm>
            <a:prstGeom prst="roundRect">
              <a:avLst>
                <a:gd fmla="val 16667" name="adj"/>
              </a:avLst>
            </a:prstGeom>
            <a:solidFill>
              <a:srgbClr val="EBEBEB"/>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500">
                  <a:solidFill>
                    <a:schemeClr val="dk1"/>
                  </a:solidFill>
                  <a:latin typeface="Arial"/>
                  <a:ea typeface="Arial"/>
                  <a:cs typeface="Arial"/>
                  <a:sym typeface="Arial"/>
                </a:rPr>
                <a:t>Kiểm soát tín hiệu dựa trên thông tin giao thông</a:t>
              </a:r>
              <a:endParaRPr/>
            </a:p>
          </p:txBody>
        </p:sp>
        <p:sp>
          <p:nvSpPr>
            <p:cNvPr id="919" name="Google Shape;919;p42"/>
            <p:cNvSpPr/>
            <p:nvPr/>
          </p:nvSpPr>
          <p:spPr>
            <a:xfrm>
              <a:off x="3554905" y="3784832"/>
              <a:ext cx="790032" cy="219397"/>
            </a:xfrm>
            <a:prstGeom prst="roundRect">
              <a:avLst>
                <a:gd fmla="val 16667" name="adj"/>
              </a:avLst>
            </a:prstGeom>
            <a:solidFill>
              <a:srgbClr val="EBEBEB"/>
            </a:solidFill>
            <a:ln>
              <a:noFill/>
            </a:ln>
          </p:spPr>
          <p:txBody>
            <a:bodyPr anchorCtr="0" anchor="t" bIns="45700" lIns="36000" spcFirstLastPara="1" rIns="36000" wrap="square" tIns="45700">
              <a:spAutoFit/>
            </a:bodyPr>
            <a:lstStyle/>
            <a:p>
              <a:pPr indent="0" lvl="0" marL="0" marR="0" rtl="0" algn="r">
                <a:spcBef>
                  <a:spcPts val="0"/>
                </a:spcBef>
                <a:spcAft>
                  <a:spcPts val="0"/>
                </a:spcAft>
                <a:buNone/>
              </a:pPr>
              <a:r>
                <a:rPr lang="en-US" sz="500">
                  <a:solidFill>
                    <a:schemeClr val="dk1"/>
                  </a:solidFill>
                  <a:latin typeface="Arial"/>
                  <a:ea typeface="Arial"/>
                  <a:cs typeface="Arial"/>
                  <a:sym typeface="Arial"/>
                </a:rPr>
                <a:t>Liên kết thông tin đa chuyển tiếp</a:t>
              </a:r>
              <a:endParaRPr/>
            </a:p>
          </p:txBody>
        </p:sp>
        <p:sp>
          <p:nvSpPr>
            <p:cNvPr id="920" name="Google Shape;920;p42"/>
            <p:cNvSpPr/>
            <p:nvPr/>
          </p:nvSpPr>
          <p:spPr>
            <a:xfrm>
              <a:off x="2870200" y="4069947"/>
              <a:ext cx="999030" cy="150835"/>
            </a:xfrm>
            <a:prstGeom prst="roundRect">
              <a:avLst>
                <a:gd fmla="val 16667" name="adj"/>
              </a:avLst>
            </a:prstGeom>
            <a:solidFill>
              <a:srgbClr val="F2F2F2"/>
            </a:solidFill>
            <a:ln>
              <a:noFill/>
            </a:ln>
          </p:spPr>
          <p:txBody>
            <a:bodyPr anchorCtr="0" anchor="t" bIns="45700" lIns="36000" spcFirstLastPara="1" rIns="36000" wrap="square" tIns="45700">
              <a:spAutoFit/>
            </a:bodyPr>
            <a:lstStyle/>
            <a:p>
              <a:pPr indent="0" lvl="0" marL="0" marR="0" rtl="0" algn="r">
                <a:spcBef>
                  <a:spcPts val="0"/>
                </a:spcBef>
                <a:spcAft>
                  <a:spcPts val="0"/>
                </a:spcAft>
                <a:buNone/>
              </a:pPr>
              <a:r>
                <a:rPr lang="en-US" sz="500">
                  <a:solidFill>
                    <a:schemeClr val="dk1"/>
                  </a:solidFill>
                  <a:latin typeface="Arial"/>
                  <a:ea typeface="Arial"/>
                  <a:cs typeface="Arial"/>
                  <a:sym typeface="Arial"/>
                </a:rPr>
                <a:t>Xe đưa đón và taxi tự hành</a:t>
              </a:r>
              <a:endParaRPr/>
            </a:p>
          </p:txBody>
        </p:sp>
        <p:sp>
          <p:nvSpPr>
            <p:cNvPr id="921" name="Google Shape;921;p42"/>
            <p:cNvSpPr/>
            <p:nvPr/>
          </p:nvSpPr>
          <p:spPr>
            <a:xfrm>
              <a:off x="2714625" y="4255484"/>
              <a:ext cx="718500" cy="150835"/>
            </a:xfrm>
            <a:prstGeom prst="roundRect">
              <a:avLst>
                <a:gd fmla="val 16667" name="adj"/>
              </a:avLst>
            </a:prstGeom>
            <a:solidFill>
              <a:srgbClr val="F2F2F2"/>
            </a:solidFill>
            <a:ln>
              <a:noFill/>
            </a:ln>
          </p:spPr>
          <p:txBody>
            <a:bodyPr anchorCtr="0" anchor="t" bIns="45700" lIns="36000" spcFirstLastPara="1" rIns="36000" wrap="square" tIns="45700">
              <a:spAutoFit/>
            </a:bodyPr>
            <a:lstStyle/>
            <a:p>
              <a:pPr indent="0" lvl="0" marL="0" marR="0" rtl="0" algn="r">
                <a:spcBef>
                  <a:spcPts val="0"/>
                </a:spcBef>
                <a:spcAft>
                  <a:spcPts val="0"/>
                </a:spcAft>
                <a:buNone/>
              </a:pPr>
              <a:r>
                <a:rPr lang="en-US" sz="500">
                  <a:solidFill>
                    <a:schemeClr val="dk1"/>
                  </a:solidFill>
                  <a:latin typeface="Arial"/>
                  <a:ea typeface="Arial"/>
                  <a:cs typeface="Arial"/>
                  <a:sym typeface="Arial"/>
                </a:rPr>
                <a:t>Bãi đậu xe thông minh</a:t>
              </a:r>
              <a:endParaRPr/>
            </a:p>
          </p:txBody>
        </p:sp>
        <p:sp>
          <p:nvSpPr>
            <p:cNvPr id="922" name="Google Shape;922;p42"/>
            <p:cNvSpPr/>
            <p:nvPr/>
          </p:nvSpPr>
          <p:spPr>
            <a:xfrm>
              <a:off x="2744637" y="3689549"/>
              <a:ext cx="637976" cy="216000"/>
            </a:xfrm>
            <a:prstGeom prst="roundRect">
              <a:avLst>
                <a:gd fmla="val 50000" name="adj"/>
              </a:avLst>
            </a:prstGeom>
            <a:solidFill>
              <a:srgbClr val="FF000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giao thông</a:t>
              </a:r>
              <a:endParaRPr/>
            </a:p>
          </p:txBody>
        </p:sp>
        <p:sp>
          <p:nvSpPr>
            <p:cNvPr id="923" name="Google Shape;923;p42"/>
            <p:cNvSpPr txBox="1"/>
            <p:nvPr/>
          </p:nvSpPr>
          <p:spPr>
            <a:xfrm>
              <a:off x="6929438" y="5794890"/>
              <a:ext cx="553062" cy="252000"/>
            </a:xfrm>
            <a:prstGeom prst="rect">
              <a:avLst/>
            </a:prstGeom>
            <a:solidFill>
              <a:srgbClr val="E5E5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00">
                <a:solidFill>
                  <a:schemeClr val="dk1"/>
                </a:solidFill>
                <a:latin typeface="Malgun Gothic"/>
                <a:ea typeface="Malgun Gothic"/>
                <a:cs typeface="Malgun Gothic"/>
                <a:sym typeface="Malgun Gothic"/>
              </a:endParaRPr>
            </a:p>
          </p:txBody>
        </p:sp>
        <p:sp>
          <p:nvSpPr>
            <p:cNvPr id="924" name="Google Shape;924;p42"/>
            <p:cNvSpPr txBox="1"/>
            <p:nvPr/>
          </p:nvSpPr>
          <p:spPr>
            <a:xfrm>
              <a:off x="6376376" y="5794890"/>
              <a:ext cx="553062" cy="252000"/>
            </a:xfrm>
            <a:prstGeom prst="rect">
              <a:avLst/>
            </a:pr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00">
                <a:solidFill>
                  <a:schemeClr val="dk1"/>
                </a:solidFill>
                <a:latin typeface="Malgun Gothic"/>
                <a:ea typeface="Malgun Gothic"/>
                <a:cs typeface="Malgun Gothic"/>
                <a:sym typeface="Malgun Gothic"/>
              </a:endParaRPr>
            </a:p>
          </p:txBody>
        </p:sp>
        <p:sp>
          <p:nvSpPr>
            <p:cNvPr id="925" name="Google Shape;925;p42"/>
            <p:cNvSpPr txBox="1"/>
            <p:nvPr/>
          </p:nvSpPr>
          <p:spPr>
            <a:xfrm>
              <a:off x="5934703" y="3277562"/>
              <a:ext cx="553062" cy="252000"/>
            </a:xfrm>
            <a:prstGeom prst="rect">
              <a:avLst/>
            </a:prstGeom>
            <a:solidFill>
              <a:srgbClr val="DEDED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00">
                <a:solidFill>
                  <a:schemeClr val="dk1"/>
                </a:solidFill>
                <a:latin typeface="Malgun Gothic"/>
                <a:ea typeface="Malgun Gothic"/>
                <a:cs typeface="Malgun Gothic"/>
                <a:sym typeface="Malgun Gothic"/>
              </a:endParaRPr>
            </a:p>
          </p:txBody>
        </p:sp>
        <p:sp>
          <p:nvSpPr>
            <p:cNvPr id="926" name="Google Shape;926;p42"/>
            <p:cNvSpPr/>
            <p:nvPr/>
          </p:nvSpPr>
          <p:spPr>
            <a:xfrm>
              <a:off x="5934703" y="3484461"/>
              <a:ext cx="1107447" cy="150835"/>
            </a:xfrm>
            <a:prstGeom prst="roundRect">
              <a:avLst>
                <a:gd fmla="val 16667" name="adj"/>
              </a:avLst>
            </a:prstGeom>
            <a:solidFill>
              <a:srgbClr val="DEDED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
                  <a:solidFill>
                    <a:schemeClr val="dk1"/>
                  </a:solidFill>
                  <a:latin typeface="Arial"/>
                  <a:ea typeface="Arial"/>
                  <a:cs typeface="Arial"/>
                  <a:sym typeface="Arial"/>
                </a:rPr>
                <a:t>Lưới điện thông minh</a:t>
              </a:r>
              <a:endParaRPr/>
            </a:p>
          </p:txBody>
        </p:sp>
        <p:sp>
          <p:nvSpPr>
            <p:cNvPr id="927" name="Google Shape;927;p42"/>
            <p:cNvSpPr/>
            <p:nvPr/>
          </p:nvSpPr>
          <p:spPr>
            <a:xfrm>
              <a:off x="2474220" y="5097885"/>
              <a:ext cx="637976" cy="216000"/>
            </a:xfrm>
            <a:prstGeom prst="roundRect">
              <a:avLst>
                <a:gd fmla="val 50000" name="adj"/>
              </a:avLst>
            </a:prstGeom>
            <a:solidFill>
              <a:srgbClr val="FFB546"/>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năng lượng</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43"/>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Thành phố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934" name="Google Shape;934;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935" name="Google Shape;935;p43"/>
          <p:cNvSpPr/>
          <p:nvPr/>
        </p:nvSpPr>
        <p:spPr>
          <a:xfrm>
            <a:off x="708780" y="1559589"/>
            <a:ext cx="8630827" cy="233058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0033CC"/>
                </a:solidFill>
                <a:latin typeface="Arial"/>
                <a:ea typeface="Arial"/>
                <a:cs typeface="Arial"/>
                <a:sym typeface="Arial"/>
              </a:rPr>
              <a:t>Bản chất của thành phố thông minh là giải quyết các vấn đề đô thị bằng cách xây dựng và ứng dụng nền tảng dịch vụ sử dụng CNTT-TT cho các thành phố hiện có.</a:t>
            </a:r>
            <a:endParaRPr/>
          </a:p>
          <a:p>
            <a:pPr indent="-179352" lvl="1" marL="355529" marR="0" rtl="0" algn="l">
              <a:spcBef>
                <a:spcPts val="3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Trong quá khứ, thành phố đã giải quyết vấn đề thông qua các phương thức vật chất như mở rộng tuyến đường hoặc </a:t>
            </a:r>
            <a:endParaRPr b="0" i="0" sz="1200" u="none" cap="none" strike="noStrike">
              <a:solidFill>
                <a:srgbClr val="262626"/>
              </a:solidFill>
              <a:latin typeface="Arial"/>
              <a:ea typeface="Arial"/>
              <a:cs typeface="Arial"/>
              <a:sym typeface="Arial"/>
            </a:endParaRPr>
          </a:p>
          <a:p>
            <a:pPr indent="0" lvl="1" marL="176177" marR="0" rtl="0" algn="l">
              <a:spcBef>
                <a:spcPts val="300"/>
              </a:spcBef>
              <a:spcAft>
                <a:spcPts val="0"/>
              </a:spcAft>
              <a:buNone/>
            </a:pPr>
            <a:r>
              <a:rPr b="0" i="0" lang="en-US" sz="1200" u="none" cap="none" strike="noStrike">
                <a:solidFill>
                  <a:srgbClr val="262626"/>
                </a:solidFill>
                <a:latin typeface="Arial"/>
                <a:ea typeface="Arial"/>
                <a:cs typeface="Arial"/>
                <a:sym typeface="Arial"/>
              </a:rPr>
              <a:t>    xây dựng nhà máy điện trong trường hợp xảy ra các vấn đề như tắc đường hoặc thiếu điện.</a:t>
            </a:r>
            <a:endParaRPr/>
          </a:p>
          <a:p>
            <a:pPr indent="-179352" lvl="1" marL="355529" marR="0" rtl="0" algn="l">
              <a:spcBef>
                <a:spcPts val="3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Mặt khác, thành phố thông minh chia sẻ và thu thập dữ liệu thu được từ các cảm biến trong các cơ sở hạ tầng của </a:t>
            </a:r>
            <a:endParaRPr b="0" i="0" sz="1200" u="none" cap="none" strike="noStrike">
              <a:solidFill>
                <a:srgbClr val="262626"/>
              </a:solidFill>
              <a:latin typeface="Arial"/>
              <a:ea typeface="Arial"/>
              <a:cs typeface="Arial"/>
              <a:sym typeface="Arial"/>
            </a:endParaRPr>
          </a:p>
          <a:p>
            <a:pPr indent="0" lvl="1" marL="176177" marR="0" rtl="0" algn="l">
              <a:spcBef>
                <a:spcPts val="300"/>
              </a:spcBef>
              <a:spcAft>
                <a:spcPts val="0"/>
              </a:spcAft>
              <a:buNone/>
            </a:pPr>
            <a:r>
              <a:rPr b="0" i="0" lang="en-US" sz="1200" u="none" cap="none" strike="noStrike">
                <a:solidFill>
                  <a:srgbClr val="262626"/>
                </a:solidFill>
                <a:latin typeface="Arial"/>
                <a:ea typeface="Arial"/>
                <a:cs typeface="Arial"/>
                <a:sym typeface="Arial"/>
              </a:rPr>
              <a:t>   thành phố, CCTV, dựa trên hạ tầng mạng. Sau đó, tìm ra giải pháp cho một vấn đề thông qua mô phỏng dựa trên phân </a:t>
            </a:r>
            <a:endParaRPr b="0" i="0" sz="1200" u="none" cap="none" strike="noStrike">
              <a:solidFill>
                <a:srgbClr val="262626"/>
              </a:solidFill>
              <a:latin typeface="Arial"/>
              <a:ea typeface="Arial"/>
              <a:cs typeface="Arial"/>
              <a:sym typeface="Arial"/>
            </a:endParaRPr>
          </a:p>
          <a:p>
            <a:pPr indent="0" lvl="1" marL="176177" marR="0" rtl="0" algn="l">
              <a:spcBef>
                <a:spcPts val="300"/>
              </a:spcBef>
              <a:spcAft>
                <a:spcPts val="0"/>
              </a:spcAft>
              <a:buNone/>
            </a:pPr>
            <a:r>
              <a:rPr b="0" i="0" lang="en-US" sz="1200" u="none" cap="none" strike="noStrike">
                <a:solidFill>
                  <a:srgbClr val="262626"/>
                </a:solidFill>
                <a:latin typeface="Arial"/>
                <a:ea typeface="Arial"/>
                <a:cs typeface="Arial"/>
                <a:sym typeface="Arial"/>
              </a:rPr>
              <a:t>   tích SW dưới dạng Big Data.</a:t>
            </a:r>
            <a:endParaRPr/>
          </a:p>
          <a:p>
            <a:pPr indent="-179352" lvl="1" marL="355529" marR="0" rtl="0" algn="l">
              <a:spcBef>
                <a:spcPts val="3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Nói cách khác, thành phố thông minh thiết lập nền tảng cho việc tạo và thu thập dữ liệu bằng CNTT-TT trên cơ sở hạ </a:t>
            </a:r>
            <a:endParaRPr b="0" i="0" sz="1200" u="none" cap="none" strike="noStrike">
              <a:solidFill>
                <a:srgbClr val="262626"/>
              </a:solidFill>
              <a:latin typeface="Arial"/>
              <a:ea typeface="Arial"/>
              <a:cs typeface="Arial"/>
              <a:sym typeface="Arial"/>
            </a:endParaRPr>
          </a:p>
          <a:p>
            <a:pPr indent="0" lvl="1" marL="176177" marR="0" rtl="0" algn="l">
              <a:spcBef>
                <a:spcPts val="300"/>
              </a:spcBef>
              <a:spcAft>
                <a:spcPts val="0"/>
              </a:spcAft>
              <a:buNone/>
            </a:pPr>
            <a:r>
              <a:rPr b="0" i="0" lang="en-US" sz="1200" u="none" cap="none" strike="noStrike">
                <a:solidFill>
                  <a:srgbClr val="262626"/>
                </a:solidFill>
                <a:latin typeface="Arial"/>
                <a:ea typeface="Arial"/>
                <a:cs typeface="Arial"/>
                <a:sym typeface="Arial"/>
              </a:rPr>
              <a:t>   tầng vật chất hiện có, tự động điều chỉnh và quản lý cơ sở hạ tầng vật chất nhằm tăng tối đa hiệu quả bằng cách phân </a:t>
            </a:r>
            <a:endParaRPr b="0" i="0" sz="1200" u="none" cap="none" strike="noStrike">
              <a:solidFill>
                <a:srgbClr val="262626"/>
              </a:solidFill>
              <a:latin typeface="Arial"/>
              <a:ea typeface="Arial"/>
              <a:cs typeface="Arial"/>
              <a:sym typeface="Arial"/>
            </a:endParaRPr>
          </a:p>
          <a:p>
            <a:pPr indent="0" lvl="1" marL="176177" marR="0" rtl="0" algn="l">
              <a:spcBef>
                <a:spcPts val="300"/>
              </a:spcBef>
              <a:spcAft>
                <a:spcPts val="0"/>
              </a:spcAft>
              <a:buNone/>
            </a:pPr>
            <a:r>
              <a:rPr b="0" i="0" lang="en-US" sz="1200" u="none" cap="none" strike="noStrike">
                <a:solidFill>
                  <a:srgbClr val="262626"/>
                </a:solidFill>
                <a:latin typeface="Arial"/>
                <a:ea typeface="Arial"/>
                <a:cs typeface="Arial"/>
                <a:sym typeface="Arial"/>
              </a:rPr>
              <a:t>   tích dữ liệu.</a:t>
            </a:r>
            <a:endParaRPr/>
          </a:p>
        </p:txBody>
      </p:sp>
      <p:sp>
        <p:nvSpPr>
          <p:cNvPr id="936" name="Google Shape;936;p43"/>
          <p:cNvSpPr/>
          <p:nvPr/>
        </p:nvSpPr>
        <p:spPr>
          <a:xfrm>
            <a:off x="580388" y="1353975"/>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Mang tới dịch vụ thành phố thông minh và giá trị</a:t>
            </a:r>
            <a:endParaRPr/>
          </a:p>
        </p:txBody>
      </p:sp>
      <p:graphicFrame>
        <p:nvGraphicFramePr>
          <p:cNvPr id="937" name="Google Shape;937;p43"/>
          <p:cNvGraphicFramePr/>
          <p:nvPr/>
        </p:nvGraphicFramePr>
        <p:xfrm>
          <a:off x="884630" y="4095789"/>
          <a:ext cx="3000000" cy="3000000"/>
        </p:xfrm>
        <a:graphic>
          <a:graphicData uri="http://schemas.openxmlformats.org/drawingml/2006/table">
            <a:tbl>
              <a:tblPr bandRow="1" firstRow="1">
                <a:noFill/>
                <a:tableStyleId>{A9672A58-3C3F-4094-A55C-8326C1CC86CD}</a:tableStyleId>
              </a:tblPr>
              <a:tblGrid>
                <a:gridCol w="1058300"/>
                <a:gridCol w="1262650"/>
                <a:gridCol w="3019375"/>
                <a:gridCol w="2974950"/>
              </a:tblGrid>
              <a:tr h="428975">
                <a:tc>
                  <a:txBody>
                    <a:bodyPr/>
                    <a:lstStyle/>
                    <a:p>
                      <a:pPr indent="0" lvl="0" marL="0" marR="0" rtl="0" algn="ctr">
                        <a:spcBef>
                          <a:spcPts val="0"/>
                        </a:spcBef>
                        <a:spcAft>
                          <a:spcPts val="0"/>
                        </a:spcAft>
                        <a:buNone/>
                      </a:pPr>
                      <a:r>
                        <a:rPr b="0" lang="en-US" sz="1000" u="none" cap="none" strike="noStrike">
                          <a:solidFill>
                            <a:srgbClr val="262626"/>
                          </a:solidFill>
                          <a:latin typeface="Arial"/>
                          <a:ea typeface="Arial"/>
                          <a:cs typeface="Arial"/>
                          <a:sym typeface="Arial"/>
                        </a:rPr>
                        <a:t>Vấn đề của thành phố</a:t>
                      </a:r>
                      <a:endParaRPr/>
                    </a:p>
                  </a:txBody>
                  <a:tcPr marT="10800" marB="10800" marR="18000" marL="1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000" u="none" cap="none" strike="noStrike">
                          <a:solidFill>
                            <a:srgbClr val="0033CC"/>
                          </a:solidFill>
                          <a:latin typeface="Arial"/>
                          <a:ea typeface="Arial"/>
                          <a:cs typeface="Arial"/>
                          <a:sym typeface="Arial"/>
                        </a:rPr>
                        <a:t>Dịch vụ thông minh</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000" u="none" cap="none" strike="noStrike">
                          <a:solidFill>
                            <a:srgbClr val="262626"/>
                          </a:solidFill>
                          <a:latin typeface="Arial"/>
                          <a:ea typeface="Arial"/>
                          <a:cs typeface="Arial"/>
                          <a:sym typeface="Arial"/>
                        </a:rPr>
                        <a:t>Cải thiện hiệu quả</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000" u="none" cap="none" strike="noStrike">
                          <a:solidFill>
                            <a:srgbClr val="262626"/>
                          </a:solidFill>
                          <a:latin typeface="Arial"/>
                          <a:ea typeface="Arial"/>
                          <a:cs typeface="Arial"/>
                          <a:sym typeface="Arial"/>
                        </a:rPr>
                        <a:t>Tạo giá trị</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88925">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Thiếu điện</a:t>
                      </a:r>
                      <a:endParaRPr/>
                    </a:p>
                  </a:txBody>
                  <a:tcPr marT="10800" marB="10800" marR="18000" marL="1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Lưới điện thông minh</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Tiết kiệm năng lượng bằng cách tăng tối đa hiệu quả sử dụng điện</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Tiết kiệm tài nguyên và bảo vệ môi trường</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8925">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Thiếu nước</a:t>
                      </a:r>
                      <a:endParaRPr/>
                    </a:p>
                  </a:txBody>
                  <a:tcPr marT="10800" marB="10800" marR="18000" marL="1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Hệ thống nước thông minh</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Tăng hiệu quả sử dụng tài nguyên nước</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Tiết kiệm tài nguyên và bảo vệ môi trường</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69175">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Tắc đường</a:t>
                      </a:r>
                      <a:endParaRPr/>
                    </a:p>
                  </a:txBody>
                  <a:tcPr marT="10800" marB="10800" marR="18000" marL="1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Giao thông thông minh</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Ngăn lãng phí thời gian và năng lượng bằng cách lập lịch trình xe buýt, các khu vực giao thông và thông tin đường vòng</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giá trị tiền tệ và thời gian</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325">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Đỗ xe khó khăn</a:t>
                      </a:r>
                      <a:endParaRPr/>
                    </a:p>
                  </a:txBody>
                  <a:tcPr marT="10800" marB="10800" marR="18000" marL="1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Bãi đậu xe thông minh</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Ngăn lãng phí thời gian và năng lượng bằng cách sử dụng thông tin về chỗ đỗ xe còn trống</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900" u="none" cap="none" strike="noStrike">
                          <a:solidFill>
                            <a:srgbClr val="262626"/>
                          </a:solidFill>
                          <a:latin typeface="Arial"/>
                          <a:ea typeface="Arial"/>
                          <a:cs typeface="Arial"/>
                          <a:sym typeface="Arial"/>
                        </a:rPr>
                        <a:t>Cung cấp giá trị thời gian</a:t>
                      </a:r>
                      <a:endParaRPr/>
                    </a:p>
                  </a:txBody>
                  <a:tcPr marT="10800" marB="10800" marR="18000" marL="18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Đô thị hóa và gia tăng các vấn đề xã hội</a:t>
            </a:r>
            <a:endParaRPr/>
          </a:p>
        </p:txBody>
      </p:sp>
      <p:grpSp>
        <p:nvGrpSpPr>
          <p:cNvPr id="944" name="Google Shape;944;p44"/>
          <p:cNvGrpSpPr/>
          <p:nvPr/>
        </p:nvGrpSpPr>
        <p:grpSpPr>
          <a:xfrm>
            <a:off x="558792" y="2144091"/>
            <a:ext cx="8635957" cy="1993600"/>
            <a:chOff x="715981" y="2241551"/>
            <a:chExt cx="8635957" cy="1993600"/>
          </a:xfrm>
        </p:grpSpPr>
        <p:pic>
          <p:nvPicPr>
            <p:cNvPr id="945" name="Google Shape;945;p44"/>
            <p:cNvPicPr preferRelativeResize="0"/>
            <p:nvPr/>
          </p:nvPicPr>
          <p:blipFill rotWithShape="1">
            <a:blip r:embed="rId3">
              <a:alphaModFix/>
            </a:blip>
            <a:srcRect b="0" l="0" r="0" t="0"/>
            <a:stretch/>
          </p:blipFill>
          <p:spPr>
            <a:xfrm>
              <a:off x="3300891" y="2246329"/>
              <a:ext cx="3264952" cy="1463216"/>
            </a:xfrm>
            <a:custGeom>
              <a:rect b="b" l="l" r="r" t="t"/>
              <a:pathLst>
                <a:path extrusionOk="0" h="2130473" w="4609359">
                  <a:moveTo>
                    <a:pt x="986689" y="0"/>
                  </a:moveTo>
                  <a:lnTo>
                    <a:pt x="4609359" y="0"/>
                  </a:lnTo>
                  <a:lnTo>
                    <a:pt x="3622670" y="2130473"/>
                  </a:lnTo>
                  <a:lnTo>
                    <a:pt x="0" y="2130473"/>
                  </a:lnTo>
                  <a:close/>
                </a:path>
              </a:pathLst>
            </a:custGeom>
            <a:noFill/>
            <a:ln>
              <a:noFill/>
            </a:ln>
          </p:spPr>
        </p:pic>
        <p:pic>
          <p:nvPicPr>
            <p:cNvPr id="946" name="Google Shape;946;p44"/>
            <p:cNvPicPr preferRelativeResize="0"/>
            <p:nvPr/>
          </p:nvPicPr>
          <p:blipFill rotWithShape="1">
            <a:blip r:embed="rId4">
              <a:alphaModFix/>
            </a:blip>
            <a:srcRect b="0" l="0" r="-1" t="0"/>
            <a:stretch/>
          </p:blipFill>
          <p:spPr>
            <a:xfrm>
              <a:off x="715981" y="2241551"/>
              <a:ext cx="3169863" cy="1463216"/>
            </a:xfrm>
            <a:custGeom>
              <a:rect b="b" l="l" r="r" t="t"/>
              <a:pathLst>
                <a:path extrusionOk="0" h="2130473" w="4475140">
                  <a:moveTo>
                    <a:pt x="0" y="0"/>
                  </a:moveTo>
                  <a:lnTo>
                    <a:pt x="1074821" y="0"/>
                  </a:lnTo>
                  <a:lnTo>
                    <a:pt x="1074821" y="239"/>
                  </a:lnTo>
                  <a:lnTo>
                    <a:pt x="4475140" y="239"/>
                  </a:lnTo>
                  <a:lnTo>
                    <a:pt x="3488563" y="2130473"/>
                  </a:lnTo>
                  <a:lnTo>
                    <a:pt x="0" y="2130473"/>
                  </a:lnTo>
                  <a:close/>
                </a:path>
              </a:pathLst>
            </a:custGeom>
            <a:noFill/>
            <a:ln>
              <a:noFill/>
            </a:ln>
          </p:spPr>
        </p:pic>
        <p:pic>
          <p:nvPicPr>
            <p:cNvPr id="947" name="Google Shape;947;p44"/>
            <p:cNvPicPr preferRelativeResize="0"/>
            <p:nvPr/>
          </p:nvPicPr>
          <p:blipFill rotWithShape="1">
            <a:blip r:embed="rId5">
              <a:alphaModFix/>
            </a:blip>
            <a:srcRect b="0" l="0" r="-1" t="0"/>
            <a:stretch/>
          </p:blipFill>
          <p:spPr>
            <a:xfrm>
              <a:off x="5979814" y="2246328"/>
              <a:ext cx="3372124" cy="1463216"/>
            </a:xfrm>
            <a:custGeom>
              <a:rect b="b" l="l" r="r" t="t"/>
              <a:pathLst>
                <a:path extrusionOk="0" h="2130473" w="4760659">
                  <a:moveTo>
                    <a:pt x="986689" y="0"/>
                  </a:moveTo>
                  <a:lnTo>
                    <a:pt x="4760659" y="0"/>
                  </a:lnTo>
                  <a:lnTo>
                    <a:pt x="4760659" y="2130473"/>
                  </a:lnTo>
                  <a:lnTo>
                    <a:pt x="0" y="2130473"/>
                  </a:lnTo>
                  <a:close/>
                </a:path>
              </a:pathLst>
            </a:custGeom>
            <a:noFill/>
            <a:ln>
              <a:noFill/>
            </a:ln>
          </p:spPr>
        </p:pic>
        <p:sp>
          <p:nvSpPr>
            <p:cNvPr id="948" name="Google Shape;948;p44"/>
            <p:cNvSpPr/>
            <p:nvPr/>
          </p:nvSpPr>
          <p:spPr>
            <a:xfrm>
              <a:off x="1457572" y="3711931"/>
              <a:ext cx="16866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An toàn giao thông</a:t>
              </a:r>
              <a:endParaRPr/>
            </a:p>
          </p:txBody>
        </p:sp>
        <p:sp>
          <p:nvSpPr>
            <p:cNvPr id="949" name="Google Shape;949;p44"/>
            <p:cNvSpPr/>
            <p:nvPr/>
          </p:nvSpPr>
          <p:spPr>
            <a:xfrm>
              <a:off x="4195603" y="3711931"/>
              <a:ext cx="80823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Rác thải</a:t>
              </a:r>
              <a:endParaRPr/>
            </a:p>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sp>
          <p:nvSpPr>
            <p:cNvPr id="950" name="Google Shape;950;p44"/>
            <p:cNvSpPr/>
            <p:nvPr/>
          </p:nvSpPr>
          <p:spPr>
            <a:xfrm>
              <a:off x="7171190" y="3711931"/>
              <a:ext cx="98937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Thảm họa</a:t>
              </a:r>
              <a:endParaRPr/>
            </a:p>
          </p:txBody>
        </p:sp>
      </p:grpSp>
      <p:grpSp>
        <p:nvGrpSpPr>
          <p:cNvPr id="951" name="Google Shape;951;p44"/>
          <p:cNvGrpSpPr/>
          <p:nvPr/>
        </p:nvGrpSpPr>
        <p:grpSpPr>
          <a:xfrm>
            <a:off x="558783" y="4029726"/>
            <a:ext cx="8635974" cy="1805972"/>
            <a:chOff x="715963" y="4263395"/>
            <a:chExt cx="8635974" cy="1805972"/>
          </a:xfrm>
        </p:grpSpPr>
        <p:pic>
          <p:nvPicPr>
            <p:cNvPr id="952" name="Google Shape;952;p44"/>
            <p:cNvPicPr preferRelativeResize="0"/>
            <p:nvPr/>
          </p:nvPicPr>
          <p:blipFill rotWithShape="1">
            <a:blip r:embed="rId6">
              <a:alphaModFix/>
            </a:blip>
            <a:srcRect b="-1" l="0" r="-1" t="0"/>
            <a:stretch/>
          </p:blipFill>
          <p:spPr>
            <a:xfrm>
              <a:off x="6182055" y="4571014"/>
              <a:ext cx="3169882" cy="1493577"/>
            </a:xfrm>
            <a:custGeom>
              <a:rect b="b" l="l" r="r" t="t"/>
              <a:pathLst>
                <a:path extrusionOk="0" h="2174680" w="447514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3" name="Google Shape;953;p44"/>
            <p:cNvPicPr preferRelativeResize="0"/>
            <p:nvPr/>
          </p:nvPicPr>
          <p:blipFill rotWithShape="1">
            <a:blip r:embed="rId7">
              <a:alphaModFix/>
            </a:blip>
            <a:srcRect b="0" l="0" r="0" t="0"/>
            <a:stretch/>
          </p:blipFill>
          <p:spPr>
            <a:xfrm>
              <a:off x="3577436" y="4570683"/>
              <a:ext cx="3204235" cy="1493907"/>
            </a:xfrm>
            <a:custGeom>
              <a:rect b="b" l="l" r="r" t="t"/>
              <a:pathLst>
                <a:path extrusionOk="0" h="2175160" w="452364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54" name="Google Shape;954;p44"/>
            <p:cNvPicPr preferRelativeResize="0"/>
            <p:nvPr/>
          </p:nvPicPr>
          <p:blipFill rotWithShape="1">
            <a:blip r:embed="rId8">
              <a:alphaModFix/>
            </a:blip>
            <a:srcRect b="0" l="0" r="0" t="0"/>
            <a:stretch/>
          </p:blipFill>
          <p:spPr>
            <a:xfrm>
              <a:off x="715963" y="4575460"/>
              <a:ext cx="3477072" cy="1493907"/>
            </a:xfrm>
            <a:custGeom>
              <a:rect b="b" l="l" r="r" t="t"/>
              <a:pathLst>
                <a:path extrusionOk="0" h="2175160" w="4908824">
                  <a:moveTo>
                    <a:pt x="0" y="0"/>
                  </a:moveTo>
                  <a:lnTo>
                    <a:pt x="4908824" y="0"/>
                  </a:lnTo>
                  <a:lnTo>
                    <a:pt x="3901440" y="2175160"/>
                  </a:lnTo>
                  <a:lnTo>
                    <a:pt x="0" y="2175160"/>
                  </a:lnTo>
                  <a:close/>
                </a:path>
              </a:pathLst>
            </a:custGeom>
            <a:noFill/>
            <a:ln>
              <a:noFill/>
            </a:ln>
          </p:spPr>
        </p:pic>
        <p:sp>
          <p:nvSpPr>
            <p:cNvPr id="955" name="Google Shape;955;p44"/>
            <p:cNvSpPr/>
            <p:nvPr/>
          </p:nvSpPr>
          <p:spPr>
            <a:xfrm>
              <a:off x="1611159" y="4263395"/>
              <a:ext cx="16866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Ô nhiễm không khí</a:t>
              </a:r>
              <a:endParaRPr/>
            </a:p>
          </p:txBody>
        </p:sp>
        <p:sp>
          <p:nvSpPr>
            <p:cNvPr id="956" name="Google Shape;956;p44"/>
            <p:cNvSpPr/>
            <p:nvPr/>
          </p:nvSpPr>
          <p:spPr>
            <a:xfrm>
              <a:off x="4827351" y="4263395"/>
              <a:ext cx="137088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Đỗ xe khó khăn</a:t>
              </a:r>
              <a:endParaRPr/>
            </a:p>
          </p:txBody>
        </p:sp>
        <p:sp>
          <p:nvSpPr>
            <p:cNvPr id="957" name="Google Shape;957;p44"/>
            <p:cNvSpPr/>
            <p:nvPr/>
          </p:nvSpPr>
          <p:spPr>
            <a:xfrm>
              <a:off x="7635524" y="4263395"/>
              <a:ext cx="101983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Thiếu điện</a:t>
              </a:r>
              <a:endParaRPr/>
            </a:p>
          </p:txBody>
        </p:sp>
      </p:grpSp>
      <p:sp>
        <p:nvSpPr>
          <p:cNvPr id="958" name="Google Shape;958;p44"/>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Thành phố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959" name="Google Shape;959;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45"/>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Thành phố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966" name="Google Shape;966;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967" name="Google Shape;967;p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Các sản phẩm và giá trị của Thành phố thông minh</a:t>
            </a:r>
            <a:endParaRPr/>
          </a:p>
        </p:txBody>
      </p:sp>
      <p:graphicFrame>
        <p:nvGraphicFramePr>
          <p:cNvPr id="968" name="Google Shape;968;p45"/>
          <p:cNvGraphicFramePr/>
          <p:nvPr/>
        </p:nvGraphicFramePr>
        <p:xfrm>
          <a:off x="416128" y="2120670"/>
          <a:ext cx="3000000" cy="3000000"/>
        </p:xfrm>
        <a:graphic>
          <a:graphicData uri="http://schemas.openxmlformats.org/drawingml/2006/table">
            <a:tbl>
              <a:tblPr bandRow="1" firstRow="1">
                <a:noFill/>
                <a:tableStyleId>{A9672A58-3C3F-4094-A55C-8326C1CC86CD}</a:tableStyleId>
              </a:tblPr>
              <a:tblGrid>
                <a:gridCol w="1985475"/>
                <a:gridCol w="7019525"/>
              </a:tblGrid>
              <a:tr h="30797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Hạng mục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Thành phố thông minh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89365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Phương thức kinh doanh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Mục tiêu là giải quyết các vấn đề thực tế của thành phố, không chỉ về cơ sở hạ tầng mà còn cả các vấn đề về dữ liệu.</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Ngoài việc cung cấp các dịch vụ công như an toàn giao thông, nó còn tạo ra các dịch vụ tư nhân như phúc lợi.</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797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Hệ thống thúc đẩy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Các cơ quan chính phủ, thành phố tự trị, tập đoàn, người dân, v.v.</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797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Truyền thông tin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Truyền phát hai chiều/thông tin theo thời gian thực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797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Vai trò của người dân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Tạo ra và cung cấp thông tin (vai trò chủ động và dẫn dắt)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044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Sử dụng dữ liệu thành phố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Liên kết giữa các ngành trong thành phố và nền tảng chia sẻ dữ liệu</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  ví dụ 1) Liên kết CCTV-Trung tâm-Công ty Viễn thông, Dịch vụ tìm trẻ em thất lạc</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  ví dụ 2) Thu thập và chia sẻ thông tin về chỗ đỗ xe công cộng/dân dụng còn trống bằng nền tảng dữ liệu</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    -&gt; Cung cấp cho người dân chỗ đỗ xe, loại bỏ tình trạng thiếu bãi đỗ xe</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Có thể phát triển giải pháp dân dụng</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(Ứng dụng đỗ xe thông minh/hệ thống thanh toán, v.v.)</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0727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Chú ý</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Phân phối hiệu quả tài nguyên đô thị dựa trên dữ liệu (nền tảng chia sẻ, nền kinh tế chia sẻ)</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Phương pháp tiếp cận từ dưới lên đối với chính phủ, chính quyền địa phương, tập đoàn và công dân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grpSp>
        <p:nvGrpSpPr>
          <p:cNvPr id="974" name="Google Shape;974;p46"/>
          <p:cNvGrpSpPr/>
          <p:nvPr/>
        </p:nvGrpSpPr>
        <p:grpSpPr>
          <a:xfrm>
            <a:off x="416128" y="444866"/>
            <a:ext cx="9051872" cy="553998"/>
            <a:chOff x="416128" y="444866"/>
            <a:chExt cx="9051872" cy="553998"/>
          </a:xfrm>
        </p:grpSpPr>
        <p:sp>
          <p:nvSpPr>
            <p:cNvPr id="975" name="Google Shape;975;p46"/>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Thành phố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976" name="Google Shape;976;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977" name="Google Shape;977;p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dịch vụ thành phố thông minh</a:t>
            </a:r>
            <a:endParaRPr/>
          </a:p>
        </p:txBody>
      </p:sp>
      <p:sp>
        <p:nvSpPr>
          <p:cNvPr id="978" name="Google Shape;978;p46"/>
          <p:cNvSpPr/>
          <p:nvPr/>
        </p:nvSpPr>
        <p:spPr>
          <a:xfrm>
            <a:off x="7266395" y="2537132"/>
            <a:ext cx="1959746" cy="267430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Phân tích thông tin CCTV bằng cách thu thập thông tin giao thông và hướng dẫn đường vòng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Lợi ích mong đợi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phát triển phương pháp chẩn đoán và thông tin hiệu quả hơn bằng cách thu thập thông tin giao thông cùng lúc.</a:t>
            </a:r>
            <a:endParaRPr/>
          </a:p>
        </p:txBody>
      </p:sp>
      <p:grpSp>
        <p:nvGrpSpPr>
          <p:cNvPr id="979" name="Google Shape;979;p46"/>
          <p:cNvGrpSpPr/>
          <p:nvPr/>
        </p:nvGrpSpPr>
        <p:grpSpPr>
          <a:xfrm>
            <a:off x="709780" y="2392535"/>
            <a:ext cx="6117262" cy="3464650"/>
            <a:chOff x="642312" y="2246818"/>
            <a:chExt cx="6117262" cy="3819851"/>
          </a:xfrm>
        </p:grpSpPr>
        <p:sp>
          <p:nvSpPr>
            <p:cNvPr id="980" name="Google Shape;980;p46"/>
            <p:cNvSpPr/>
            <p:nvPr/>
          </p:nvSpPr>
          <p:spPr>
            <a:xfrm>
              <a:off x="706437" y="2246818"/>
              <a:ext cx="6053137" cy="288000"/>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Sơ đồ khái niệm dịch vụ và các thành phần</a:t>
              </a:r>
              <a:endParaRPr/>
            </a:p>
          </p:txBody>
        </p:sp>
        <p:sp>
          <p:nvSpPr>
            <p:cNvPr id="981" name="Google Shape;981;p46"/>
            <p:cNvSpPr/>
            <p:nvPr/>
          </p:nvSpPr>
          <p:spPr>
            <a:xfrm>
              <a:off x="862842" y="2607688"/>
              <a:ext cx="3204501" cy="1276163"/>
            </a:xfrm>
            <a:prstGeom prst="roundRect">
              <a:avLst>
                <a:gd fmla="val 0" name="adj"/>
              </a:avLst>
            </a:prstGeom>
            <a:solidFill>
              <a:srgbClr val="DEDEDE">
                <a:alpha val="71764"/>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982" name="Google Shape;982;p46"/>
            <p:cNvSpPr/>
            <p:nvPr/>
          </p:nvSpPr>
          <p:spPr>
            <a:xfrm>
              <a:off x="817505" y="4594109"/>
              <a:ext cx="3807479" cy="1351375"/>
            </a:xfrm>
            <a:prstGeom prst="roundRect">
              <a:avLst>
                <a:gd fmla="val 0" name="adj"/>
              </a:avLst>
            </a:prstGeom>
            <a:solidFill>
              <a:srgbClr val="DEDEDE">
                <a:alpha val="71764"/>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983" name="Google Shape;983;p46"/>
            <p:cNvSpPr txBox="1"/>
            <p:nvPr/>
          </p:nvSpPr>
          <p:spPr>
            <a:xfrm>
              <a:off x="835929" y="4193027"/>
              <a:ext cx="703838" cy="3732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Mạng lưới thành phố</a:t>
              </a:r>
              <a:endParaRPr/>
            </a:p>
          </p:txBody>
        </p:sp>
        <p:sp>
          <p:nvSpPr>
            <p:cNvPr id="984" name="Google Shape;984;p46"/>
            <p:cNvSpPr txBox="1"/>
            <p:nvPr/>
          </p:nvSpPr>
          <p:spPr>
            <a:xfrm>
              <a:off x="1705432" y="4193027"/>
              <a:ext cx="643729" cy="3732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Cảnh quay CCTV</a:t>
              </a:r>
              <a:endParaRPr/>
            </a:p>
          </p:txBody>
        </p:sp>
        <p:sp>
          <p:nvSpPr>
            <p:cNvPr id="985" name="Google Shape;985;p46"/>
            <p:cNvSpPr/>
            <p:nvPr/>
          </p:nvSpPr>
          <p:spPr>
            <a:xfrm>
              <a:off x="3096433" y="4193026"/>
              <a:ext cx="999744" cy="3732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Mạng lưới thành phố</a:t>
              </a:r>
              <a:endParaRPr/>
            </a:p>
          </p:txBody>
        </p:sp>
        <p:sp>
          <p:nvSpPr>
            <p:cNvPr id="986" name="Google Shape;986;p46"/>
            <p:cNvSpPr txBox="1"/>
            <p:nvPr/>
          </p:nvSpPr>
          <p:spPr>
            <a:xfrm>
              <a:off x="3376797" y="5017132"/>
              <a:ext cx="1205357" cy="285763"/>
            </a:xfrm>
            <a:prstGeom prst="rect">
              <a:avLst/>
            </a:prstGeom>
            <a:noFill/>
            <a:ln>
              <a:noFill/>
            </a:ln>
          </p:spPr>
          <p:txBody>
            <a:bodyPr anchorCtr="0" anchor="t" bIns="0" lIns="0" spcFirstLastPara="1" rIns="0" wrap="square" tIns="0">
              <a:noAutofit/>
            </a:bodyPr>
            <a:lstStyle/>
            <a:p>
              <a:pPr indent="-85725" lvl="0" marL="85725" marR="0" rtl="0" algn="l">
                <a:spcBef>
                  <a:spcPts val="0"/>
                </a:spcBef>
                <a:spcAft>
                  <a:spcPts val="0"/>
                </a:spcAft>
                <a:buClr>
                  <a:srgbClr val="000000"/>
                </a:buClr>
                <a:buSzPts val="600"/>
                <a:buFont typeface="Arial"/>
                <a:buAutoNum type="arabicParenR"/>
              </a:pPr>
              <a:r>
                <a:rPr lang="en-US" sz="600">
                  <a:solidFill>
                    <a:srgbClr val="000000"/>
                  </a:solidFill>
                  <a:latin typeface="Arial"/>
                  <a:ea typeface="Arial"/>
                  <a:cs typeface="Arial"/>
                  <a:sym typeface="Arial"/>
                </a:rPr>
                <a:t>Dự đoán tắc nghẽn giao thông và hướng dẫn đường vòng bằng cách thu thập, xử lý và dự đoán thông tin giao thông thông qua phân tích video CCTV</a:t>
              </a:r>
              <a:endParaRPr/>
            </a:p>
            <a:p>
              <a:pPr indent="-85725" lvl="0" marL="85725" marR="0" rtl="0" algn="l">
                <a:spcBef>
                  <a:spcPts val="600"/>
                </a:spcBef>
                <a:spcAft>
                  <a:spcPts val="0"/>
                </a:spcAft>
                <a:buClr>
                  <a:srgbClr val="000000"/>
                </a:buClr>
                <a:buSzPts val="600"/>
                <a:buFont typeface="Arial"/>
                <a:buAutoNum type="arabicParenR"/>
              </a:pPr>
              <a:r>
                <a:rPr lang="en-US" sz="600">
                  <a:solidFill>
                    <a:srgbClr val="000000"/>
                  </a:solidFill>
                  <a:latin typeface="Arial"/>
                  <a:ea typeface="Arial"/>
                  <a:cs typeface="Arial"/>
                  <a:sym typeface="Arial"/>
                </a:rPr>
                <a:t>Địa điểm sử dụng là trung tâm dịch vụ thông tin giao thông.</a:t>
              </a:r>
              <a:endParaRPr/>
            </a:p>
          </p:txBody>
        </p:sp>
        <p:pic>
          <p:nvPicPr>
            <p:cNvPr descr="D:\1. 수행과업\3. 기획과제\04. CCTV영상을 이용한 능동혁 교통관리시스템 구축\00.참조자료\NISI20110913_0005129183_web.jpg" id="987" name="Google Shape;987;p46"/>
            <p:cNvPicPr preferRelativeResize="0"/>
            <p:nvPr/>
          </p:nvPicPr>
          <p:blipFill rotWithShape="1">
            <a:blip r:embed="rId3">
              <a:alphaModFix/>
            </a:blip>
            <a:srcRect b="0" l="0" r="0" t="0"/>
            <a:stretch/>
          </p:blipFill>
          <p:spPr>
            <a:xfrm>
              <a:off x="2437195" y="4967661"/>
              <a:ext cx="892206" cy="907704"/>
            </a:xfrm>
            <a:prstGeom prst="rect">
              <a:avLst/>
            </a:prstGeom>
            <a:noFill/>
            <a:ln>
              <a:noFill/>
            </a:ln>
          </p:spPr>
        </p:pic>
        <p:grpSp>
          <p:nvGrpSpPr>
            <p:cNvPr id="988" name="Google Shape;988;p46"/>
            <p:cNvGrpSpPr/>
            <p:nvPr/>
          </p:nvGrpSpPr>
          <p:grpSpPr>
            <a:xfrm>
              <a:off x="1199718" y="5003609"/>
              <a:ext cx="831540" cy="576402"/>
              <a:chOff x="589" y="4091"/>
              <a:chExt cx="389" cy="418"/>
            </a:xfrm>
          </p:grpSpPr>
          <p:pic>
            <p:nvPicPr>
              <p:cNvPr id="989" name="Google Shape;989;p46"/>
              <p:cNvPicPr preferRelativeResize="0"/>
              <p:nvPr/>
            </p:nvPicPr>
            <p:blipFill rotWithShape="1">
              <a:blip r:embed="rId4">
                <a:alphaModFix/>
              </a:blip>
              <a:srcRect b="0" l="0" r="0" t="0"/>
              <a:stretch/>
            </p:blipFill>
            <p:spPr>
              <a:xfrm>
                <a:off x="589" y="4091"/>
                <a:ext cx="207" cy="186"/>
              </a:xfrm>
              <a:prstGeom prst="rect">
                <a:avLst/>
              </a:prstGeom>
              <a:noFill/>
              <a:ln>
                <a:noFill/>
              </a:ln>
            </p:spPr>
          </p:pic>
          <p:pic>
            <p:nvPicPr>
              <p:cNvPr id="990" name="Google Shape;990;p46"/>
              <p:cNvPicPr preferRelativeResize="0"/>
              <p:nvPr/>
            </p:nvPicPr>
            <p:blipFill rotWithShape="1">
              <a:blip r:embed="rId4">
                <a:alphaModFix/>
              </a:blip>
              <a:srcRect b="0" l="0" r="0" t="0"/>
              <a:stretch/>
            </p:blipFill>
            <p:spPr>
              <a:xfrm>
                <a:off x="722" y="4169"/>
                <a:ext cx="207" cy="186"/>
              </a:xfrm>
              <a:prstGeom prst="rect">
                <a:avLst/>
              </a:prstGeom>
              <a:noFill/>
              <a:ln>
                <a:noFill/>
              </a:ln>
            </p:spPr>
          </p:pic>
          <p:pic>
            <p:nvPicPr>
              <p:cNvPr id="991" name="Google Shape;991;p46"/>
              <p:cNvPicPr preferRelativeResize="0"/>
              <p:nvPr/>
            </p:nvPicPr>
            <p:blipFill rotWithShape="1">
              <a:blip r:embed="rId4">
                <a:alphaModFix/>
              </a:blip>
              <a:srcRect b="0" l="0" r="0" t="0"/>
              <a:stretch/>
            </p:blipFill>
            <p:spPr>
              <a:xfrm>
                <a:off x="589" y="4277"/>
                <a:ext cx="207" cy="186"/>
              </a:xfrm>
              <a:prstGeom prst="rect">
                <a:avLst/>
              </a:prstGeom>
              <a:noFill/>
              <a:ln>
                <a:noFill/>
              </a:ln>
            </p:spPr>
          </p:pic>
          <p:pic>
            <p:nvPicPr>
              <p:cNvPr id="992" name="Google Shape;992;p46"/>
              <p:cNvPicPr preferRelativeResize="0"/>
              <p:nvPr/>
            </p:nvPicPr>
            <p:blipFill rotWithShape="1">
              <a:blip r:embed="rId4">
                <a:alphaModFix/>
              </a:blip>
              <a:srcRect b="0" l="0" r="0" t="0"/>
              <a:stretch/>
            </p:blipFill>
            <p:spPr>
              <a:xfrm>
                <a:off x="771" y="4323"/>
                <a:ext cx="207" cy="186"/>
              </a:xfrm>
              <a:prstGeom prst="rect">
                <a:avLst/>
              </a:prstGeom>
              <a:noFill/>
              <a:ln>
                <a:noFill/>
              </a:ln>
            </p:spPr>
          </p:pic>
        </p:grpSp>
        <p:sp>
          <p:nvSpPr>
            <p:cNvPr id="993" name="Google Shape;993;p46"/>
            <p:cNvSpPr/>
            <p:nvPr/>
          </p:nvSpPr>
          <p:spPr>
            <a:xfrm>
              <a:off x="2439748" y="4651165"/>
              <a:ext cx="2132438" cy="252000"/>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700" u="none" cap="none" strike="noStrike">
                  <a:solidFill>
                    <a:srgbClr val="0033CC"/>
                  </a:solidFill>
                  <a:latin typeface="Arial"/>
                  <a:ea typeface="Arial"/>
                  <a:cs typeface="Arial"/>
                  <a:sym typeface="Arial"/>
                </a:rPr>
                <a:t>Cảnh quay CCTV của Trung tâm Dịch vụ thông tin giao thông</a:t>
              </a:r>
              <a:endParaRPr/>
            </a:p>
          </p:txBody>
        </p:sp>
        <p:sp>
          <p:nvSpPr>
            <p:cNvPr id="994" name="Google Shape;994;p46"/>
            <p:cNvSpPr/>
            <p:nvPr/>
          </p:nvSpPr>
          <p:spPr>
            <a:xfrm>
              <a:off x="935092" y="2644848"/>
              <a:ext cx="3060000" cy="216000"/>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000" u="none" cap="none" strike="noStrike">
                  <a:solidFill>
                    <a:srgbClr val="0033CC"/>
                  </a:solidFill>
                  <a:latin typeface="Arial"/>
                  <a:ea typeface="Arial"/>
                  <a:cs typeface="Arial"/>
                  <a:sym typeface="Arial"/>
                </a:rPr>
                <a:t>Trung tâm Dịch vụ thông tin giao thông </a:t>
              </a:r>
              <a:endParaRPr/>
            </a:p>
          </p:txBody>
        </p:sp>
        <p:pic>
          <p:nvPicPr>
            <p:cNvPr descr="D:\1. 수행과업\3. 기획과제\04. CCTV영상을 이용한 능동혁 교통관리시스템 구축\00.참조자료\B_01075801.jpg" id="995" name="Google Shape;995;p46"/>
            <p:cNvPicPr preferRelativeResize="0"/>
            <p:nvPr/>
          </p:nvPicPr>
          <p:blipFill rotWithShape="1">
            <a:blip r:embed="rId5">
              <a:alphaModFix/>
            </a:blip>
            <a:srcRect b="0" l="0" r="0" t="0"/>
            <a:stretch/>
          </p:blipFill>
          <p:spPr>
            <a:xfrm>
              <a:off x="980280" y="2922563"/>
              <a:ext cx="1106882" cy="579105"/>
            </a:xfrm>
            <a:prstGeom prst="rect">
              <a:avLst/>
            </a:prstGeom>
            <a:noFill/>
            <a:ln cap="flat" cmpd="sng" w="9525">
              <a:solidFill>
                <a:srgbClr val="00B050"/>
              </a:solidFill>
              <a:prstDash val="solid"/>
              <a:round/>
              <a:headEnd len="sm" w="sm" type="none"/>
              <a:tailEnd len="sm" w="sm" type="none"/>
            </a:ln>
          </p:spPr>
        </p:pic>
        <p:sp>
          <p:nvSpPr>
            <p:cNvPr id="996" name="Google Shape;996;p46"/>
            <p:cNvSpPr/>
            <p:nvPr/>
          </p:nvSpPr>
          <p:spPr>
            <a:xfrm>
              <a:off x="985924" y="2993146"/>
              <a:ext cx="761733" cy="559326"/>
            </a:xfrm>
            <a:custGeom>
              <a:rect b="b" l="l" r="r" t="t"/>
              <a:pathLst>
                <a:path extrusionOk="0" h="505624" w="1050925">
                  <a:moveTo>
                    <a:pt x="917575" y="505624"/>
                  </a:moveTo>
                  <a:lnTo>
                    <a:pt x="0" y="463550"/>
                  </a:lnTo>
                  <a:cubicBezTo>
                    <a:pt x="248708" y="327025"/>
                    <a:pt x="541867" y="228600"/>
                    <a:pt x="746125" y="6350"/>
                  </a:cubicBezTo>
                  <a:lnTo>
                    <a:pt x="869950" y="0"/>
                  </a:lnTo>
                  <a:cubicBezTo>
                    <a:pt x="1050925" y="49742"/>
                    <a:pt x="1002242" y="385503"/>
                    <a:pt x="917575" y="505624"/>
                  </a:cubicBezTo>
                  <a:close/>
                </a:path>
              </a:pathLst>
            </a:custGeom>
            <a:solidFill>
              <a:srgbClr val="FFC000">
                <a:alpha val="28627"/>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descr="D:\1. 수행과업\3. 기획과제\04. CCTV영상을 이용한 능동혁 교통관리시스템 구축\홍보시스템을 통한 돌발상황 정보 제공-03.png" id="997" name="Google Shape;997;p46"/>
            <p:cNvPicPr preferRelativeResize="0"/>
            <p:nvPr/>
          </p:nvPicPr>
          <p:blipFill rotWithShape="1">
            <a:blip r:embed="rId6">
              <a:alphaModFix/>
            </a:blip>
            <a:srcRect b="0" l="0" r="0" t="0"/>
            <a:stretch/>
          </p:blipFill>
          <p:spPr>
            <a:xfrm>
              <a:off x="1603929" y="2839700"/>
              <a:ext cx="398611" cy="378808"/>
            </a:xfrm>
            <a:prstGeom prst="rect">
              <a:avLst/>
            </a:prstGeom>
            <a:noFill/>
            <a:ln>
              <a:noFill/>
            </a:ln>
          </p:spPr>
        </p:pic>
        <p:pic>
          <p:nvPicPr>
            <p:cNvPr descr="D:\1. 수행과업\4. 연구과제\2015년\국토교통기술연구개발계획서 작성\untitled.png" id="998" name="Google Shape;998;p46"/>
            <p:cNvPicPr preferRelativeResize="0"/>
            <p:nvPr/>
          </p:nvPicPr>
          <p:blipFill rotWithShape="1">
            <a:blip r:embed="rId7">
              <a:alphaModFix/>
            </a:blip>
            <a:srcRect b="0" l="0" r="0" t="0"/>
            <a:stretch/>
          </p:blipFill>
          <p:spPr>
            <a:xfrm>
              <a:off x="1638528" y="3230237"/>
              <a:ext cx="417841" cy="23591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grpSp>
          <p:nvGrpSpPr>
            <p:cNvPr id="999" name="Google Shape;999;p46"/>
            <p:cNvGrpSpPr/>
            <p:nvPr/>
          </p:nvGrpSpPr>
          <p:grpSpPr>
            <a:xfrm>
              <a:off x="2793025" y="2903160"/>
              <a:ext cx="1179133" cy="678911"/>
              <a:chOff x="10823908" y="3303782"/>
              <a:chExt cx="1346666" cy="913860"/>
            </a:xfrm>
          </p:grpSpPr>
          <p:cxnSp>
            <p:nvCxnSpPr>
              <p:cNvPr id="1000" name="Google Shape;1000;p46"/>
              <p:cNvCxnSpPr/>
              <p:nvPr/>
            </p:nvCxnSpPr>
            <p:spPr>
              <a:xfrm>
                <a:off x="11089927" y="3636236"/>
                <a:ext cx="193465" cy="581406"/>
              </a:xfrm>
              <a:prstGeom prst="straightConnector1">
                <a:avLst/>
              </a:prstGeom>
              <a:noFill/>
              <a:ln cap="flat" cmpd="sng" w="12700">
                <a:solidFill>
                  <a:schemeClr val="lt1"/>
                </a:solidFill>
                <a:prstDash val="dash"/>
                <a:round/>
                <a:headEnd len="lg" w="lg" type="stealth"/>
                <a:tailEnd len="lg" w="lg" type="stealth"/>
              </a:ln>
            </p:spPr>
          </p:cxnSp>
          <p:sp>
            <p:nvSpPr>
              <p:cNvPr id="1001" name="Google Shape;1001;p46"/>
              <p:cNvSpPr/>
              <p:nvPr/>
            </p:nvSpPr>
            <p:spPr>
              <a:xfrm>
                <a:off x="11509747" y="4006675"/>
                <a:ext cx="65196" cy="57816"/>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pic>
            <p:nvPicPr>
              <p:cNvPr descr="D:\1. 수행과업\99. 자료\아이콘\Apps-iChat-icon.png" id="1002" name="Google Shape;1002;p46"/>
              <p:cNvPicPr preferRelativeResize="0"/>
              <p:nvPr/>
            </p:nvPicPr>
            <p:blipFill rotWithShape="1">
              <a:blip r:embed="rId8">
                <a:alphaModFix/>
              </a:blip>
              <a:srcRect b="0" l="0" r="0" t="0"/>
              <a:stretch/>
            </p:blipFill>
            <p:spPr>
              <a:xfrm>
                <a:off x="11521295" y="3899506"/>
                <a:ext cx="107233" cy="107233"/>
              </a:xfrm>
              <a:prstGeom prst="rect">
                <a:avLst/>
              </a:prstGeom>
              <a:noFill/>
              <a:ln>
                <a:noFill/>
              </a:ln>
            </p:spPr>
          </p:pic>
          <p:sp>
            <p:nvSpPr>
              <p:cNvPr descr="넓은 상향 대각선" id="1003" name="Google Shape;1003;p46"/>
              <p:cNvSpPr/>
              <p:nvPr/>
            </p:nvSpPr>
            <p:spPr>
              <a:xfrm>
                <a:off x="10823908" y="3303782"/>
                <a:ext cx="1346666" cy="809065"/>
              </a:xfrm>
              <a:prstGeom prst="rect">
                <a:avLst/>
              </a:prstGeom>
              <a:solidFill>
                <a:srgbClr val="F2F2F2"/>
              </a:solidFill>
              <a:ln cap="flat" cmpd="sng" w="9525">
                <a:solidFill>
                  <a:srgbClr val="BFBFBF">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127000" lvl="0" marL="285750" marR="0" rtl="0" algn="just">
                  <a:lnSpc>
                    <a:spcPct val="130000"/>
                  </a:lnSpc>
                  <a:spcBef>
                    <a:spcPts val="0"/>
                  </a:spcBef>
                  <a:spcAft>
                    <a:spcPts val="0"/>
                  </a:spcAft>
                  <a:buClr>
                    <a:srgbClr val="000000"/>
                  </a:buClr>
                  <a:buSzPts val="1000"/>
                  <a:buFont typeface="Malgun Gothic"/>
                  <a:buNone/>
                </a:pPr>
                <a:r>
                  <a:t/>
                </a:r>
                <a:endParaRPr sz="1000">
                  <a:solidFill>
                    <a:srgbClr val="000000"/>
                  </a:solidFill>
                  <a:latin typeface="Arial"/>
                  <a:ea typeface="Arial"/>
                  <a:cs typeface="Arial"/>
                  <a:sym typeface="Arial"/>
                </a:endParaRPr>
              </a:p>
            </p:txBody>
          </p:sp>
          <p:grpSp>
            <p:nvGrpSpPr>
              <p:cNvPr id="1004" name="Google Shape;1004;p46"/>
              <p:cNvGrpSpPr/>
              <p:nvPr/>
            </p:nvGrpSpPr>
            <p:grpSpPr>
              <a:xfrm>
                <a:off x="10858190" y="3350630"/>
                <a:ext cx="1279040" cy="716483"/>
                <a:chOff x="6224021" y="4682686"/>
                <a:chExt cx="1451800" cy="828190"/>
              </a:xfrm>
            </p:grpSpPr>
            <p:grpSp>
              <p:nvGrpSpPr>
                <p:cNvPr id="1005" name="Google Shape;1005;p46"/>
                <p:cNvGrpSpPr/>
                <p:nvPr/>
              </p:nvGrpSpPr>
              <p:grpSpPr>
                <a:xfrm>
                  <a:off x="6224021" y="4682686"/>
                  <a:ext cx="1451800" cy="828190"/>
                  <a:chOff x="6224021" y="4682686"/>
                  <a:chExt cx="1451800" cy="828190"/>
                </a:xfrm>
              </p:grpSpPr>
              <p:sp>
                <p:nvSpPr>
                  <p:cNvPr id="1006" name="Google Shape;1006;p46"/>
                  <p:cNvSpPr/>
                  <p:nvPr/>
                </p:nvSpPr>
                <p:spPr>
                  <a:xfrm rot="10800000">
                    <a:off x="6224021" y="4682686"/>
                    <a:ext cx="1451800" cy="288083"/>
                  </a:xfrm>
                  <a:prstGeom prst="rect">
                    <a:avLst/>
                  </a:prstGeom>
                  <a:solidFill>
                    <a:srgbClr val="11111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100">
                      <a:solidFill>
                        <a:srgbClr val="000000"/>
                      </a:solidFill>
                      <a:latin typeface="Arial"/>
                      <a:ea typeface="Arial"/>
                      <a:cs typeface="Arial"/>
                      <a:sym typeface="Arial"/>
                    </a:endParaRPr>
                  </a:p>
                </p:txBody>
              </p:sp>
              <p:sp>
                <p:nvSpPr>
                  <p:cNvPr id="1007" name="Google Shape;1007;p46"/>
                  <p:cNvSpPr txBox="1"/>
                  <p:nvPr/>
                </p:nvSpPr>
                <p:spPr>
                  <a:xfrm>
                    <a:off x="6273111" y="4694734"/>
                    <a:ext cx="1353618" cy="263987"/>
                  </a:xfrm>
                  <a:prstGeom prst="rect">
                    <a:avLst/>
                  </a:prstGeom>
                  <a:noFill/>
                  <a:ln>
                    <a:noFill/>
                  </a:ln>
                  <a:effectLst>
                    <a:outerShdw rotWithShape="0" algn="ctr" dir="2700000" dist="17961">
                      <a:schemeClr val="dk1"/>
                    </a:outerShdw>
                  </a:effectLst>
                </p:spPr>
                <p:txBody>
                  <a:bodyPr anchorCtr="0" anchor="t" bIns="0" lIns="0" spcFirstLastPara="1" rIns="0" wrap="square" tIns="0">
                    <a:spAutoFit/>
                  </a:bodyPr>
                  <a:lstStyle/>
                  <a:p>
                    <a:pPr indent="0" lvl="0" marL="0" marR="0" rtl="0" algn="ctr">
                      <a:spcBef>
                        <a:spcPts val="0"/>
                      </a:spcBef>
                      <a:spcAft>
                        <a:spcPts val="0"/>
                      </a:spcAft>
                      <a:buNone/>
                    </a:pPr>
                    <a:r>
                      <a:rPr lang="en-US" sz="500">
                        <a:solidFill>
                          <a:srgbClr val="FF0000"/>
                        </a:solidFill>
                        <a:latin typeface="Arial"/>
                        <a:ea typeface="Arial"/>
                        <a:cs typeface="Arial"/>
                        <a:sym typeface="Arial"/>
                      </a:rPr>
                      <a:t>Gia tăng lưu lượng</a:t>
                    </a:r>
                    <a:endParaRPr/>
                  </a:p>
                  <a:p>
                    <a:pPr indent="0" lvl="0" marL="0" marR="0" rtl="0" algn="ctr">
                      <a:spcBef>
                        <a:spcPts val="0"/>
                      </a:spcBef>
                      <a:spcAft>
                        <a:spcPts val="0"/>
                      </a:spcAft>
                      <a:buNone/>
                    </a:pPr>
                    <a:r>
                      <a:rPr lang="en-US" sz="500">
                        <a:solidFill>
                          <a:schemeClr val="lt1"/>
                        </a:solidFill>
                        <a:latin typeface="Arial"/>
                        <a:ea typeface="Arial"/>
                        <a:cs typeface="Arial"/>
                        <a:sym typeface="Arial"/>
                      </a:rPr>
                      <a:t>Dự kiến tắc đường sau 1 giờ</a:t>
                    </a:r>
                    <a:endParaRPr/>
                  </a:p>
                </p:txBody>
              </p:sp>
              <p:pic>
                <p:nvPicPr>
                  <p:cNvPr descr="C:\Users\vtw\AppData\Local\Microsoft\Windows\INetCache\IE\91UECQQI\자동차_01[1].jpg" id="1008" name="Google Shape;1008;p46"/>
                  <p:cNvPicPr preferRelativeResize="0"/>
                  <p:nvPr/>
                </p:nvPicPr>
                <p:blipFill rotWithShape="1">
                  <a:blip r:embed="rId9">
                    <a:alphaModFix/>
                  </a:blip>
                  <a:srcRect b="0" l="0" r="0" t="0"/>
                  <a:stretch/>
                </p:blipFill>
                <p:spPr>
                  <a:xfrm>
                    <a:off x="6252435" y="5187269"/>
                    <a:ext cx="507434" cy="323607"/>
                  </a:xfrm>
                  <a:prstGeom prst="rect">
                    <a:avLst/>
                  </a:prstGeom>
                  <a:noFill/>
                  <a:ln>
                    <a:noFill/>
                  </a:ln>
                </p:spPr>
              </p:pic>
              <p:cxnSp>
                <p:nvCxnSpPr>
                  <p:cNvPr id="1009" name="Google Shape;1009;p46"/>
                  <p:cNvCxnSpPr>
                    <a:endCxn id="1008" idx="0"/>
                  </p:cNvCxnSpPr>
                  <p:nvPr/>
                </p:nvCxnSpPr>
                <p:spPr>
                  <a:xfrm flipH="1">
                    <a:off x="6506152" y="4982369"/>
                    <a:ext cx="119400" cy="204900"/>
                  </a:xfrm>
                  <a:prstGeom prst="straightConnector1">
                    <a:avLst/>
                  </a:prstGeom>
                  <a:solidFill>
                    <a:schemeClr val="accent1"/>
                  </a:solidFill>
                  <a:ln cap="flat" cmpd="sng" w="12700">
                    <a:solidFill>
                      <a:srgbClr val="333333"/>
                    </a:solidFill>
                    <a:prstDash val="solid"/>
                    <a:round/>
                    <a:headEnd len="sm" w="sm" type="none"/>
                    <a:tailEnd len="med" w="med" type="triangle"/>
                  </a:ln>
                </p:spPr>
              </p:cxnSp>
            </p:grpSp>
            <p:sp>
              <p:nvSpPr>
                <p:cNvPr id="1010" name="Google Shape;1010;p46"/>
                <p:cNvSpPr txBox="1"/>
                <p:nvPr/>
              </p:nvSpPr>
              <p:spPr>
                <a:xfrm>
                  <a:off x="6808301" y="5131444"/>
                  <a:ext cx="867316" cy="369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Cung cấp thông tin cảnh quay</a:t>
                  </a:r>
                  <a:endParaRPr/>
                </a:p>
              </p:txBody>
            </p:sp>
          </p:grpSp>
        </p:grpSp>
        <p:sp>
          <p:nvSpPr>
            <p:cNvPr id="1011" name="Google Shape;1011;p46"/>
            <p:cNvSpPr/>
            <p:nvPr/>
          </p:nvSpPr>
          <p:spPr>
            <a:xfrm>
              <a:off x="2794511" y="3506310"/>
              <a:ext cx="1177647" cy="295934"/>
            </a:xfrm>
            <a:prstGeom prst="rect">
              <a:avLst/>
            </a:prstGeom>
            <a:solidFill>
              <a:schemeClr val="lt1"/>
            </a:solidFill>
            <a:ln cap="flat" cmpd="sng" w="9525">
              <a:solidFill>
                <a:srgbClr val="00B050"/>
              </a:solidFill>
              <a:prstDash val="solid"/>
              <a:round/>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800" u="none" cap="none" strike="noStrike">
                  <a:solidFill>
                    <a:srgbClr val="00B050"/>
                  </a:solidFill>
                  <a:latin typeface="Arial"/>
                  <a:ea typeface="Arial"/>
                  <a:cs typeface="Arial"/>
                  <a:sym typeface="Arial"/>
                </a:rPr>
                <a:t>Thông tin VMS được cung cấp</a:t>
              </a:r>
              <a:endParaRPr/>
            </a:p>
          </p:txBody>
        </p:sp>
        <p:sp>
          <p:nvSpPr>
            <p:cNvPr id="1012" name="Google Shape;1012;p46"/>
            <p:cNvSpPr/>
            <p:nvPr/>
          </p:nvSpPr>
          <p:spPr>
            <a:xfrm>
              <a:off x="2158759" y="2886473"/>
              <a:ext cx="553925" cy="33933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000">
                  <a:solidFill>
                    <a:srgbClr val="7F7F7F"/>
                  </a:solidFill>
                  <a:latin typeface="Arial"/>
                  <a:ea typeface="Arial"/>
                  <a:cs typeface="Arial"/>
                  <a:sym typeface="Arial"/>
                </a:rPr>
                <a:t>Mạng nội bộ</a:t>
              </a:r>
              <a:endParaRPr/>
            </a:p>
          </p:txBody>
        </p:sp>
        <p:sp>
          <p:nvSpPr>
            <p:cNvPr id="1013" name="Google Shape;1013;p46"/>
            <p:cNvSpPr txBox="1"/>
            <p:nvPr/>
          </p:nvSpPr>
          <p:spPr>
            <a:xfrm>
              <a:off x="2575492" y="3911728"/>
              <a:ext cx="2075140" cy="16966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Thông tin về tắc nghẽn giao thông</a:t>
              </a:r>
              <a:endParaRPr/>
            </a:p>
          </p:txBody>
        </p:sp>
        <p:sp>
          <p:nvSpPr>
            <p:cNvPr id="1014" name="Google Shape;1014;p46"/>
            <p:cNvSpPr/>
            <p:nvPr/>
          </p:nvSpPr>
          <p:spPr>
            <a:xfrm>
              <a:off x="642312" y="2553033"/>
              <a:ext cx="6052959" cy="351363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15" name="Google Shape;1015;p46"/>
            <p:cNvSpPr/>
            <p:nvPr/>
          </p:nvSpPr>
          <p:spPr>
            <a:xfrm>
              <a:off x="877831" y="4651165"/>
              <a:ext cx="1476000" cy="252000"/>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700" u="none" cap="none" strike="noStrike">
                  <a:solidFill>
                    <a:srgbClr val="0033CC"/>
                  </a:solidFill>
                  <a:latin typeface="Arial"/>
                  <a:ea typeface="Arial"/>
                  <a:cs typeface="Arial"/>
                  <a:sym typeface="Arial"/>
                </a:rPr>
                <a:t>CCTV mới (Thu thập thông tin giao thông theo hướng)</a:t>
              </a:r>
              <a:endParaRPr/>
            </a:p>
          </p:txBody>
        </p:sp>
        <p:sp>
          <p:nvSpPr>
            <p:cNvPr id="1016" name="Google Shape;1016;p46"/>
            <p:cNvSpPr/>
            <p:nvPr/>
          </p:nvSpPr>
          <p:spPr>
            <a:xfrm>
              <a:off x="877831" y="5623365"/>
              <a:ext cx="1476000" cy="252000"/>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700" u="none" cap="none" strike="noStrike">
                  <a:solidFill>
                    <a:srgbClr val="0033CC"/>
                  </a:solidFill>
                  <a:latin typeface="Arial"/>
                  <a:ea typeface="Arial"/>
                  <a:cs typeface="Arial"/>
                  <a:sym typeface="Arial"/>
                </a:rPr>
                <a:t>CCTV mới (Thu thập thông tin giao thông theo hướng)</a:t>
              </a:r>
              <a:endParaRPr/>
            </a:p>
          </p:txBody>
        </p:sp>
        <p:sp>
          <p:nvSpPr>
            <p:cNvPr id="1017" name="Google Shape;1017;p46"/>
            <p:cNvSpPr/>
            <p:nvPr/>
          </p:nvSpPr>
          <p:spPr>
            <a:xfrm>
              <a:off x="2218392" y="3251289"/>
              <a:ext cx="468000" cy="209566"/>
            </a:xfrm>
            <a:prstGeom prst="rightArrow">
              <a:avLst>
                <a:gd fmla="val 50000" name="adj1"/>
                <a:gd fmla="val 50000" name="adj2"/>
              </a:avLst>
            </a:prstGeom>
            <a:gradFill>
              <a:gsLst>
                <a:gs pos="0">
                  <a:srgbClr val="7F7F7F">
                    <a:alpha val="0"/>
                  </a:srgbClr>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18" name="Google Shape;1018;p46"/>
            <p:cNvSpPr/>
            <p:nvPr/>
          </p:nvSpPr>
          <p:spPr>
            <a:xfrm>
              <a:off x="976313" y="3506310"/>
              <a:ext cx="1114426" cy="295934"/>
            </a:xfrm>
            <a:prstGeom prst="rect">
              <a:avLst/>
            </a:prstGeom>
            <a:solidFill>
              <a:schemeClr val="lt1"/>
            </a:solidFill>
            <a:ln cap="flat" cmpd="sng" w="9525">
              <a:solidFill>
                <a:srgbClr val="00B050"/>
              </a:solidFill>
              <a:prstDash val="solid"/>
              <a:round/>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800" u="none" cap="none" strike="noStrike">
                  <a:solidFill>
                    <a:srgbClr val="00B050"/>
                  </a:solidFill>
                  <a:latin typeface="Arial"/>
                  <a:ea typeface="Arial"/>
                  <a:cs typeface="Arial"/>
                  <a:sym typeface="Arial"/>
                </a:rPr>
                <a:t>Phân tích cảnh quay CCTV</a:t>
              </a:r>
              <a:endParaRPr/>
            </a:p>
          </p:txBody>
        </p:sp>
        <p:sp>
          <p:nvSpPr>
            <p:cNvPr id="1019" name="Google Shape;1019;p46"/>
            <p:cNvSpPr/>
            <p:nvPr/>
          </p:nvSpPr>
          <p:spPr>
            <a:xfrm>
              <a:off x="1610264" y="2889318"/>
              <a:ext cx="393952" cy="299640"/>
            </a:xfrm>
            <a:custGeom>
              <a:rect b="b" l="l" r="r" t="t"/>
              <a:pathLst>
                <a:path extrusionOk="0" h="1874219" w="2545905">
                  <a:moveTo>
                    <a:pt x="1272368" y="0"/>
                  </a:moveTo>
                  <a:cubicBezTo>
                    <a:pt x="1272513" y="722"/>
                    <a:pt x="1272660" y="1444"/>
                    <a:pt x="1272953" y="2135"/>
                  </a:cubicBezTo>
                  <a:cubicBezTo>
                    <a:pt x="1273245" y="1444"/>
                    <a:pt x="1273392" y="722"/>
                    <a:pt x="1273537" y="0"/>
                  </a:cubicBezTo>
                  <a:lnTo>
                    <a:pt x="1273537" y="4269"/>
                  </a:lnTo>
                  <a:cubicBezTo>
                    <a:pt x="1305529" y="156737"/>
                    <a:pt x="1416365" y="268479"/>
                    <a:pt x="1547945" y="268479"/>
                  </a:cubicBezTo>
                  <a:cubicBezTo>
                    <a:pt x="1658477" y="268479"/>
                    <a:pt x="1754371" y="189627"/>
                    <a:pt x="1800783" y="73674"/>
                  </a:cubicBezTo>
                  <a:cubicBezTo>
                    <a:pt x="1802032" y="74057"/>
                    <a:pt x="1803279" y="74441"/>
                    <a:pt x="1804463" y="75030"/>
                  </a:cubicBezTo>
                  <a:cubicBezTo>
                    <a:pt x="1786622" y="219273"/>
                    <a:pt x="1844259" y="350167"/>
                    <a:pt x="1955358" y="393786"/>
                  </a:cubicBezTo>
                  <a:cubicBezTo>
                    <a:pt x="2052011" y="431733"/>
                    <a:pt x="2163951" y="393740"/>
                    <a:pt x="2246838" y="304925"/>
                  </a:cubicBezTo>
                  <a:cubicBezTo>
                    <a:pt x="2160230" y="429304"/>
                    <a:pt x="2151818" y="578746"/>
                    <a:pt x="2235338" y="669378"/>
                  </a:cubicBezTo>
                  <a:cubicBezTo>
                    <a:pt x="2307438" y="747619"/>
                    <a:pt x="2428807" y="761149"/>
                    <a:pt x="2544916" y="713975"/>
                  </a:cubicBezTo>
                  <a:cubicBezTo>
                    <a:pt x="2545353" y="715373"/>
                    <a:pt x="2545786" y="716772"/>
                    <a:pt x="2545905" y="718266"/>
                  </a:cubicBezTo>
                  <a:cubicBezTo>
                    <a:pt x="2453944" y="768176"/>
                    <a:pt x="2393733" y="848714"/>
                    <a:pt x="2393057" y="937110"/>
                  </a:cubicBezTo>
                  <a:cubicBezTo>
                    <a:pt x="2393733" y="1025505"/>
                    <a:pt x="2453944" y="1106043"/>
                    <a:pt x="2545905" y="1155953"/>
                  </a:cubicBezTo>
                  <a:cubicBezTo>
                    <a:pt x="2545786" y="1157447"/>
                    <a:pt x="2545353" y="1158846"/>
                    <a:pt x="2544916" y="1160244"/>
                  </a:cubicBezTo>
                  <a:cubicBezTo>
                    <a:pt x="2428807" y="1113070"/>
                    <a:pt x="2307438" y="1126600"/>
                    <a:pt x="2235338" y="1204841"/>
                  </a:cubicBezTo>
                  <a:cubicBezTo>
                    <a:pt x="2151818" y="1295473"/>
                    <a:pt x="2160230" y="1444915"/>
                    <a:pt x="2246838" y="1569294"/>
                  </a:cubicBezTo>
                  <a:cubicBezTo>
                    <a:pt x="2163951" y="1480479"/>
                    <a:pt x="2052011" y="1442486"/>
                    <a:pt x="1955358" y="1480433"/>
                  </a:cubicBezTo>
                  <a:cubicBezTo>
                    <a:pt x="1844259" y="1524052"/>
                    <a:pt x="1786622" y="1654946"/>
                    <a:pt x="1804463" y="1799189"/>
                  </a:cubicBezTo>
                  <a:cubicBezTo>
                    <a:pt x="1803279" y="1799778"/>
                    <a:pt x="1802032" y="1800162"/>
                    <a:pt x="1800783" y="1800545"/>
                  </a:cubicBezTo>
                  <a:cubicBezTo>
                    <a:pt x="1754371" y="1684592"/>
                    <a:pt x="1658477" y="1605740"/>
                    <a:pt x="1547945" y="1605740"/>
                  </a:cubicBezTo>
                  <a:cubicBezTo>
                    <a:pt x="1416365" y="1605740"/>
                    <a:pt x="1305529" y="1717482"/>
                    <a:pt x="1273537" y="1869950"/>
                  </a:cubicBezTo>
                  <a:lnTo>
                    <a:pt x="1273537" y="1874219"/>
                  </a:lnTo>
                  <a:lnTo>
                    <a:pt x="1272953" y="1872085"/>
                  </a:lnTo>
                  <a:cubicBezTo>
                    <a:pt x="1272660" y="1872775"/>
                    <a:pt x="1272513" y="1873497"/>
                    <a:pt x="1272368" y="1874219"/>
                  </a:cubicBezTo>
                  <a:lnTo>
                    <a:pt x="1272368" y="1869950"/>
                  </a:lnTo>
                  <a:cubicBezTo>
                    <a:pt x="1240376" y="1717482"/>
                    <a:pt x="1129540" y="1605740"/>
                    <a:pt x="997960" y="1605740"/>
                  </a:cubicBezTo>
                  <a:cubicBezTo>
                    <a:pt x="887428" y="1605740"/>
                    <a:pt x="791534" y="1684592"/>
                    <a:pt x="745122" y="1800545"/>
                  </a:cubicBezTo>
                  <a:cubicBezTo>
                    <a:pt x="743873" y="1800162"/>
                    <a:pt x="742626" y="1799778"/>
                    <a:pt x="741442" y="1799189"/>
                  </a:cubicBezTo>
                  <a:cubicBezTo>
                    <a:pt x="759283" y="1654946"/>
                    <a:pt x="701646" y="1524052"/>
                    <a:pt x="590547" y="1480433"/>
                  </a:cubicBezTo>
                  <a:cubicBezTo>
                    <a:pt x="493894" y="1442486"/>
                    <a:pt x="381954" y="1480479"/>
                    <a:pt x="299067" y="1569294"/>
                  </a:cubicBezTo>
                  <a:cubicBezTo>
                    <a:pt x="385675" y="1444915"/>
                    <a:pt x="394087" y="1295473"/>
                    <a:pt x="310567" y="1204841"/>
                  </a:cubicBezTo>
                  <a:cubicBezTo>
                    <a:pt x="238467" y="1126600"/>
                    <a:pt x="117098" y="1113070"/>
                    <a:pt x="989" y="1160244"/>
                  </a:cubicBezTo>
                  <a:cubicBezTo>
                    <a:pt x="552" y="1158846"/>
                    <a:pt x="119" y="1157447"/>
                    <a:pt x="0" y="1155953"/>
                  </a:cubicBezTo>
                  <a:cubicBezTo>
                    <a:pt x="91961" y="1106043"/>
                    <a:pt x="152173" y="1025505"/>
                    <a:pt x="152849" y="937110"/>
                  </a:cubicBezTo>
                  <a:cubicBezTo>
                    <a:pt x="152173" y="848714"/>
                    <a:pt x="91961" y="768176"/>
                    <a:pt x="0" y="718266"/>
                  </a:cubicBezTo>
                  <a:cubicBezTo>
                    <a:pt x="119" y="716772"/>
                    <a:pt x="552" y="715373"/>
                    <a:pt x="989" y="713975"/>
                  </a:cubicBezTo>
                  <a:cubicBezTo>
                    <a:pt x="117098" y="761149"/>
                    <a:pt x="238467" y="747619"/>
                    <a:pt x="310567" y="669378"/>
                  </a:cubicBezTo>
                  <a:cubicBezTo>
                    <a:pt x="394087" y="578746"/>
                    <a:pt x="385675" y="429304"/>
                    <a:pt x="299067" y="304925"/>
                  </a:cubicBezTo>
                  <a:cubicBezTo>
                    <a:pt x="381954" y="393740"/>
                    <a:pt x="493894" y="431733"/>
                    <a:pt x="590547" y="393786"/>
                  </a:cubicBezTo>
                  <a:cubicBezTo>
                    <a:pt x="701646" y="350167"/>
                    <a:pt x="759283" y="219273"/>
                    <a:pt x="741442" y="75030"/>
                  </a:cubicBezTo>
                  <a:cubicBezTo>
                    <a:pt x="742626" y="74441"/>
                    <a:pt x="743873" y="74057"/>
                    <a:pt x="745122" y="73674"/>
                  </a:cubicBezTo>
                  <a:cubicBezTo>
                    <a:pt x="791534" y="189627"/>
                    <a:pt x="887428" y="268479"/>
                    <a:pt x="997960" y="268479"/>
                  </a:cubicBezTo>
                  <a:cubicBezTo>
                    <a:pt x="1129540" y="268479"/>
                    <a:pt x="1240376" y="156737"/>
                    <a:pt x="1272368" y="4269"/>
                  </a:cubicBezTo>
                  <a:close/>
                </a:path>
              </a:pathLst>
            </a:custGeom>
            <a:solidFill>
              <a:srgbClr val="FF00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rgbClr val="FFFFFF"/>
                  </a:solidFill>
                  <a:latin typeface="Arial"/>
                  <a:ea typeface="Arial"/>
                  <a:cs typeface="Arial"/>
                  <a:sym typeface="Arial"/>
                </a:rPr>
                <a:t>Tắc đường</a:t>
              </a:r>
              <a:endParaRPr/>
            </a:p>
          </p:txBody>
        </p:sp>
        <p:sp>
          <p:nvSpPr>
            <p:cNvPr id="1020" name="Google Shape;1020;p46"/>
            <p:cNvSpPr/>
            <p:nvPr/>
          </p:nvSpPr>
          <p:spPr>
            <a:xfrm rot="-5400000">
              <a:off x="1345831" y="4125313"/>
              <a:ext cx="540000" cy="209566"/>
            </a:xfrm>
            <a:prstGeom prst="rightArrow">
              <a:avLst>
                <a:gd fmla="val 50000" name="adj1"/>
                <a:gd fmla="val 50000" name="adj2"/>
              </a:avLst>
            </a:prstGeom>
            <a:gradFill>
              <a:gsLst>
                <a:gs pos="0">
                  <a:srgbClr val="7F7F7F">
                    <a:alpha val="0"/>
                  </a:srgbClr>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1021" name="Google Shape;1021;p46"/>
            <p:cNvCxnSpPr>
              <a:stCxn id="981" idx="2"/>
            </p:cNvCxnSpPr>
            <p:nvPr/>
          </p:nvCxnSpPr>
          <p:spPr>
            <a:xfrm flipH="1" rot="-5400000">
              <a:off x="3563093" y="2785851"/>
              <a:ext cx="244500" cy="2440500"/>
            </a:xfrm>
            <a:prstGeom prst="bentConnector2">
              <a:avLst/>
            </a:prstGeom>
            <a:noFill/>
            <a:ln cap="flat" cmpd="sng" w="9525">
              <a:solidFill>
                <a:srgbClr val="A5A5A5"/>
              </a:solidFill>
              <a:prstDash val="solid"/>
              <a:miter lim="800000"/>
              <a:headEnd len="sm" w="sm" type="none"/>
              <a:tailEnd len="sm" w="sm" type="none"/>
            </a:ln>
          </p:spPr>
        </p:cxnSp>
        <p:cxnSp>
          <p:nvCxnSpPr>
            <p:cNvPr id="1022" name="Google Shape;1022;p46"/>
            <p:cNvCxnSpPr/>
            <p:nvPr/>
          </p:nvCxnSpPr>
          <p:spPr>
            <a:xfrm>
              <a:off x="5190296" y="4681071"/>
              <a:ext cx="0" cy="462428"/>
            </a:xfrm>
            <a:prstGeom prst="straightConnector1">
              <a:avLst/>
            </a:prstGeom>
            <a:noFill/>
            <a:ln cap="flat" cmpd="sng" w="9525">
              <a:solidFill>
                <a:srgbClr val="A5A5A5"/>
              </a:solidFill>
              <a:prstDash val="solid"/>
              <a:miter lim="800000"/>
              <a:headEnd len="sm" w="sm" type="none"/>
              <a:tailEnd len="sm" w="sm" type="none"/>
            </a:ln>
          </p:spPr>
        </p:cxnSp>
        <p:sp>
          <p:nvSpPr>
            <p:cNvPr id="1023" name="Google Shape;1023;p46"/>
            <p:cNvSpPr/>
            <p:nvPr/>
          </p:nvSpPr>
          <p:spPr>
            <a:xfrm>
              <a:off x="4708348" y="4376222"/>
              <a:ext cx="913873" cy="27146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Nền tảng Thành phố thông minh mở</a:t>
              </a:r>
              <a:endParaRPr/>
            </a:p>
          </p:txBody>
        </p:sp>
        <p:cxnSp>
          <p:nvCxnSpPr>
            <p:cNvPr id="1024" name="Google Shape;1024;p46"/>
            <p:cNvCxnSpPr/>
            <p:nvPr/>
          </p:nvCxnSpPr>
          <p:spPr>
            <a:xfrm>
              <a:off x="5208950" y="3307523"/>
              <a:ext cx="0" cy="515858"/>
            </a:xfrm>
            <a:prstGeom prst="straightConnector1">
              <a:avLst/>
            </a:prstGeom>
            <a:noFill/>
            <a:ln cap="flat" cmpd="sng" w="9525">
              <a:solidFill>
                <a:srgbClr val="A5A5A5"/>
              </a:solidFill>
              <a:prstDash val="solid"/>
              <a:miter lim="800000"/>
              <a:headEnd len="sm" w="sm" type="none"/>
              <a:tailEnd len="sm" w="sm" type="none"/>
            </a:ln>
          </p:spPr>
        </p:cxnSp>
        <p:sp>
          <p:nvSpPr>
            <p:cNvPr id="1025" name="Google Shape;1025;p46"/>
            <p:cNvSpPr/>
            <p:nvPr/>
          </p:nvSpPr>
          <p:spPr>
            <a:xfrm>
              <a:off x="5269663" y="3369220"/>
              <a:ext cx="637794" cy="1866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3G/ LTE</a:t>
              </a:r>
              <a:endParaRPr/>
            </a:p>
          </p:txBody>
        </p:sp>
        <p:sp>
          <p:nvSpPr>
            <p:cNvPr id="1026" name="Google Shape;1026;p46"/>
            <p:cNvSpPr/>
            <p:nvPr/>
          </p:nvSpPr>
          <p:spPr>
            <a:xfrm>
              <a:off x="4679028" y="5518404"/>
              <a:ext cx="895536" cy="1866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Vận hành PC</a:t>
              </a:r>
              <a:endParaRPr/>
            </a:p>
          </p:txBody>
        </p:sp>
        <p:sp>
          <p:nvSpPr>
            <p:cNvPr id="1027" name="Google Shape;1027;p46"/>
            <p:cNvSpPr/>
            <p:nvPr/>
          </p:nvSpPr>
          <p:spPr>
            <a:xfrm>
              <a:off x="4502297" y="3061141"/>
              <a:ext cx="1325974" cy="2714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Điện thoại thông minh (tương lai)</a:t>
              </a:r>
              <a:endParaRPr/>
            </a:p>
          </p:txBody>
        </p:sp>
        <p:cxnSp>
          <p:nvCxnSpPr>
            <p:cNvPr id="1028" name="Google Shape;1028;p46"/>
            <p:cNvCxnSpPr/>
            <p:nvPr/>
          </p:nvCxnSpPr>
          <p:spPr>
            <a:xfrm>
              <a:off x="5565945" y="4172514"/>
              <a:ext cx="419872" cy="0"/>
            </a:xfrm>
            <a:prstGeom prst="straightConnector1">
              <a:avLst/>
            </a:prstGeom>
            <a:noFill/>
            <a:ln cap="flat" cmpd="sng" w="9525">
              <a:solidFill>
                <a:srgbClr val="A5A5A5"/>
              </a:solidFill>
              <a:prstDash val="solid"/>
              <a:miter lim="800000"/>
              <a:headEnd len="sm" w="sm" type="none"/>
              <a:tailEnd len="sm" w="sm" type="none"/>
            </a:ln>
          </p:spPr>
        </p:cxnSp>
        <p:pic>
          <p:nvPicPr>
            <p:cNvPr descr="C:\Users\Youno.Lee\AppData\Local\Microsoft\Windows\Temporary Internet Files\Content.IE5\SPE3VEKF\02_1[1].jpg" id="1029" name="Google Shape;1029;p46"/>
            <p:cNvPicPr preferRelativeResize="0"/>
            <p:nvPr/>
          </p:nvPicPr>
          <p:blipFill rotWithShape="1">
            <a:blip r:embed="rId10">
              <a:alphaModFix/>
            </a:blip>
            <a:srcRect b="0" l="0" r="0" t="0"/>
            <a:stretch/>
          </p:blipFill>
          <p:spPr>
            <a:xfrm>
              <a:off x="5622221" y="3878017"/>
              <a:ext cx="738891" cy="431834"/>
            </a:xfrm>
            <a:prstGeom prst="rect">
              <a:avLst/>
            </a:prstGeom>
            <a:noFill/>
            <a:ln>
              <a:noFill/>
            </a:ln>
          </p:spPr>
        </p:pic>
        <p:sp>
          <p:nvSpPr>
            <p:cNvPr id="1030" name="Google Shape;1030;p46"/>
            <p:cNvSpPr/>
            <p:nvPr/>
          </p:nvSpPr>
          <p:spPr>
            <a:xfrm>
              <a:off x="5711321" y="4311173"/>
              <a:ext cx="807989" cy="27146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Giám sát thành phố thông minh</a:t>
              </a:r>
              <a:endParaRPr/>
            </a:p>
          </p:txBody>
        </p:sp>
        <p:grpSp>
          <p:nvGrpSpPr>
            <p:cNvPr id="1031" name="Google Shape;1031;p46"/>
            <p:cNvGrpSpPr/>
            <p:nvPr/>
          </p:nvGrpSpPr>
          <p:grpSpPr>
            <a:xfrm>
              <a:off x="4700487" y="3730540"/>
              <a:ext cx="938033" cy="569836"/>
              <a:chOff x="-3942080" y="2326076"/>
              <a:chExt cx="1008418" cy="722005"/>
            </a:xfrm>
          </p:grpSpPr>
          <p:pic>
            <p:nvPicPr>
              <p:cNvPr id="1032" name="Google Shape;1032;p46"/>
              <p:cNvPicPr preferRelativeResize="0"/>
              <p:nvPr/>
            </p:nvPicPr>
            <p:blipFill rotWithShape="1">
              <a:blip r:embed="rId11">
                <a:alphaModFix/>
              </a:blip>
              <a:srcRect b="21517" l="0" r="0" t="0"/>
              <a:stretch/>
            </p:blipFill>
            <p:spPr>
              <a:xfrm>
                <a:off x="-3942080" y="2326076"/>
                <a:ext cx="1008418" cy="722005"/>
              </a:xfrm>
              <a:prstGeom prst="rect">
                <a:avLst/>
              </a:prstGeom>
              <a:noFill/>
              <a:ln>
                <a:noFill/>
              </a:ln>
            </p:spPr>
          </p:pic>
          <p:pic>
            <p:nvPicPr>
              <p:cNvPr descr="C:\Users\Administrator\Downloads\PSD자료\Source\JPG&amp;PNG\Tower.png" id="1033" name="Google Shape;1033;p46"/>
              <p:cNvPicPr preferRelativeResize="0"/>
              <p:nvPr/>
            </p:nvPicPr>
            <p:blipFill rotWithShape="1">
              <a:blip r:embed="rId12">
                <a:alphaModFix/>
              </a:blip>
              <a:srcRect b="0" l="0" r="0" t="0"/>
              <a:stretch/>
            </p:blipFill>
            <p:spPr>
              <a:xfrm>
                <a:off x="-3779520" y="2448266"/>
                <a:ext cx="548641" cy="548641"/>
              </a:xfrm>
              <a:prstGeom prst="rect">
                <a:avLst/>
              </a:prstGeom>
              <a:noFill/>
              <a:ln>
                <a:noFill/>
              </a:ln>
            </p:spPr>
          </p:pic>
          <p:pic>
            <p:nvPicPr>
              <p:cNvPr descr="C:\Users\D0037\Desktop\earth-icon.png" id="1034" name="Google Shape;1034;p46"/>
              <p:cNvPicPr preferRelativeResize="0"/>
              <p:nvPr/>
            </p:nvPicPr>
            <p:blipFill rotWithShape="1">
              <a:blip r:embed="rId13">
                <a:alphaModFix/>
              </a:blip>
              <a:srcRect b="0" l="0" r="0" t="0"/>
              <a:stretch/>
            </p:blipFill>
            <p:spPr>
              <a:xfrm>
                <a:off x="-3431596" y="2722568"/>
                <a:ext cx="302316" cy="304550"/>
              </a:xfrm>
              <a:prstGeom prst="rect">
                <a:avLst/>
              </a:prstGeom>
              <a:noFill/>
              <a:ln>
                <a:noFill/>
              </a:ln>
            </p:spPr>
          </p:pic>
        </p:grpSp>
        <p:pic>
          <p:nvPicPr>
            <p:cNvPr descr="8" id="1035" name="Google Shape;1035;p46"/>
            <p:cNvPicPr preferRelativeResize="0"/>
            <p:nvPr/>
          </p:nvPicPr>
          <p:blipFill rotWithShape="1">
            <a:blip r:embed="rId14">
              <a:alphaModFix/>
            </a:blip>
            <a:srcRect b="0" l="0" r="0" t="0"/>
            <a:stretch/>
          </p:blipFill>
          <p:spPr>
            <a:xfrm flipH="1">
              <a:off x="4862139" y="5149249"/>
              <a:ext cx="529314" cy="397869"/>
            </a:xfrm>
            <a:prstGeom prst="rect">
              <a:avLst/>
            </a:prstGeom>
            <a:noFill/>
            <a:ln>
              <a:noFill/>
            </a:ln>
          </p:spPr>
        </p:pic>
        <p:pic>
          <p:nvPicPr>
            <p:cNvPr id="1036" name="Google Shape;1036;p46"/>
            <p:cNvPicPr preferRelativeResize="0"/>
            <p:nvPr/>
          </p:nvPicPr>
          <p:blipFill rotWithShape="1">
            <a:blip r:embed="rId15">
              <a:alphaModFix/>
            </a:blip>
            <a:srcRect b="0" l="0" r="0" t="0"/>
            <a:stretch/>
          </p:blipFill>
          <p:spPr>
            <a:xfrm>
              <a:off x="4834736" y="2698492"/>
              <a:ext cx="500145" cy="367351"/>
            </a:xfrm>
            <a:prstGeom prst="rect">
              <a:avLst/>
            </a:prstGeom>
            <a:noFill/>
            <a:ln>
              <a:noFill/>
            </a:ln>
          </p:spPr>
        </p:pic>
        <p:pic>
          <p:nvPicPr>
            <p:cNvPr descr="C:\Users\Youno.Lee\AppData\Local\Microsoft\Windows\Temporary Internet Files\Content.IE5\BF3PGB32\갤럭시s2_hd[1].jpg" id="1037" name="Google Shape;1037;p46"/>
            <p:cNvPicPr preferRelativeResize="0"/>
            <p:nvPr/>
          </p:nvPicPr>
          <p:blipFill rotWithShape="1">
            <a:blip r:embed="rId16">
              <a:alphaModFix/>
            </a:blip>
            <a:srcRect b="0" l="0" r="0" t="0"/>
            <a:stretch/>
          </p:blipFill>
          <p:spPr>
            <a:xfrm>
              <a:off x="5212532" y="2649460"/>
              <a:ext cx="412295" cy="465414"/>
            </a:xfrm>
            <a:prstGeom prst="rect">
              <a:avLst/>
            </a:prstGeom>
            <a:noFill/>
            <a:ln>
              <a:noFill/>
            </a:ln>
          </p:spPr>
        </p:pic>
        <p:sp>
          <p:nvSpPr>
            <p:cNvPr id="1038" name="Google Shape;1038;p46"/>
            <p:cNvSpPr/>
            <p:nvPr/>
          </p:nvSpPr>
          <p:spPr>
            <a:xfrm>
              <a:off x="4617289" y="3628740"/>
              <a:ext cx="1195432" cy="141265"/>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700" u="none" cap="none" strike="noStrike">
                  <a:solidFill>
                    <a:srgbClr val="0033CC"/>
                  </a:solidFill>
                  <a:latin typeface="Arial"/>
                  <a:ea typeface="Arial"/>
                  <a:cs typeface="Arial"/>
                  <a:sym typeface="Arial"/>
                </a:rPr>
                <a:t>Trung tâm dịch vụ</a:t>
              </a:r>
              <a:endParaRPr/>
            </a:p>
          </p:txBody>
        </p:sp>
        <p:grpSp>
          <p:nvGrpSpPr>
            <p:cNvPr id="1039" name="Google Shape;1039;p46"/>
            <p:cNvGrpSpPr/>
            <p:nvPr/>
          </p:nvGrpSpPr>
          <p:grpSpPr>
            <a:xfrm flipH="1">
              <a:off x="5892068" y="3898855"/>
              <a:ext cx="719198" cy="458167"/>
              <a:chOff x="4587" y="2348"/>
              <a:chExt cx="568" cy="406"/>
            </a:xfrm>
          </p:grpSpPr>
          <p:pic>
            <p:nvPicPr>
              <p:cNvPr descr="business icon_19" id="1040" name="Google Shape;1040;p46"/>
              <p:cNvPicPr preferRelativeResize="0"/>
              <p:nvPr/>
            </p:nvPicPr>
            <p:blipFill rotWithShape="1">
              <a:blip r:embed="rId17">
                <a:alphaModFix/>
              </a:blip>
              <a:srcRect b="0" l="0" r="0" t="0"/>
              <a:stretch/>
            </p:blipFill>
            <p:spPr>
              <a:xfrm>
                <a:off x="4587" y="2348"/>
                <a:ext cx="337" cy="406"/>
              </a:xfrm>
              <a:prstGeom prst="rect">
                <a:avLst/>
              </a:prstGeom>
              <a:noFill/>
              <a:ln>
                <a:noFill/>
              </a:ln>
            </p:spPr>
          </p:pic>
          <p:pic>
            <p:nvPicPr>
              <p:cNvPr descr="business icon_26" id="1041" name="Google Shape;1041;p46"/>
              <p:cNvPicPr preferRelativeResize="0"/>
              <p:nvPr/>
            </p:nvPicPr>
            <p:blipFill rotWithShape="1">
              <a:blip r:embed="rId18">
                <a:alphaModFix/>
              </a:blip>
              <a:srcRect b="0" l="0" r="0" t="0"/>
              <a:stretch/>
            </p:blipFill>
            <p:spPr>
              <a:xfrm>
                <a:off x="4837" y="2464"/>
                <a:ext cx="318" cy="228"/>
              </a:xfrm>
              <a:prstGeom prst="rect">
                <a:avLst/>
              </a:prstGeom>
              <a:noFill/>
              <a:ln>
                <a:noFill/>
              </a:ln>
            </p:spPr>
          </p:pic>
          <p:pic>
            <p:nvPicPr>
              <p:cNvPr descr="business icon_03" id="1042" name="Google Shape;1042;p46"/>
              <p:cNvPicPr preferRelativeResize="0"/>
              <p:nvPr/>
            </p:nvPicPr>
            <p:blipFill rotWithShape="1">
              <a:blip r:embed="rId19">
                <a:alphaModFix/>
              </a:blip>
              <a:srcRect b="0" l="0" r="0" t="0"/>
              <a:stretch/>
            </p:blipFill>
            <p:spPr>
              <a:xfrm>
                <a:off x="4791" y="2416"/>
                <a:ext cx="221" cy="290"/>
              </a:xfrm>
              <a:prstGeom prst="rect">
                <a:avLst/>
              </a:prstGeom>
              <a:noFill/>
              <a:ln>
                <a:noFill/>
              </a:ln>
            </p:spPr>
          </p:pic>
        </p:grpSp>
        <p:pic>
          <p:nvPicPr>
            <p:cNvPr descr="e9" id="1043" name="Google Shape;1043;p46"/>
            <p:cNvPicPr preferRelativeResize="0"/>
            <p:nvPr/>
          </p:nvPicPr>
          <p:blipFill rotWithShape="1">
            <a:blip r:embed="rId20">
              <a:alphaModFix/>
            </a:blip>
            <a:srcRect b="0" l="0" r="0" t="0"/>
            <a:stretch/>
          </p:blipFill>
          <p:spPr>
            <a:xfrm>
              <a:off x="5076869" y="3294780"/>
              <a:ext cx="256685" cy="31643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grpSp>
        <p:nvGrpSpPr>
          <p:cNvPr id="1049" name="Google Shape;1049;p47"/>
          <p:cNvGrpSpPr/>
          <p:nvPr/>
        </p:nvGrpSpPr>
        <p:grpSpPr>
          <a:xfrm>
            <a:off x="416128" y="444866"/>
            <a:ext cx="9051872" cy="553998"/>
            <a:chOff x="416128" y="444866"/>
            <a:chExt cx="9051872" cy="553998"/>
          </a:xfrm>
        </p:grpSpPr>
        <p:sp>
          <p:nvSpPr>
            <p:cNvPr id="1050" name="Google Shape;1050;p47"/>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Thành phố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051" name="Google Shape;1051;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052" name="Google Shape;1052;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dịch vụ thành phố thông minh</a:t>
            </a:r>
            <a:endParaRPr/>
          </a:p>
        </p:txBody>
      </p:sp>
      <p:sp>
        <p:nvSpPr>
          <p:cNvPr id="1053" name="Google Shape;1053;p47"/>
          <p:cNvSpPr/>
          <p:nvPr/>
        </p:nvSpPr>
        <p:spPr>
          <a:xfrm>
            <a:off x="7812999" y="1955899"/>
            <a:ext cx="1781093" cy="32231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Dịch vụ quản lý vị trí đáng tin cậy bằng hệ thống đèn đường thông minh</a:t>
            </a:r>
            <a:endParaRPr sz="12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Lợi ích mong đợi</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Đảm bảo an toàn tại các khu vực không được bảo vệ bằng đèn đường thông minh</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Mở rộng cơ sở bằng cách tìm ra các trường hợp sử dụng kết hợp đèn đường thông minh</a:t>
            </a:r>
            <a:endParaRPr/>
          </a:p>
        </p:txBody>
      </p:sp>
      <p:grpSp>
        <p:nvGrpSpPr>
          <p:cNvPr id="1054" name="Google Shape;1054;p47"/>
          <p:cNvGrpSpPr/>
          <p:nvPr/>
        </p:nvGrpSpPr>
        <p:grpSpPr>
          <a:xfrm>
            <a:off x="703262" y="1955900"/>
            <a:ext cx="7030500" cy="4103489"/>
            <a:chOff x="703263" y="2246818"/>
            <a:chExt cx="6236781" cy="3813809"/>
          </a:xfrm>
        </p:grpSpPr>
        <p:sp>
          <p:nvSpPr>
            <p:cNvPr id="1055" name="Google Shape;1055;p47"/>
            <p:cNvSpPr/>
            <p:nvPr/>
          </p:nvSpPr>
          <p:spPr>
            <a:xfrm>
              <a:off x="706437" y="2246818"/>
              <a:ext cx="6053137" cy="288000"/>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Sơ đồ khái niệm dịch vụ và các thành phần</a:t>
              </a:r>
              <a:endParaRPr/>
            </a:p>
          </p:txBody>
        </p:sp>
        <p:sp>
          <p:nvSpPr>
            <p:cNvPr id="1056" name="Google Shape;1056;p47"/>
            <p:cNvSpPr/>
            <p:nvPr/>
          </p:nvSpPr>
          <p:spPr>
            <a:xfrm>
              <a:off x="703263" y="2534817"/>
              <a:ext cx="6052959" cy="351363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1057" name="Google Shape;1057;p47"/>
            <p:cNvGrpSpPr/>
            <p:nvPr/>
          </p:nvGrpSpPr>
          <p:grpSpPr>
            <a:xfrm>
              <a:off x="1127385" y="5141713"/>
              <a:ext cx="5510745" cy="611838"/>
              <a:chOff x="-9716978" y="3525315"/>
              <a:chExt cx="9102722" cy="1360629"/>
            </a:xfrm>
          </p:grpSpPr>
          <p:pic>
            <p:nvPicPr>
              <p:cNvPr id="1058" name="Google Shape;1058;p47"/>
              <p:cNvPicPr preferRelativeResize="0"/>
              <p:nvPr/>
            </p:nvPicPr>
            <p:blipFill rotWithShape="1">
              <a:blip r:embed="rId3">
                <a:alphaModFix/>
              </a:blip>
              <a:srcRect b="0" l="0" r="23434" t="0"/>
              <a:stretch/>
            </p:blipFill>
            <p:spPr>
              <a:xfrm>
                <a:off x="-9716978" y="3525315"/>
                <a:ext cx="9102722" cy="1360629"/>
              </a:xfrm>
              <a:prstGeom prst="rect">
                <a:avLst/>
              </a:prstGeom>
              <a:noFill/>
              <a:ln>
                <a:noFill/>
              </a:ln>
            </p:spPr>
          </p:pic>
          <p:cxnSp>
            <p:nvCxnSpPr>
              <p:cNvPr id="1059" name="Google Shape;1059;p47"/>
              <p:cNvCxnSpPr/>
              <p:nvPr/>
            </p:nvCxnSpPr>
            <p:spPr>
              <a:xfrm>
                <a:off x="-8238268" y="4127667"/>
                <a:ext cx="7620000" cy="0"/>
              </a:xfrm>
              <a:prstGeom prst="straightConnector1">
                <a:avLst/>
              </a:prstGeom>
              <a:noFill/>
              <a:ln cap="flat" cmpd="dbl" w="57150">
                <a:solidFill>
                  <a:srgbClr val="FFC000"/>
                </a:solidFill>
                <a:prstDash val="solid"/>
                <a:round/>
                <a:headEnd len="med" w="med" type="none"/>
                <a:tailEnd len="med" w="med" type="none"/>
              </a:ln>
            </p:spPr>
          </p:cxnSp>
        </p:grpSp>
        <p:sp>
          <p:nvSpPr>
            <p:cNvPr id="1060" name="Google Shape;1060;p47"/>
            <p:cNvSpPr/>
            <p:nvPr/>
          </p:nvSpPr>
          <p:spPr>
            <a:xfrm>
              <a:off x="3541125" y="4846332"/>
              <a:ext cx="788019" cy="752408"/>
            </a:xfrm>
            <a:prstGeom prst="triangle">
              <a:avLst>
                <a:gd fmla="val 50000" name="adj"/>
              </a:avLst>
            </a:prstGeom>
            <a:gradFill>
              <a:gsLst>
                <a:gs pos="0">
                  <a:srgbClr val="FFFF99"/>
                </a:gs>
                <a:gs pos="56000">
                  <a:srgbClr val="FFFF99"/>
                </a:gs>
                <a:gs pos="100000">
                  <a:srgbClr val="FFFFFF">
                    <a:alpha val="2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FFFFFF"/>
                </a:solidFill>
                <a:latin typeface="Arial"/>
                <a:ea typeface="Arial"/>
                <a:cs typeface="Arial"/>
                <a:sym typeface="Arial"/>
              </a:endParaRPr>
            </a:p>
          </p:txBody>
        </p:sp>
        <p:sp>
          <p:nvSpPr>
            <p:cNvPr id="1061" name="Google Shape;1061;p47"/>
            <p:cNvSpPr/>
            <p:nvPr/>
          </p:nvSpPr>
          <p:spPr>
            <a:xfrm>
              <a:off x="1845711" y="4822497"/>
              <a:ext cx="788019" cy="776243"/>
            </a:xfrm>
            <a:prstGeom prst="triangle">
              <a:avLst>
                <a:gd fmla="val 50000" name="adj"/>
              </a:avLst>
            </a:prstGeom>
            <a:gradFill>
              <a:gsLst>
                <a:gs pos="0">
                  <a:srgbClr val="FFFF99"/>
                </a:gs>
                <a:gs pos="56000">
                  <a:srgbClr val="FFFF99"/>
                </a:gs>
                <a:gs pos="100000">
                  <a:srgbClr val="FFFFFF">
                    <a:alpha val="2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FFFFFF"/>
                </a:solidFill>
                <a:latin typeface="Arial"/>
                <a:ea typeface="Arial"/>
                <a:cs typeface="Arial"/>
                <a:sym typeface="Arial"/>
              </a:endParaRPr>
            </a:p>
          </p:txBody>
        </p:sp>
        <p:pic>
          <p:nvPicPr>
            <p:cNvPr id="1062" name="Google Shape;1062;p47"/>
            <p:cNvPicPr preferRelativeResize="0"/>
            <p:nvPr/>
          </p:nvPicPr>
          <p:blipFill rotWithShape="1">
            <a:blip r:embed="rId4">
              <a:alphaModFix/>
            </a:blip>
            <a:srcRect b="0" l="0" r="0" t="0"/>
            <a:stretch/>
          </p:blipFill>
          <p:spPr>
            <a:xfrm>
              <a:off x="1933826" y="2961406"/>
              <a:ext cx="775918" cy="396208"/>
            </a:xfrm>
            <a:prstGeom prst="rect">
              <a:avLst/>
            </a:prstGeom>
            <a:noFill/>
            <a:ln cap="flat" cmpd="sng" w="1905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pic>
        <p:cxnSp>
          <p:nvCxnSpPr>
            <p:cNvPr id="1063" name="Google Shape;1063;p47"/>
            <p:cNvCxnSpPr>
              <a:endCxn id="1062" idx="1"/>
            </p:cNvCxnSpPr>
            <p:nvPr/>
          </p:nvCxnSpPr>
          <p:spPr>
            <a:xfrm rot="-5400000">
              <a:off x="551126" y="4139010"/>
              <a:ext cx="2362200" cy="403200"/>
            </a:xfrm>
            <a:prstGeom prst="bentConnector3">
              <a:avLst>
                <a:gd fmla="val -125842" name="adj1"/>
              </a:avLst>
            </a:prstGeom>
            <a:noFill/>
            <a:ln cap="flat" cmpd="sng" w="19050">
              <a:solidFill>
                <a:srgbClr val="FF0000"/>
              </a:solidFill>
              <a:prstDash val="dot"/>
              <a:miter lim="800000"/>
              <a:headEnd len="sm" w="sm" type="none"/>
              <a:tailEnd len="med" w="med" type="triangle"/>
            </a:ln>
          </p:spPr>
        </p:cxnSp>
        <p:sp>
          <p:nvSpPr>
            <p:cNvPr id="1064" name="Google Shape;1064;p47"/>
            <p:cNvSpPr txBox="1"/>
            <p:nvPr/>
          </p:nvSpPr>
          <p:spPr>
            <a:xfrm>
              <a:off x="1464126" y="3349138"/>
              <a:ext cx="1635858" cy="3718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Phòng kiểm soát văn phòng quận</a:t>
              </a:r>
              <a:endParaRPr/>
            </a:p>
          </p:txBody>
        </p:sp>
        <p:sp>
          <p:nvSpPr>
            <p:cNvPr id="1065" name="Google Shape;1065;p47"/>
            <p:cNvSpPr txBox="1"/>
            <p:nvPr/>
          </p:nvSpPr>
          <p:spPr>
            <a:xfrm>
              <a:off x="1033069" y="4259403"/>
              <a:ext cx="1548875" cy="2288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Truyền thông tin đèn đường</a:t>
              </a:r>
              <a:endParaRPr/>
            </a:p>
          </p:txBody>
        </p:sp>
        <p:cxnSp>
          <p:nvCxnSpPr>
            <p:cNvPr id="1066" name="Google Shape;1066;p47"/>
            <p:cNvCxnSpPr/>
            <p:nvPr/>
          </p:nvCxnSpPr>
          <p:spPr>
            <a:xfrm flipH="1" rot="10800000">
              <a:off x="832216" y="3033495"/>
              <a:ext cx="1101609" cy="509761"/>
            </a:xfrm>
            <a:prstGeom prst="bentConnector3">
              <a:avLst>
                <a:gd fmla="val -1184" name="adj1"/>
              </a:avLst>
            </a:prstGeom>
            <a:noFill/>
            <a:ln cap="flat" cmpd="sng" w="19050">
              <a:solidFill>
                <a:srgbClr val="0033CC"/>
              </a:solidFill>
              <a:prstDash val="solid"/>
              <a:miter lim="800000"/>
              <a:headEnd len="sm" w="sm" type="none"/>
              <a:tailEnd len="med" w="med" type="triangle"/>
            </a:ln>
          </p:spPr>
        </p:cxnSp>
        <p:pic>
          <p:nvPicPr>
            <p:cNvPr id="1067" name="Google Shape;1067;p47"/>
            <p:cNvPicPr preferRelativeResize="0"/>
            <p:nvPr/>
          </p:nvPicPr>
          <p:blipFill rotWithShape="1">
            <a:blip r:embed="rId5">
              <a:alphaModFix/>
            </a:blip>
            <a:srcRect b="0" l="0" r="0" t="0"/>
            <a:stretch/>
          </p:blipFill>
          <p:spPr>
            <a:xfrm>
              <a:off x="711025" y="3332907"/>
              <a:ext cx="747379" cy="467201"/>
            </a:xfrm>
            <a:prstGeom prst="ellipse">
              <a:avLst/>
            </a:prstGeom>
            <a:noFill/>
            <a:ln>
              <a:noFill/>
            </a:ln>
          </p:spPr>
        </p:pic>
        <p:sp>
          <p:nvSpPr>
            <p:cNvPr id="1068" name="Google Shape;1068;p47"/>
            <p:cNvSpPr txBox="1"/>
            <p:nvPr/>
          </p:nvSpPr>
          <p:spPr>
            <a:xfrm>
              <a:off x="1399570" y="5846090"/>
              <a:ext cx="2016722" cy="2145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0000"/>
                  </a:solidFill>
                  <a:latin typeface="Arial"/>
                  <a:ea typeface="Arial"/>
                  <a:cs typeface="Arial"/>
                  <a:sym typeface="Arial"/>
                </a:rPr>
                <a:t>Truyền video CCTV (mạng lưới thành phố)</a:t>
              </a:r>
              <a:endParaRPr/>
            </a:p>
          </p:txBody>
        </p:sp>
        <p:grpSp>
          <p:nvGrpSpPr>
            <p:cNvPr id="1069" name="Google Shape;1069;p47"/>
            <p:cNvGrpSpPr/>
            <p:nvPr/>
          </p:nvGrpSpPr>
          <p:grpSpPr>
            <a:xfrm>
              <a:off x="3620847" y="4743800"/>
              <a:ext cx="361983" cy="995464"/>
              <a:chOff x="8298109" y="3321433"/>
              <a:chExt cx="635455" cy="1573191"/>
            </a:xfrm>
          </p:grpSpPr>
          <p:sp>
            <p:nvSpPr>
              <p:cNvPr id="1070" name="Google Shape;1070;p47"/>
              <p:cNvSpPr/>
              <p:nvPr/>
            </p:nvSpPr>
            <p:spPr>
              <a:xfrm>
                <a:off x="8298109" y="4450463"/>
                <a:ext cx="97550" cy="444161"/>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71" name="Google Shape;1071;p47"/>
              <p:cNvSpPr/>
              <p:nvPr/>
            </p:nvSpPr>
            <p:spPr>
              <a:xfrm>
                <a:off x="8298109" y="4445910"/>
                <a:ext cx="96586" cy="38457"/>
              </a:xfrm>
              <a:prstGeom prst="can">
                <a:avLst>
                  <a:gd fmla="val 50000" name="adj"/>
                </a:avLst>
              </a:prstGeom>
              <a:gradFill>
                <a:gsLst>
                  <a:gs pos="0">
                    <a:srgbClr val="000000"/>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72" name="Google Shape;1072;p47"/>
              <p:cNvSpPr/>
              <p:nvPr/>
            </p:nvSpPr>
            <p:spPr>
              <a:xfrm>
                <a:off x="8298109" y="4298591"/>
                <a:ext cx="97550" cy="168935"/>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73" name="Google Shape;1073;p47"/>
              <p:cNvSpPr/>
              <p:nvPr/>
            </p:nvSpPr>
            <p:spPr>
              <a:xfrm>
                <a:off x="8298615" y="4298351"/>
                <a:ext cx="97044" cy="38457"/>
              </a:xfrm>
              <a:prstGeom prst="can">
                <a:avLst>
                  <a:gd fmla="val 50000" name="adj"/>
                </a:avLst>
              </a:prstGeom>
              <a:gradFill>
                <a:gsLst>
                  <a:gs pos="0">
                    <a:srgbClr val="000000"/>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pic>
            <p:nvPicPr>
              <p:cNvPr id="1074" name="Google Shape;1074;p47"/>
              <p:cNvPicPr preferRelativeResize="0"/>
              <p:nvPr/>
            </p:nvPicPr>
            <p:blipFill rotWithShape="1">
              <a:blip r:embed="rId6">
                <a:alphaModFix/>
              </a:blip>
              <a:srcRect b="0" l="0" r="0" t="0"/>
              <a:stretch/>
            </p:blipFill>
            <p:spPr>
              <a:xfrm>
                <a:off x="8610123" y="3321433"/>
                <a:ext cx="74901" cy="95742"/>
              </a:xfrm>
              <a:prstGeom prst="rect">
                <a:avLst/>
              </a:prstGeom>
              <a:noFill/>
              <a:ln>
                <a:noFill/>
              </a:ln>
            </p:spPr>
          </p:pic>
          <p:sp>
            <p:nvSpPr>
              <p:cNvPr id="1075" name="Google Shape;1075;p47"/>
              <p:cNvSpPr/>
              <p:nvPr/>
            </p:nvSpPr>
            <p:spPr>
              <a:xfrm>
                <a:off x="8298615" y="4037869"/>
                <a:ext cx="97044" cy="279711"/>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076" name="Google Shape;1076;p47"/>
              <p:cNvSpPr/>
              <p:nvPr/>
            </p:nvSpPr>
            <p:spPr>
              <a:xfrm>
                <a:off x="8299143" y="3390179"/>
                <a:ext cx="96516" cy="684391"/>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077" name="Google Shape;1077;p47"/>
              <p:cNvSpPr/>
              <p:nvPr/>
            </p:nvSpPr>
            <p:spPr>
              <a:xfrm>
                <a:off x="8315806" y="3353617"/>
                <a:ext cx="62227" cy="58208"/>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078" name="Google Shape;1078;p47"/>
              <p:cNvSpPr/>
              <p:nvPr/>
            </p:nvSpPr>
            <p:spPr>
              <a:xfrm rot="5008975">
                <a:off x="8442067" y="3400441"/>
                <a:ext cx="37485" cy="178276"/>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pic>
            <p:nvPicPr>
              <p:cNvPr id="1079" name="Google Shape;1079;p47"/>
              <p:cNvPicPr preferRelativeResize="0"/>
              <p:nvPr/>
            </p:nvPicPr>
            <p:blipFill rotWithShape="1">
              <a:blip r:embed="rId7">
                <a:alphaModFix/>
              </a:blip>
              <a:srcRect b="0" l="0" r="0" t="0"/>
              <a:stretch/>
            </p:blipFill>
            <p:spPr>
              <a:xfrm flipH="1">
                <a:off x="8538521" y="3356185"/>
                <a:ext cx="395043" cy="217179"/>
              </a:xfrm>
              <a:prstGeom prst="rect">
                <a:avLst/>
              </a:prstGeom>
              <a:noFill/>
              <a:ln>
                <a:noFill/>
              </a:ln>
            </p:spPr>
          </p:pic>
          <p:grpSp>
            <p:nvGrpSpPr>
              <p:cNvPr id="1080" name="Google Shape;1080;p47"/>
              <p:cNvGrpSpPr/>
              <p:nvPr/>
            </p:nvGrpSpPr>
            <p:grpSpPr>
              <a:xfrm>
                <a:off x="8328437" y="4252752"/>
                <a:ext cx="180734" cy="304255"/>
                <a:chOff x="3299621" y="2819439"/>
                <a:chExt cx="367506" cy="636528"/>
              </a:xfrm>
            </p:grpSpPr>
            <p:sp>
              <p:nvSpPr>
                <p:cNvPr id="1081" name="Google Shape;1081;p47"/>
                <p:cNvSpPr/>
                <p:nvPr/>
              </p:nvSpPr>
              <p:spPr>
                <a:xfrm rot="-5400000">
                  <a:off x="3069432" y="3101948"/>
                  <a:ext cx="584207" cy="123830"/>
                </a:xfrm>
                <a:prstGeom prst="parallelogram">
                  <a:avLst>
                    <a:gd fmla="val 23560" name="adj"/>
                  </a:avLst>
                </a:prstGeom>
                <a:gradFill>
                  <a:gsLst>
                    <a:gs pos="0">
                      <a:srgbClr val="000000"/>
                    </a:gs>
                    <a:gs pos="100000">
                      <a:srgbClr val="FFFFFF"/>
                    </a:gs>
                  </a:gsLst>
                  <a:lin ang="162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82" name="Google Shape;1082;p47"/>
                <p:cNvSpPr/>
                <p:nvPr/>
              </p:nvSpPr>
              <p:spPr>
                <a:xfrm>
                  <a:off x="3300414" y="2819439"/>
                  <a:ext cx="366712" cy="80962"/>
                </a:xfrm>
                <a:custGeom>
                  <a:rect b="b" l="l" r="r" t="t"/>
                  <a:pathLst>
                    <a:path extrusionOk="0" h="80962" w="366712">
                      <a:moveTo>
                        <a:pt x="121444" y="80962"/>
                      </a:moveTo>
                      <a:lnTo>
                        <a:pt x="366712" y="33337"/>
                      </a:lnTo>
                      <a:lnTo>
                        <a:pt x="235744" y="0"/>
                      </a:lnTo>
                      <a:lnTo>
                        <a:pt x="0" y="52387"/>
                      </a:lnTo>
                      <a:lnTo>
                        <a:pt x="121444" y="80962"/>
                      </a:lnTo>
                      <a:close/>
                    </a:path>
                  </a:pathLst>
                </a:custGeom>
                <a:gradFill>
                  <a:gsLst>
                    <a:gs pos="0">
                      <a:srgbClr val="FFFFFF"/>
                    </a:gs>
                    <a:gs pos="100000">
                      <a:srgbClr val="FFFFFF"/>
                    </a:gs>
                  </a:gsLst>
                  <a:lin ang="162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83" name="Google Shape;1083;p47"/>
                <p:cNvSpPr/>
                <p:nvPr/>
              </p:nvSpPr>
              <p:spPr>
                <a:xfrm>
                  <a:off x="3421858" y="2855119"/>
                  <a:ext cx="242887" cy="600075"/>
                </a:xfrm>
                <a:custGeom>
                  <a:rect b="b" l="l" r="r" t="t"/>
                  <a:pathLst>
                    <a:path extrusionOk="0" h="1042987" w="242887">
                      <a:moveTo>
                        <a:pt x="794" y="82544"/>
                      </a:moveTo>
                      <a:lnTo>
                        <a:pt x="242887" y="0"/>
                      </a:lnTo>
                      <a:cubicBezTo>
                        <a:pt x="242092" y="301448"/>
                        <a:pt x="241298" y="602896"/>
                        <a:pt x="240503" y="904344"/>
                      </a:cubicBezTo>
                      <a:lnTo>
                        <a:pt x="0" y="1042987"/>
                      </a:lnTo>
                      <a:cubicBezTo>
                        <a:pt x="794" y="710406"/>
                        <a:pt x="2381" y="415125"/>
                        <a:pt x="794" y="82544"/>
                      </a:cubicBezTo>
                      <a:close/>
                    </a:path>
                  </a:pathLst>
                </a:custGeom>
                <a:gradFill>
                  <a:gsLst>
                    <a:gs pos="0">
                      <a:srgbClr val="FFFFFF"/>
                    </a:gs>
                    <a:gs pos="100000">
                      <a:srgbClr val="FFFFFF"/>
                    </a:gs>
                  </a:gsLst>
                  <a:lin ang="16200000" scaled="0"/>
                </a:gra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grpSp>
        </p:grpSp>
        <p:cxnSp>
          <p:nvCxnSpPr>
            <p:cNvPr id="1084" name="Google Shape;1084;p47"/>
            <p:cNvCxnSpPr>
              <a:stCxn id="1067" idx="3"/>
            </p:cNvCxnSpPr>
            <p:nvPr/>
          </p:nvCxnSpPr>
          <p:spPr>
            <a:xfrm flipH="1" rot="-5400000">
              <a:off x="1288926" y="3263238"/>
              <a:ext cx="1907100" cy="2844000"/>
            </a:xfrm>
            <a:prstGeom prst="bentConnector4">
              <a:avLst>
                <a:gd fmla="val 111100" name="adj1"/>
                <a:gd fmla="val 88203" name="adj2"/>
              </a:avLst>
            </a:prstGeom>
            <a:noFill/>
            <a:ln cap="flat" cmpd="sng" w="19050">
              <a:solidFill>
                <a:srgbClr val="0033CC"/>
              </a:solidFill>
              <a:prstDash val="solid"/>
              <a:miter lim="800000"/>
              <a:headEnd len="sm" w="sm" type="none"/>
              <a:tailEnd len="sm" w="sm" type="none"/>
            </a:ln>
          </p:spPr>
        </p:cxnSp>
        <p:grpSp>
          <p:nvGrpSpPr>
            <p:cNvPr id="1085" name="Google Shape;1085;p47"/>
            <p:cNvGrpSpPr/>
            <p:nvPr/>
          </p:nvGrpSpPr>
          <p:grpSpPr>
            <a:xfrm>
              <a:off x="1927468" y="4703372"/>
              <a:ext cx="361983" cy="995464"/>
              <a:chOff x="8298109" y="3321433"/>
              <a:chExt cx="635455" cy="1573191"/>
            </a:xfrm>
          </p:grpSpPr>
          <p:sp>
            <p:nvSpPr>
              <p:cNvPr id="1086" name="Google Shape;1086;p47"/>
              <p:cNvSpPr/>
              <p:nvPr/>
            </p:nvSpPr>
            <p:spPr>
              <a:xfrm>
                <a:off x="8298109" y="4450463"/>
                <a:ext cx="97550" cy="444161"/>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87" name="Google Shape;1087;p47"/>
              <p:cNvSpPr/>
              <p:nvPr/>
            </p:nvSpPr>
            <p:spPr>
              <a:xfrm>
                <a:off x="8298109" y="4445910"/>
                <a:ext cx="96586" cy="38457"/>
              </a:xfrm>
              <a:prstGeom prst="can">
                <a:avLst>
                  <a:gd fmla="val 50000" name="adj"/>
                </a:avLst>
              </a:prstGeom>
              <a:gradFill>
                <a:gsLst>
                  <a:gs pos="0">
                    <a:srgbClr val="000000"/>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88" name="Google Shape;1088;p47"/>
              <p:cNvSpPr/>
              <p:nvPr/>
            </p:nvSpPr>
            <p:spPr>
              <a:xfrm>
                <a:off x="8298109" y="4298591"/>
                <a:ext cx="97550" cy="168935"/>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89" name="Google Shape;1089;p47"/>
              <p:cNvSpPr/>
              <p:nvPr/>
            </p:nvSpPr>
            <p:spPr>
              <a:xfrm>
                <a:off x="8298615" y="4298351"/>
                <a:ext cx="97044" cy="38457"/>
              </a:xfrm>
              <a:prstGeom prst="can">
                <a:avLst>
                  <a:gd fmla="val 50000" name="adj"/>
                </a:avLst>
              </a:prstGeom>
              <a:gradFill>
                <a:gsLst>
                  <a:gs pos="0">
                    <a:srgbClr val="000000"/>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pic>
            <p:nvPicPr>
              <p:cNvPr id="1090" name="Google Shape;1090;p47"/>
              <p:cNvPicPr preferRelativeResize="0"/>
              <p:nvPr/>
            </p:nvPicPr>
            <p:blipFill rotWithShape="1">
              <a:blip r:embed="rId6">
                <a:alphaModFix/>
              </a:blip>
              <a:srcRect b="0" l="0" r="0" t="0"/>
              <a:stretch/>
            </p:blipFill>
            <p:spPr>
              <a:xfrm>
                <a:off x="8610123" y="3321433"/>
                <a:ext cx="74901" cy="95742"/>
              </a:xfrm>
              <a:prstGeom prst="rect">
                <a:avLst/>
              </a:prstGeom>
              <a:noFill/>
              <a:ln>
                <a:noFill/>
              </a:ln>
            </p:spPr>
          </p:pic>
          <p:sp>
            <p:nvSpPr>
              <p:cNvPr id="1091" name="Google Shape;1091;p47"/>
              <p:cNvSpPr/>
              <p:nvPr/>
            </p:nvSpPr>
            <p:spPr>
              <a:xfrm>
                <a:off x="8298615" y="4037869"/>
                <a:ext cx="97044" cy="279711"/>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092" name="Google Shape;1092;p47"/>
              <p:cNvSpPr/>
              <p:nvPr/>
            </p:nvSpPr>
            <p:spPr>
              <a:xfrm>
                <a:off x="8299143" y="3390179"/>
                <a:ext cx="96516" cy="684391"/>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093" name="Google Shape;1093;p47"/>
              <p:cNvSpPr/>
              <p:nvPr/>
            </p:nvSpPr>
            <p:spPr>
              <a:xfrm>
                <a:off x="8315806" y="3353617"/>
                <a:ext cx="62227" cy="58208"/>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094" name="Google Shape;1094;p47"/>
              <p:cNvSpPr/>
              <p:nvPr/>
            </p:nvSpPr>
            <p:spPr>
              <a:xfrm rot="5008975">
                <a:off x="8442067" y="3400441"/>
                <a:ext cx="37485" cy="178276"/>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pic>
            <p:nvPicPr>
              <p:cNvPr id="1095" name="Google Shape;1095;p47"/>
              <p:cNvPicPr preferRelativeResize="0"/>
              <p:nvPr/>
            </p:nvPicPr>
            <p:blipFill rotWithShape="1">
              <a:blip r:embed="rId7">
                <a:alphaModFix/>
              </a:blip>
              <a:srcRect b="0" l="0" r="0" t="0"/>
              <a:stretch/>
            </p:blipFill>
            <p:spPr>
              <a:xfrm flipH="1">
                <a:off x="8538521" y="3356185"/>
                <a:ext cx="395043" cy="217179"/>
              </a:xfrm>
              <a:prstGeom prst="rect">
                <a:avLst/>
              </a:prstGeom>
              <a:noFill/>
              <a:ln>
                <a:noFill/>
              </a:ln>
            </p:spPr>
          </p:pic>
          <p:grpSp>
            <p:nvGrpSpPr>
              <p:cNvPr id="1096" name="Google Shape;1096;p47"/>
              <p:cNvGrpSpPr/>
              <p:nvPr/>
            </p:nvGrpSpPr>
            <p:grpSpPr>
              <a:xfrm>
                <a:off x="8328437" y="4252752"/>
                <a:ext cx="180734" cy="304255"/>
                <a:chOff x="3299621" y="2819439"/>
                <a:chExt cx="367506" cy="636528"/>
              </a:xfrm>
            </p:grpSpPr>
            <p:sp>
              <p:nvSpPr>
                <p:cNvPr id="1097" name="Google Shape;1097;p47"/>
                <p:cNvSpPr/>
                <p:nvPr/>
              </p:nvSpPr>
              <p:spPr>
                <a:xfrm rot="-5400000">
                  <a:off x="3069432" y="3101948"/>
                  <a:ext cx="584207" cy="123830"/>
                </a:xfrm>
                <a:prstGeom prst="parallelogram">
                  <a:avLst>
                    <a:gd fmla="val 23560" name="adj"/>
                  </a:avLst>
                </a:prstGeom>
                <a:gradFill>
                  <a:gsLst>
                    <a:gs pos="0">
                      <a:srgbClr val="000000"/>
                    </a:gs>
                    <a:gs pos="100000">
                      <a:srgbClr val="FFFFFF"/>
                    </a:gs>
                  </a:gsLst>
                  <a:lin ang="162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98" name="Google Shape;1098;p47"/>
                <p:cNvSpPr/>
                <p:nvPr/>
              </p:nvSpPr>
              <p:spPr>
                <a:xfrm>
                  <a:off x="3300414" y="2819439"/>
                  <a:ext cx="366712" cy="80962"/>
                </a:xfrm>
                <a:custGeom>
                  <a:rect b="b" l="l" r="r" t="t"/>
                  <a:pathLst>
                    <a:path extrusionOk="0" h="80962" w="366712">
                      <a:moveTo>
                        <a:pt x="121444" y="80962"/>
                      </a:moveTo>
                      <a:lnTo>
                        <a:pt x="366712" y="33337"/>
                      </a:lnTo>
                      <a:lnTo>
                        <a:pt x="235744" y="0"/>
                      </a:lnTo>
                      <a:lnTo>
                        <a:pt x="0" y="52387"/>
                      </a:lnTo>
                      <a:lnTo>
                        <a:pt x="121444" y="80962"/>
                      </a:lnTo>
                      <a:close/>
                    </a:path>
                  </a:pathLst>
                </a:custGeom>
                <a:gradFill>
                  <a:gsLst>
                    <a:gs pos="0">
                      <a:srgbClr val="FFFFFF"/>
                    </a:gs>
                    <a:gs pos="100000">
                      <a:srgbClr val="FFFFFF"/>
                    </a:gs>
                  </a:gsLst>
                  <a:lin ang="162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099" name="Google Shape;1099;p47"/>
                <p:cNvSpPr/>
                <p:nvPr/>
              </p:nvSpPr>
              <p:spPr>
                <a:xfrm>
                  <a:off x="3421858" y="2855119"/>
                  <a:ext cx="242887" cy="600075"/>
                </a:xfrm>
                <a:custGeom>
                  <a:rect b="b" l="l" r="r" t="t"/>
                  <a:pathLst>
                    <a:path extrusionOk="0" h="1042987" w="242887">
                      <a:moveTo>
                        <a:pt x="794" y="82544"/>
                      </a:moveTo>
                      <a:lnTo>
                        <a:pt x="242887" y="0"/>
                      </a:lnTo>
                      <a:cubicBezTo>
                        <a:pt x="242092" y="301448"/>
                        <a:pt x="241298" y="602896"/>
                        <a:pt x="240503" y="904344"/>
                      </a:cubicBezTo>
                      <a:lnTo>
                        <a:pt x="0" y="1042987"/>
                      </a:lnTo>
                      <a:cubicBezTo>
                        <a:pt x="794" y="710406"/>
                        <a:pt x="2381" y="415125"/>
                        <a:pt x="794" y="82544"/>
                      </a:cubicBezTo>
                      <a:close/>
                    </a:path>
                  </a:pathLst>
                </a:custGeom>
                <a:gradFill>
                  <a:gsLst>
                    <a:gs pos="0">
                      <a:srgbClr val="FFFFFF"/>
                    </a:gs>
                    <a:gs pos="100000">
                      <a:srgbClr val="FFFFFF"/>
                    </a:gs>
                  </a:gsLst>
                  <a:lin ang="16200000" scaled="0"/>
                </a:gra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grpSp>
        </p:grpSp>
        <p:sp>
          <p:nvSpPr>
            <p:cNvPr id="1100" name="Google Shape;1100;p47"/>
            <p:cNvSpPr txBox="1"/>
            <p:nvPr/>
          </p:nvSpPr>
          <p:spPr>
            <a:xfrm>
              <a:off x="1073857" y="3734603"/>
              <a:ext cx="1291488" cy="4004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Nền tảng Thành phố </a:t>
              </a:r>
              <a:endParaRPr/>
            </a:p>
            <a:p>
              <a:pPr indent="0" lvl="0" marL="0" marR="0" rtl="0" algn="l">
                <a:spcBef>
                  <a:spcPts val="0"/>
                </a:spcBef>
                <a:spcAft>
                  <a:spcPts val="0"/>
                </a:spcAft>
                <a:buNone/>
              </a:pPr>
              <a:r>
                <a:rPr lang="en-US" sz="1100">
                  <a:solidFill>
                    <a:srgbClr val="000000"/>
                  </a:solidFill>
                  <a:latin typeface="Arial"/>
                  <a:ea typeface="Arial"/>
                  <a:cs typeface="Arial"/>
                  <a:sym typeface="Arial"/>
                </a:rPr>
                <a:t>thông minh mở</a:t>
              </a:r>
              <a:endParaRPr/>
            </a:p>
          </p:txBody>
        </p:sp>
        <p:sp>
          <p:nvSpPr>
            <p:cNvPr id="1101" name="Google Shape;1101;p47"/>
            <p:cNvSpPr txBox="1"/>
            <p:nvPr/>
          </p:nvSpPr>
          <p:spPr>
            <a:xfrm>
              <a:off x="3730578" y="5232947"/>
              <a:ext cx="1297176" cy="2431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F0000"/>
                  </a:solidFill>
                  <a:latin typeface="Arial"/>
                  <a:ea typeface="Arial"/>
                  <a:cs typeface="Arial"/>
                  <a:sym typeface="Arial"/>
                </a:rPr>
                <a:t>Mạng lưới thành phố</a:t>
              </a:r>
              <a:endParaRPr/>
            </a:p>
          </p:txBody>
        </p:sp>
        <p:sp>
          <p:nvSpPr>
            <p:cNvPr id="1102" name="Google Shape;1102;p47"/>
            <p:cNvSpPr txBox="1"/>
            <p:nvPr/>
          </p:nvSpPr>
          <p:spPr>
            <a:xfrm>
              <a:off x="2000656" y="5224459"/>
              <a:ext cx="643042" cy="4290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Quản lý </a:t>
              </a:r>
              <a:endParaRPr/>
            </a:p>
            <a:p>
              <a:pPr indent="0" lvl="0" marL="0" marR="0" rtl="0" algn="l">
                <a:spcBef>
                  <a:spcPts val="0"/>
                </a:spcBef>
                <a:spcAft>
                  <a:spcPts val="0"/>
                </a:spcAft>
                <a:buNone/>
              </a:pPr>
              <a:r>
                <a:rPr lang="en-US" sz="1200">
                  <a:solidFill>
                    <a:srgbClr val="FF0000"/>
                  </a:solidFill>
                  <a:latin typeface="Arial"/>
                  <a:ea typeface="Arial"/>
                  <a:cs typeface="Arial"/>
                  <a:sym typeface="Arial"/>
                </a:rPr>
                <a:t>vùng</a:t>
              </a:r>
              <a:endParaRPr/>
            </a:p>
          </p:txBody>
        </p:sp>
        <p:sp>
          <p:nvSpPr>
            <p:cNvPr id="1103" name="Google Shape;1103;p47"/>
            <p:cNvSpPr txBox="1"/>
            <p:nvPr/>
          </p:nvSpPr>
          <p:spPr>
            <a:xfrm>
              <a:off x="3620823" y="5545812"/>
              <a:ext cx="1369698" cy="2288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Thu thập thông tin CCTV</a:t>
              </a:r>
              <a:endParaRPr/>
            </a:p>
          </p:txBody>
        </p:sp>
        <p:grpSp>
          <p:nvGrpSpPr>
            <p:cNvPr id="1104" name="Google Shape;1104;p47"/>
            <p:cNvGrpSpPr/>
            <p:nvPr/>
          </p:nvGrpSpPr>
          <p:grpSpPr>
            <a:xfrm flipH="1">
              <a:off x="4857181" y="4181486"/>
              <a:ext cx="788018" cy="1166753"/>
              <a:chOff x="5584065" y="3358561"/>
              <a:chExt cx="1175336" cy="1762424"/>
            </a:xfrm>
          </p:grpSpPr>
          <p:grpSp>
            <p:nvGrpSpPr>
              <p:cNvPr id="1105" name="Google Shape;1105;p47"/>
              <p:cNvGrpSpPr/>
              <p:nvPr/>
            </p:nvGrpSpPr>
            <p:grpSpPr>
              <a:xfrm>
                <a:off x="5737015" y="3358561"/>
                <a:ext cx="510252" cy="1527830"/>
                <a:chOff x="4725857" y="3017539"/>
                <a:chExt cx="510252" cy="1527830"/>
              </a:xfrm>
            </p:grpSpPr>
            <p:pic>
              <p:nvPicPr>
                <p:cNvPr id="1106" name="Google Shape;1106;p47"/>
                <p:cNvPicPr preferRelativeResize="0"/>
                <p:nvPr/>
              </p:nvPicPr>
              <p:blipFill rotWithShape="1">
                <a:blip r:embed="rId6">
                  <a:alphaModFix/>
                </a:blip>
                <a:srcRect b="0" l="0" r="0" t="0"/>
                <a:stretch/>
              </p:blipFill>
              <p:spPr>
                <a:xfrm>
                  <a:off x="4976188" y="3017539"/>
                  <a:ext cx="60191" cy="93334"/>
                </a:xfrm>
                <a:prstGeom prst="rect">
                  <a:avLst/>
                </a:prstGeom>
                <a:noFill/>
                <a:ln>
                  <a:noFill/>
                </a:ln>
              </p:spPr>
            </p:pic>
            <p:sp>
              <p:nvSpPr>
                <p:cNvPr id="1107" name="Google Shape;1107;p47"/>
                <p:cNvSpPr/>
                <p:nvPr/>
              </p:nvSpPr>
              <p:spPr>
                <a:xfrm>
                  <a:off x="4725857" y="3715961"/>
                  <a:ext cx="77986" cy="829408"/>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1108" name="Google Shape;1108;p47"/>
                <p:cNvSpPr/>
                <p:nvPr/>
              </p:nvSpPr>
              <p:spPr>
                <a:xfrm>
                  <a:off x="4726280" y="3084556"/>
                  <a:ext cx="78207" cy="677148"/>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1109" name="Google Shape;1109;p47"/>
                <p:cNvSpPr/>
                <p:nvPr/>
              </p:nvSpPr>
              <p:spPr>
                <a:xfrm>
                  <a:off x="4739672" y="3048914"/>
                  <a:ext cx="50006" cy="56744"/>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1110" name="Google Shape;1110;p47"/>
                <p:cNvSpPr/>
                <p:nvPr/>
              </p:nvSpPr>
              <p:spPr>
                <a:xfrm rot="5008975">
                  <a:off x="4837927" y="3109825"/>
                  <a:ext cx="36543" cy="143264"/>
                </a:xfrm>
                <a:prstGeom prst="can">
                  <a:avLst>
                    <a:gd fmla="val 34783" name="adj"/>
                  </a:avLst>
                </a:prstGeom>
                <a:gradFill>
                  <a:gsLst>
                    <a:gs pos="0">
                      <a:srgbClr val="FFFFFF"/>
                    </a:gs>
                    <a:gs pos="100000">
                      <a:srgbClr val="FFFFFF"/>
                    </a:gs>
                  </a:gsLst>
                  <a:lin ang="10800000" scaled="0"/>
                </a:grad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pic>
              <p:nvPicPr>
                <p:cNvPr id="1111" name="Google Shape;1111;p47"/>
                <p:cNvPicPr preferRelativeResize="0"/>
                <p:nvPr/>
              </p:nvPicPr>
              <p:blipFill rotWithShape="1">
                <a:blip r:embed="rId8">
                  <a:alphaModFix/>
                </a:blip>
                <a:srcRect b="0" l="0" r="0" t="0"/>
                <a:stretch/>
              </p:blipFill>
              <p:spPr>
                <a:xfrm flipH="1">
                  <a:off x="4918648" y="3051417"/>
                  <a:ext cx="317461" cy="211718"/>
                </a:xfrm>
                <a:prstGeom prst="rect">
                  <a:avLst/>
                </a:prstGeom>
                <a:noFill/>
                <a:ln>
                  <a:noFill/>
                </a:ln>
              </p:spPr>
            </p:pic>
          </p:grpSp>
          <p:sp>
            <p:nvSpPr>
              <p:cNvPr id="1112" name="Google Shape;1112;p47"/>
              <p:cNvSpPr/>
              <p:nvPr/>
            </p:nvSpPr>
            <p:spPr>
              <a:xfrm>
                <a:off x="5584065" y="3587491"/>
                <a:ext cx="1175336" cy="1533494"/>
              </a:xfrm>
              <a:prstGeom prst="triangle">
                <a:avLst>
                  <a:gd fmla="val 50000" name="adj"/>
                </a:avLst>
              </a:prstGeom>
              <a:gradFill>
                <a:gsLst>
                  <a:gs pos="0">
                    <a:srgbClr val="FFFF99"/>
                  </a:gs>
                  <a:gs pos="56000">
                    <a:srgbClr val="FFFF99"/>
                  </a:gs>
                  <a:gs pos="100000">
                    <a:srgbClr val="FFFFFF">
                      <a:alpha val="2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FFFFFF"/>
                  </a:solidFill>
                  <a:latin typeface="Arial"/>
                  <a:ea typeface="Arial"/>
                  <a:cs typeface="Arial"/>
                  <a:sym typeface="Arial"/>
                </a:endParaRPr>
              </a:p>
            </p:txBody>
          </p:sp>
        </p:grpSp>
        <p:sp>
          <p:nvSpPr>
            <p:cNvPr id="1113" name="Google Shape;1113;p47"/>
            <p:cNvSpPr txBox="1"/>
            <p:nvPr/>
          </p:nvSpPr>
          <p:spPr>
            <a:xfrm>
              <a:off x="5078323" y="4590760"/>
              <a:ext cx="1861721" cy="2288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Kiểm tra vị trí dành cho phụ huynh</a:t>
              </a:r>
              <a:endParaRPr/>
            </a:p>
          </p:txBody>
        </p:sp>
        <p:sp>
          <p:nvSpPr>
            <p:cNvPr id="1114" name="Google Shape;1114;p47"/>
            <p:cNvSpPr txBox="1"/>
            <p:nvPr/>
          </p:nvSpPr>
          <p:spPr>
            <a:xfrm>
              <a:off x="1946248" y="4510970"/>
              <a:ext cx="1951309" cy="2288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Dịch vụ định vị địa lý của người dùng</a:t>
              </a:r>
              <a:endParaRPr/>
            </a:p>
          </p:txBody>
        </p:sp>
        <p:pic>
          <p:nvPicPr>
            <p:cNvPr id="1115" name="Google Shape;1115;p47"/>
            <p:cNvPicPr preferRelativeResize="0"/>
            <p:nvPr/>
          </p:nvPicPr>
          <p:blipFill rotWithShape="1">
            <a:blip r:embed="rId9">
              <a:alphaModFix/>
            </a:blip>
            <a:srcRect b="0" l="0" r="0" t="0"/>
            <a:stretch/>
          </p:blipFill>
          <p:spPr>
            <a:xfrm>
              <a:off x="2806176" y="4776035"/>
              <a:ext cx="195161" cy="365331"/>
            </a:xfrm>
            <a:prstGeom prst="rect">
              <a:avLst/>
            </a:prstGeom>
            <a:noFill/>
            <a:ln>
              <a:noFill/>
            </a:ln>
          </p:spPr>
        </p:pic>
        <p:sp>
          <p:nvSpPr>
            <p:cNvPr id="1116" name="Google Shape;1116;p47"/>
            <p:cNvSpPr txBox="1"/>
            <p:nvPr/>
          </p:nvSpPr>
          <p:spPr>
            <a:xfrm>
              <a:off x="4337125" y="4421886"/>
              <a:ext cx="1847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rgbClr val="008000"/>
                </a:solidFill>
                <a:latin typeface="Arial"/>
                <a:ea typeface="Arial"/>
                <a:cs typeface="Arial"/>
                <a:sym typeface="Arial"/>
              </a:endParaRPr>
            </a:p>
          </p:txBody>
        </p:sp>
        <p:sp>
          <p:nvSpPr>
            <p:cNvPr id="1117" name="Google Shape;1117;p47"/>
            <p:cNvSpPr txBox="1"/>
            <p:nvPr/>
          </p:nvSpPr>
          <p:spPr>
            <a:xfrm>
              <a:off x="3316065" y="2608969"/>
              <a:ext cx="3362310" cy="1518415"/>
            </a:xfrm>
            <a:prstGeom prst="rect">
              <a:avLst/>
            </a:prstGeom>
            <a:solidFill>
              <a:srgbClr val="DEDEDE"/>
            </a:solidFill>
            <a:ln>
              <a:noFill/>
            </a:ln>
          </p:spPr>
          <p:txBody>
            <a:bodyPr anchorCtr="0" anchor="t" bIns="36000" lIns="36000" spcFirstLastPara="1" rIns="36000" wrap="square" tIns="36000">
              <a:noAutofit/>
            </a:bodyPr>
            <a:lstStyle/>
            <a:p>
              <a:pPr indent="-171450" lvl="0" marL="171450" marR="0" rtl="0" algn="l">
                <a:spcBef>
                  <a:spcPts val="0"/>
                </a:spcBef>
                <a:spcAft>
                  <a:spcPts val="0"/>
                </a:spcAft>
                <a:buClr>
                  <a:srgbClr val="000000"/>
                </a:buClr>
                <a:buSzPts val="1000"/>
                <a:buFont typeface="Noto Sans Symbols"/>
                <a:buChar char="✔"/>
              </a:pPr>
              <a:r>
                <a:rPr lang="en-US" sz="1000">
                  <a:solidFill>
                    <a:srgbClr val="000000"/>
                  </a:solidFill>
                  <a:latin typeface="Arial"/>
                  <a:ea typeface="Arial"/>
                  <a:cs typeface="Arial"/>
                  <a:sym typeface="Arial"/>
                </a:rPr>
                <a:t>Gửi thông tin vị trí cho người bảo vệ khi di chuyển </a:t>
              </a:r>
              <a:endParaRPr/>
            </a:p>
            <a:p>
              <a:pPr indent="-171450" lvl="0" marL="171450" marR="0" rtl="0" algn="l">
                <a:spcBef>
                  <a:spcPts val="0"/>
                </a:spcBef>
                <a:spcAft>
                  <a:spcPts val="0"/>
                </a:spcAft>
                <a:buClr>
                  <a:srgbClr val="000000"/>
                </a:buClr>
                <a:buSzPts val="1000"/>
                <a:buFont typeface="Noto Sans Symbols"/>
                <a:buChar char="✔"/>
              </a:pPr>
              <a:r>
                <a:rPr lang="en-US" sz="1000">
                  <a:solidFill>
                    <a:srgbClr val="000000"/>
                  </a:solidFill>
                  <a:latin typeface="Arial"/>
                  <a:ea typeface="Arial"/>
                  <a:cs typeface="Arial"/>
                  <a:sym typeface="Arial"/>
                </a:rPr>
                <a:t>Cách nhận biết trường hợp khẩn cấp:</a:t>
              </a:r>
              <a:endParaRPr/>
            </a:p>
            <a:p>
              <a:pPr indent="-84137" lvl="1" marL="266700" marR="0" rtl="0" algn="l">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Tính năng ứng dụng (bật bằng cách lắc hoặc bấm nút)</a:t>
              </a:r>
              <a:endParaRPr/>
            </a:p>
            <a:p>
              <a:pPr indent="-84137" lvl="1" marL="266700" marR="0" rtl="0" algn="l">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Đi sai đường</a:t>
              </a:r>
              <a:endParaRPr/>
            </a:p>
            <a:p>
              <a:pPr indent="-171450" lvl="0" marL="171450" marR="0" rtl="0" algn="l">
                <a:spcBef>
                  <a:spcPts val="0"/>
                </a:spcBef>
                <a:spcAft>
                  <a:spcPts val="0"/>
                </a:spcAft>
                <a:buClr>
                  <a:srgbClr val="000000"/>
                </a:buClr>
                <a:buSzPts val="1000"/>
                <a:buFont typeface="Noto Sans Symbols"/>
                <a:buChar char="✔"/>
              </a:pPr>
              <a:r>
                <a:rPr lang="en-US" sz="1000">
                  <a:solidFill>
                    <a:srgbClr val="000000"/>
                  </a:solidFill>
                  <a:latin typeface="Arial"/>
                  <a:ea typeface="Arial"/>
                  <a:cs typeface="Arial"/>
                  <a:sym typeface="Arial"/>
                </a:rPr>
                <a:t>Cách ứng phó với các tình huống khẩn cấp:</a:t>
              </a:r>
              <a:endParaRPr/>
            </a:p>
            <a:p>
              <a:pPr indent="-84137" lvl="1" marL="266700" marR="0" rtl="0" algn="l">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Tính năng ứng dụng (gửi tình huống khẩn cấp cho người giám hộ)</a:t>
              </a:r>
              <a:endParaRPr/>
            </a:p>
            <a:p>
              <a:pPr indent="-84137" lvl="1" marL="266700" marR="0" rtl="0" algn="l">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Gửi tình huống khẩn cấp đến trung tâm điều khiển</a:t>
              </a:r>
              <a:endParaRPr/>
            </a:p>
            <a:p>
              <a:pPr indent="-84137" lvl="1" marL="266700" marR="0" rtl="0" algn="l">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Giám sát bằng thông tin CCTV</a:t>
              </a:r>
              <a:endParaRPr/>
            </a:p>
          </p:txBody>
        </p:sp>
        <p:pic>
          <p:nvPicPr>
            <p:cNvPr descr="https://pixabay.com/static/uploads/photo/2014/04/02/10/44/gps-304419_960_720.png" id="1118" name="Google Shape;1118;p47">
              <a:hlinkClick r:id="rId10"/>
            </p:cNvPr>
            <p:cNvPicPr preferRelativeResize="0"/>
            <p:nvPr/>
          </p:nvPicPr>
          <p:blipFill rotWithShape="1">
            <a:blip r:embed="rId11">
              <a:alphaModFix/>
            </a:blip>
            <a:srcRect b="0" l="0" r="0" t="0"/>
            <a:stretch/>
          </p:blipFill>
          <p:spPr>
            <a:xfrm>
              <a:off x="3045820" y="4846332"/>
              <a:ext cx="254363" cy="160802"/>
            </a:xfrm>
            <a:prstGeom prst="rect">
              <a:avLst/>
            </a:prstGeom>
            <a:noFill/>
            <a:ln>
              <a:noFill/>
            </a:ln>
          </p:spPr>
        </p:pic>
        <p:pic>
          <p:nvPicPr>
            <p:cNvPr id="1119" name="Google Shape;1119;p47"/>
            <p:cNvPicPr preferRelativeResize="0"/>
            <p:nvPr/>
          </p:nvPicPr>
          <p:blipFill rotWithShape="1">
            <a:blip r:embed="rId9">
              <a:alphaModFix/>
            </a:blip>
            <a:srcRect b="0" l="0" r="0" t="0"/>
            <a:stretch/>
          </p:blipFill>
          <p:spPr>
            <a:xfrm>
              <a:off x="5907873" y="4795706"/>
              <a:ext cx="195161" cy="365331"/>
            </a:xfrm>
            <a:prstGeom prst="rect">
              <a:avLst/>
            </a:prstGeom>
            <a:noFill/>
            <a:ln>
              <a:noFill/>
            </a:ln>
          </p:spPr>
        </p:pic>
        <p:sp>
          <p:nvSpPr>
            <p:cNvPr id="1120" name="Google Shape;1120;p47"/>
            <p:cNvSpPr txBox="1"/>
            <p:nvPr/>
          </p:nvSpPr>
          <p:spPr>
            <a:xfrm>
              <a:off x="3641923" y="4884468"/>
              <a:ext cx="425471" cy="2288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CCTV</a:t>
              </a:r>
              <a:endParaRPr/>
            </a:p>
          </p:txBody>
        </p:sp>
        <p:sp>
          <p:nvSpPr>
            <p:cNvPr id="1121" name="Google Shape;1121;p47"/>
            <p:cNvSpPr/>
            <p:nvPr/>
          </p:nvSpPr>
          <p:spPr>
            <a:xfrm>
              <a:off x="3830397" y="4872122"/>
              <a:ext cx="48274" cy="47665"/>
            </a:xfrm>
            <a:prstGeom prst="ellipse">
              <a:avLst/>
            </a:prstGeom>
            <a:solidFill>
              <a:srgbClr val="FF7C80">
                <a:alpha val="80000"/>
              </a:srgbClr>
            </a:solidFill>
            <a:ln cap="flat" cmpd="sng" w="25400">
              <a:solidFill>
                <a:srgbClr val="FF0000"/>
              </a:solidFill>
              <a:prstDash val="solid"/>
              <a:round/>
              <a:headEnd len="sm" w="sm" type="none"/>
              <a:tailEnd len="sm" w="sm" type="none"/>
            </a:ln>
          </p:spPr>
          <p:txBody>
            <a:bodyPr anchorCtr="0" anchor="ctr" bIns="18000" lIns="0" spcFirstLastPara="1" rIns="0" wrap="square" tIns="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grpSp>
          <p:nvGrpSpPr>
            <p:cNvPr id="1122" name="Google Shape;1122;p47"/>
            <p:cNvGrpSpPr/>
            <p:nvPr/>
          </p:nvGrpSpPr>
          <p:grpSpPr>
            <a:xfrm>
              <a:off x="1469351" y="4958084"/>
              <a:ext cx="502261" cy="238032"/>
              <a:chOff x="6172324" y="3693357"/>
              <a:chExt cx="548044" cy="309418"/>
            </a:xfrm>
          </p:grpSpPr>
          <p:sp>
            <p:nvSpPr>
              <p:cNvPr id="1123" name="Google Shape;1123;p47"/>
              <p:cNvSpPr/>
              <p:nvPr/>
            </p:nvSpPr>
            <p:spPr>
              <a:xfrm>
                <a:off x="6555437" y="3693357"/>
                <a:ext cx="116527" cy="141611"/>
              </a:xfrm>
              <a:prstGeom prst="rect">
                <a:avLst/>
              </a:prstGeom>
              <a:solidFill>
                <a:srgbClr val="7B7B7B">
                  <a:alpha val="80000"/>
                </a:srgbClr>
              </a:solidFill>
              <a:ln>
                <a:noFill/>
              </a:ln>
            </p:spPr>
            <p:txBody>
              <a:bodyPr anchorCtr="0" anchor="ctr" bIns="18000" lIns="0" spcFirstLastPara="1" rIns="0" wrap="square" tIns="0">
                <a:noAutofit/>
              </a:bodyPr>
              <a:lstStyle/>
              <a:p>
                <a:pPr indent="0" lvl="0" marL="0" marR="0" rtl="0" algn="ctr">
                  <a:spcBef>
                    <a:spcPts val="0"/>
                  </a:spcBef>
                  <a:spcAft>
                    <a:spcPts val="0"/>
                  </a:spcAft>
                  <a:buNone/>
                </a:pPr>
                <a:r>
                  <a:t/>
                </a:r>
                <a:endParaRPr sz="1000">
                  <a:solidFill>
                    <a:srgbClr val="FFFFFF"/>
                  </a:solidFill>
                  <a:latin typeface="Arial"/>
                  <a:ea typeface="Arial"/>
                  <a:cs typeface="Arial"/>
                  <a:sym typeface="Arial"/>
                </a:endParaRPr>
              </a:p>
            </p:txBody>
          </p:sp>
          <p:sp>
            <p:nvSpPr>
              <p:cNvPr id="1124" name="Google Shape;1124;p47"/>
              <p:cNvSpPr txBox="1"/>
              <p:nvPr/>
            </p:nvSpPr>
            <p:spPr>
              <a:xfrm>
                <a:off x="6172324" y="3742489"/>
                <a:ext cx="548044" cy="2602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000000"/>
                    </a:solidFill>
                    <a:latin typeface="Arial"/>
                    <a:ea typeface="Arial"/>
                    <a:cs typeface="Arial"/>
                    <a:sym typeface="Arial"/>
                  </a:rPr>
                  <a:t>đèn hiệu</a:t>
                </a:r>
                <a:endParaRPr/>
              </a:p>
            </p:txBody>
          </p:sp>
        </p:grpSp>
        <p:grpSp>
          <p:nvGrpSpPr>
            <p:cNvPr id="1125" name="Google Shape;1125;p47"/>
            <p:cNvGrpSpPr/>
            <p:nvPr/>
          </p:nvGrpSpPr>
          <p:grpSpPr>
            <a:xfrm>
              <a:off x="3066590" y="4925232"/>
              <a:ext cx="564314" cy="200235"/>
              <a:chOff x="6056212" y="3604162"/>
              <a:chExt cx="615752" cy="260286"/>
            </a:xfrm>
          </p:grpSpPr>
          <p:sp>
            <p:nvSpPr>
              <p:cNvPr id="1126" name="Google Shape;1126;p47"/>
              <p:cNvSpPr/>
              <p:nvPr/>
            </p:nvSpPr>
            <p:spPr>
              <a:xfrm>
                <a:off x="6555437" y="3693357"/>
                <a:ext cx="116527" cy="141611"/>
              </a:xfrm>
              <a:prstGeom prst="rect">
                <a:avLst/>
              </a:prstGeom>
              <a:solidFill>
                <a:srgbClr val="7B7B7B">
                  <a:alpha val="80000"/>
                </a:srgbClr>
              </a:solidFill>
              <a:ln>
                <a:noFill/>
              </a:ln>
            </p:spPr>
            <p:txBody>
              <a:bodyPr anchorCtr="0" anchor="ctr" bIns="18000" lIns="0" spcFirstLastPara="1" rIns="0" wrap="square" tIns="0">
                <a:noAutofit/>
              </a:bodyPr>
              <a:lstStyle/>
              <a:p>
                <a:pPr indent="0" lvl="0" marL="0" marR="0" rtl="0" algn="ctr">
                  <a:spcBef>
                    <a:spcPts val="0"/>
                  </a:spcBef>
                  <a:spcAft>
                    <a:spcPts val="0"/>
                  </a:spcAft>
                  <a:buNone/>
                </a:pPr>
                <a:r>
                  <a:t/>
                </a:r>
                <a:endParaRPr sz="1000">
                  <a:solidFill>
                    <a:srgbClr val="FFFFFF"/>
                  </a:solidFill>
                  <a:latin typeface="Arial"/>
                  <a:ea typeface="Arial"/>
                  <a:cs typeface="Arial"/>
                  <a:sym typeface="Arial"/>
                </a:endParaRPr>
              </a:p>
            </p:txBody>
          </p:sp>
          <p:sp>
            <p:nvSpPr>
              <p:cNvPr id="1127" name="Google Shape;1127;p47"/>
              <p:cNvSpPr txBox="1"/>
              <p:nvPr/>
            </p:nvSpPr>
            <p:spPr>
              <a:xfrm>
                <a:off x="6056212" y="3604162"/>
                <a:ext cx="548043" cy="2602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000000"/>
                    </a:solidFill>
                    <a:latin typeface="Arial"/>
                    <a:ea typeface="Arial"/>
                    <a:cs typeface="Arial"/>
                    <a:sym typeface="Arial"/>
                  </a:rPr>
                  <a:t>đèn hiệu</a:t>
                </a:r>
                <a:endParaRPr/>
              </a:p>
            </p:txBody>
          </p:sp>
        </p:grpSp>
        <p:grpSp>
          <p:nvGrpSpPr>
            <p:cNvPr id="1128" name="Google Shape;1128;p47"/>
            <p:cNvGrpSpPr/>
            <p:nvPr/>
          </p:nvGrpSpPr>
          <p:grpSpPr>
            <a:xfrm>
              <a:off x="4926066" y="4422344"/>
              <a:ext cx="564314" cy="200235"/>
              <a:chOff x="6056212" y="3638744"/>
              <a:chExt cx="615752" cy="260286"/>
            </a:xfrm>
          </p:grpSpPr>
          <p:sp>
            <p:nvSpPr>
              <p:cNvPr id="1129" name="Google Shape;1129;p47"/>
              <p:cNvSpPr/>
              <p:nvPr/>
            </p:nvSpPr>
            <p:spPr>
              <a:xfrm>
                <a:off x="6555437" y="3693357"/>
                <a:ext cx="116527" cy="141611"/>
              </a:xfrm>
              <a:prstGeom prst="rect">
                <a:avLst/>
              </a:prstGeom>
              <a:solidFill>
                <a:srgbClr val="7B7B7B">
                  <a:alpha val="80000"/>
                </a:srgbClr>
              </a:solidFill>
              <a:ln>
                <a:noFill/>
              </a:ln>
            </p:spPr>
            <p:txBody>
              <a:bodyPr anchorCtr="0" anchor="ctr" bIns="18000" lIns="0" spcFirstLastPara="1" rIns="0" wrap="square" tIns="0">
                <a:noAutofit/>
              </a:bodyPr>
              <a:lstStyle/>
              <a:p>
                <a:pPr indent="0" lvl="0" marL="0" marR="0" rtl="0" algn="ctr">
                  <a:spcBef>
                    <a:spcPts val="0"/>
                  </a:spcBef>
                  <a:spcAft>
                    <a:spcPts val="0"/>
                  </a:spcAft>
                  <a:buNone/>
                </a:pPr>
                <a:r>
                  <a:t/>
                </a:r>
                <a:endParaRPr sz="1000">
                  <a:solidFill>
                    <a:srgbClr val="FFFFFF"/>
                  </a:solidFill>
                  <a:latin typeface="Arial"/>
                  <a:ea typeface="Arial"/>
                  <a:cs typeface="Arial"/>
                  <a:sym typeface="Arial"/>
                </a:endParaRPr>
              </a:p>
            </p:txBody>
          </p:sp>
          <p:sp>
            <p:nvSpPr>
              <p:cNvPr id="1130" name="Google Shape;1130;p47"/>
              <p:cNvSpPr txBox="1"/>
              <p:nvPr/>
            </p:nvSpPr>
            <p:spPr>
              <a:xfrm>
                <a:off x="6056212" y="3638744"/>
                <a:ext cx="548043" cy="2602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000000"/>
                    </a:solidFill>
                    <a:latin typeface="Arial"/>
                    <a:ea typeface="Arial"/>
                    <a:cs typeface="Arial"/>
                    <a:sym typeface="Arial"/>
                  </a:rPr>
                  <a:t>đèn hiệu</a:t>
                </a:r>
                <a:endParaRPr/>
              </a:p>
            </p:txBody>
          </p:sp>
        </p:grpSp>
        <p:pic>
          <p:nvPicPr>
            <p:cNvPr descr="http://www.kinvey.com/blog/images/2014/05/beacon.jpg" id="1131" name="Google Shape;1131;p47"/>
            <p:cNvPicPr preferRelativeResize="0"/>
            <p:nvPr/>
          </p:nvPicPr>
          <p:blipFill rotWithShape="1">
            <a:blip r:embed="rId12">
              <a:alphaModFix/>
            </a:blip>
            <a:srcRect b="0" l="0" r="0" t="0"/>
            <a:stretch/>
          </p:blipFill>
          <p:spPr>
            <a:xfrm>
              <a:off x="2494860" y="4833577"/>
              <a:ext cx="255825" cy="214742"/>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1138" name="Google Shape;1138;p48"/>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1139" name="Google Shape;1139;p48"/>
          <p:cNvGrpSpPr/>
          <p:nvPr/>
        </p:nvGrpSpPr>
        <p:grpSpPr>
          <a:xfrm>
            <a:off x="1054112" y="3883134"/>
            <a:ext cx="7794601" cy="1897956"/>
            <a:chOff x="1054112" y="3883134"/>
            <a:chExt cx="7794601" cy="1897956"/>
          </a:xfrm>
        </p:grpSpPr>
        <p:sp>
          <p:nvSpPr>
            <p:cNvPr id="1140" name="Google Shape;1140;p48"/>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2.1. Công nghệ IoT và sự phát triển</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2.2. Chăm sóc sức khỏe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Nhà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2.4. Thành phố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2.5. Logistics thông minh</a:t>
              </a:r>
              <a:endParaRPr sz="1800">
                <a:solidFill>
                  <a:srgbClr val="3F3F3F"/>
                </a:solidFill>
                <a:latin typeface="Arial"/>
                <a:ea typeface="Arial"/>
                <a:cs typeface="Arial"/>
                <a:sym typeface="Arial"/>
              </a:endParaRPr>
            </a:p>
          </p:txBody>
        </p:sp>
        <p:sp>
          <p:nvSpPr>
            <p:cNvPr id="1141" name="Google Shape;1141;p48"/>
            <p:cNvSpPr/>
            <p:nvPr/>
          </p:nvSpPr>
          <p:spPr>
            <a:xfrm>
              <a:off x="5107801"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2.6 Nhà máy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2.7 Trang trại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2.8 Xe ô tô được kết nối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2.9 Năng lượng thông minh</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2.10 Dịch vụ chính của IoT</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9"/>
          <p:cNvSpPr/>
          <p:nvPr/>
        </p:nvSpPr>
        <p:spPr>
          <a:xfrm>
            <a:off x="6562725" y="2253876"/>
            <a:ext cx="2780284" cy="1600438"/>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Logistics thông minh là hệ thống logistics hiệu quả và tối ưu, sử dụng kiến thức tiên tiến và phần mềm thông minh trong toàn bộ quá trình đặt hàng, sản xuất, đóng gói, vận chuyển và bán sản phẩm. Đây là một hệ thống cải tiến tạo liên kết giữa các hoạt động logistics.</a:t>
            </a:r>
            <a:endParaRPr/>
          </a:p>
        </p:txBody>
      </p:sp>
      <p:grpSp>
        <p:nvGrpSpPr>
          <p:cNvPr id="1148" name="Google Shape;1148;p49"/>
          <p:cNvGrpSpPr/>
          <p:nvPr/>
        </p:nvGrpSpPr>
        <p:grpSpPr>
          <a:xfrm>
            <a:off x="416128" y="444866"/>
            <a:ext cx="9051872" cy="553998"/>
            <a:chOff x="416128" y="444866"/>
            <a:chExt cx="9051872" cy="553998"/>
          </a:xfrm>
        </p:grpSpPr>
        <p:sp>
          <p:nvSpPr>
            <p:cNvPr id="1149" name="Google Shape;1149;p49"/>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Logistics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150" name="Google Shape;1150;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151" name="Google Shape;1151;p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Logistics thông minh</a:t>
            </a:r>
            <a:endParaRPr/>
          </a:p>
        </p:txBody>
      </p:sp>
      <p:sp>
        <p:nvSpPr>
          <p:cNvPr id="1152" name="Google Shape;1152;p49"/>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Logistics thông minh</a:t>
            </a:r>
            <a:endParaRPr/>
          </a:p>
        </p:txBody>
      </p:sp>
      <p:grpSp>
        <p:nvGrpSpPr>
          <p:cNvPr id="1153" name="Google Shape;1153;p49"/>
          <p:cNvGrpSpPr/>
          <p:nvPr/>
        </p:nvGrpSpPr>
        <p:grpSpPr>
          <a:xfrm>
            <a:off x="559816" y="2392535"/>
            <a:ext cx="5880099" cy="3784234"/>
            <a:chOff x="2848295" y="3388744"/>
            <a:chExt cx="4368535" cy="2669990"/>
          </a:xfrm>
        </p:grpSpPr>
        <p:sp>
          <p:nvSpPr>
            <p:cNvPr id="1154" name="Google Shape;1154;p49"/>
            <p:cNvSpPr/>
            <p:nvPr/>
          </p:nvSpPr>
          <p:spPr>
            <a:xfrm>
              <a:off x="3697905" y="3399354"/>
              <a:ext cx="2659380" cy="265938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55" name="Google Shape;1155;p49"/>
            <p:cNvSpPr/>
            <p:nvPr/>
          </p:nvSpPr>
          <p:spPr>
            <a:xfrm>
              <a:off x="4276589" y="3978038"/>
              <a:ext cx="1502012" cy="150201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56" name="Google Shape;1156;p49"/>
            <p:cNvSpPr txBox="1"/>
            <p:nvPr/>
          </p:nvSpPr>
          <p:spPr>
            <a:xfrm>
              <a:off x="4846635" y="3468302"/>
              <a:ext cx="358469" cy="17372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Tiêu chuẩn</a:t>
              </a:r>
              <a:endParaRPr/>
            </a:p>
            <a:p>
              <a:pPr indent="0" lvl="0" marL="0" marR="0" rtl="0" algn="ctr">
                <a:spcBef>
                  <a:spcPts val="0"/>
                </a:spcBef>
                <a:spcAft>
                  <a:spcPts val="0"/>
                </a:spcAft>
                <a:buNone/>
              </a:pPr>
              <a:r>
                <a:rPr lang="en-US" sz="800">
                  <a:solidFill>
                    <a:srgbClr val="000000"/>
                  </a:solidFill>
                  <a:latin typeface="Arial"/>
                  <a:ea typeface="Arial"/>
                  <a:cs typeface="Arial"/>
                  <a:sym typeface="Arial"/>
                </a:rPr>
                <a:t> kết cấu</a:t>
              </a:r>
              <a:endParaRPr/>
            </a:p>
          </p:txBody>
        </p:sp>
        <p:sp>
          <p:nvSpPr>
            <p:cNvPr id="1157" name="Google Shape;1157;p49"/>
            <p:cNvSpPr txBox="1"/>
            <p:nvPr/>
          </p:nvSpPr>
          <p:spPr>
            <a:xfrm>
              <a:off x="4826391" y="5743565"/>
              <a:ext cx="398961" cy="17372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Tiêu chuẩn</a:t>
              </a:r>
              <a:endParaRPr/>
            </a:p>
            <a:p>
              <a:pPr indent="0" lvl="0" marL="0" marR="0" rtl="0" algn="ctr">
                <a:spcBef>
                  <a:spcPts val="0"/>
                </a:spcBef>
                <a:spcAft>
                  <a:spcPts val="0"/>
                </a:spcAft>
                <a:buNone/>
              </a:pPr>
              <a:r>
                <a:rPr lang="en-US" sz="800">
                  <a:solidFill>
                    <a:srgbClr val="000000"/>
                  </a:solidFill>
                  <a:latin typeface="Arial"/>
                  <a:ea typeface="Arial"/>
                  <a:cs typeface="Arial"/>
                  <a:sym typeface="Arial"/>
                </a:rPr>
                <a:t> môi trường</a:t>
              </a:r>
              <a:endParaRPr/>
            </a:p>
          </p:txBody>
        </p:sp>
        <p:sp>
          <p:nvSpPr>
            <p:cNvPr id="1158" name="Google Shape;1158;p49"/>
            <p:cNvSpPr txBox="1"/>
            <p:nvPr/>
          </p:nvSpPr>
          <p:spPr>
            <a:xfrm>
              <a:off x="5893909" y="4605933"/>
              <a:ext cx="359660" cy="17372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Tiêu chuẩn</a:t>
              </a:r>
              <a:endParaRPr/>
            </a:p>
            <a:p>
              <a:pPr indent="0" lvl="0" marL="0" marR="0" rtl="0" algn="ctr">
                <a:spcBef>
                  <a:spcPts val="0"/>
                </a:spcBef>
                <a:spcAft>
                  <a:spcPts val="0"/>
                </a:spcAft>
                <a:buNone/>
              </a:pPr>
              <a:r>
                <a:rPr lang="en-US" sz="800">
                  <a:solidFill>
                    <a:srgbClr val="000000"/>
                  </a:solidFill>
                  <a:latin typeface="Arial"/>
                  <a:ea typeface="Arial"/>
                  <a:cs typeface="Arial"/>
                  <a:sym typeface="Arial"/>
                </a:rPr>
                <a:t> chức năng</a:t>
              </a:r>
              <a:endParaRPr/>
            </a:p>
          </p:txBody>
        </p:sp>
        <p:sp>
          <p:nvSpPr>
            <p:cNvPr id="1159" name="Google Shape;1159;p49"/>
            <p:cNvSpPr txBox="1"/>
            <p:nvPr/>
          </p:nvSpPr>
          <p:spPr>
            <a:xfrm>
              <a:off x="3804401" y="4605933"/>
              <a:ext cx="366806" cy="17372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Tiêu chuẩn</a:t>
              </a:r>
              <a:endParaRPr/>
            </a:p>
            <a:p>
              <a:pPr indent="0" lvl="0" marL="0" marR="0" rtl="0" algn="ctr">
                <a:spcBef>
                  <a:spcPts val="0"/>
                </a:spcBef>
                <a:spcAft>
                  <a:spcPts val="0"/>
                </a:spcAft>
                <a:buNone/>
              </a:pPr>
              <a:r>
                <a:rPr lang="en-US" sz="800">
                  <a:solidFill>
                    <a:srgbClr val="000000"/>
                  </a:solidFill>
                  <a:latin typeface="Arial"/>
                  <a:ea typeface="Arial"/>
                  <a:cs typeface="Arial"/>
                  <a:sym typeface="Arial"/>
                </a:rPr>
                <a:t> kích thước</a:t>
              </a:r>
              <a:endParaRPr/>
            </a:p>
          </p:txBody>
        </p:sp>
        <p:grpSp>
          <p:nvGrpSpPr>
            <p:cNvPr id="1160" name="Google Shape;1160;p49"/>
            <p:cNvGrpSpPr/>
            <p:nvPr/>
          </p:nvGrpSpPr>
          <p:grpSpPr>
            <a:xfrm>
              <a:off x="2848295" y="3388744"/>
              <a:ext cx="1513192" cy="783206"/>
              <a:chOff x="6402378" y="3388744"/>
              <a:chExt cx="1513192" cy="783206"/>
            </a:xfrm>
          </p:grpSpPr>
          <p:sp>
            <p:nvSpPr>
              <p:cNvPr id="1161" name="Google Shape;1161;p49"/>
              <p:cNvSpPr txBox="1"/>
              <p:nvPr/>
            </p:nvSpPr>
            <p:spPr>
              <a:xfrm>
                <a:off x="6402378" y="3388744"/>
                <a:ext cx="1513192" cy="783206"/>
              </a:xfrm>
              <a:prstGeom prst="rect">
                <a:avLst/>
              </a:prstGeom>
              <a:solidFill>
                <a:schemeClr val="lt1"/>
              </a:solidFill>
              <a:ln cap="flat" cmpd="sng" w="9525">
                <a:solidFill>
                  <a:srgbClr val="B4BBBD"/>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262626"/>
                  </a:solidFill>
                  <a:latin typeface="Arial"/>
                  <a:ea typeface="Arial"/>
                  <a:cs typeface="Arial"/>
                  <a:sym typeface="Arial"/>
                </a:endParaRPr>
              </a:p>
            </p:txBody>
          </p:sp>
          <p:sp>
            <p:nvSpPr>
              <p:cNvPr id="1162" name="Google Shape;1162;p49"/>
              <p:cNvSpPr txBox="1"/>
              <p:nvPr/>
            </p:nvSpPr>
            <p:spPr>
              <a:xfrm>
                <a:off x="6402378" y="3388744"/>
                <a:ext cx="1513192" cy="223136"/>
              </a:xfrm>
              <a:prstGeom prst="rect">
                <a:avLst/>
              </a:prstGeom>
              <a:solidFill>
                <a:srgbClr val="B4BBBD"/>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vận chuyển</a:t>
                </a:r>
                <a:endParaRPr/>
              </a:p>
            </p:txBody>
          </p:sp>
          <p:sp>
            <p:nvSpPr>
              <p:cNvPr id="1163" name="Google Shape;1163;p49"/>
              <p:cNvSpPr txBox="1"/>
              <p:nvPr/>
            </p:nvSpPr>
            <p:spPr>
              <a:xfrm>
                <a:off x="6795146" y="3671848"/>
                <a:ext cx="727657" cy="296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Thiết bị chất xếp</a:t>
                </a:r>
                <a:endParaRPr/>
              </a:p>
              <a:p>
                <a:pPr indent="0" lvl="0" marL="0" marR="0" rtl="0" algn="ctr">
                  <a:spcBef>
                    <a:spcPts val="200"/>
                  </a:spcBef>
                  <a:spcAft>
                    <a:spcPts val="0"/>
                  </a:spcAft>
                  <a:buNone/>
                </a:pPr>
                <a:r>
                  <a:rPr lang="en-US" sz="800">
                    <a:solidFill>
                      <a:srgbClr val="000000"/>
                    </a:solidFill>
                    <a:latin typeface="Arial"/>
                    <a:ea typeface="Arial"/>
                    <a:cs typeface="Arial"/>
                    <a:sym typeface="Arial"/>
                  </a:rPr>
                  <a:t>Thay đổi phương thức</a:t>
                </a:r>
                <a:endParaRPr/>
              </a:p>
              <a:p>
                <a:pPr indent="0" lvl="0" marL="0" marR="0" rtl="0" algn="ctr">
                  <a:spcBef>
                    <a:spcPts val="200"/>
                  </a:spcBef>
                  <a:spcAft>
                    <a:spcPts val="0"/>
                  </a:spcAft>
                  <a:buNone/>
                </a:pPr>
                <a:r>
                  <a:rPr lang="en-US" sz="800">
                    <a:solidFill>
                      <a:srgbClr val="000000"/>
                    </a:solidFill>
                    <a:latin typeface="Arial"/>
                    <a:ea typeface="Arial"/>
                    <a:cs typeface="Arial"/>
                    <a:sym typeface="Arial"/>
                  </a:rPr>
                  <a:t>Khả năng hiển thị</a:t>
                </a:r>
                <a:endParaRPr/>
              </a:p>
            </p:txBody>
          </p:sp>
        </p:grpSp>
        <p:grpSp>
          <p:nvGrpSpPr>
            <p:cNvPr id="1164" name="Google Shape;1164;p49"/>
            <p:cNvGrpSpPr/>
            <p:nvPr/>
          </p:nvGrpSpPr>
          <p:grpSpPr>
            <a:xfrm>
              <a:off x="5703638" y="3388744"/>
              <a:ext cx="1513192" cy="783206"/>
              <a:chOff x="6402378" y="3388744"/>
              <a:chExt cx="1513192" cy="783206"/>
            </a:xfrm>
          </p:grpSpPr>
          <p:sp>
            <p:nvSpPr>
              <p:cNvPr id="1165" name="Google Shape;1165;p49"/>
              <p:cNvSpPr txBox="1"/>
              <p:nvPr/>
            </p:nvSpPr>
            <p:spPr>
              <a:xfrm>
                <a:off x="6402378" y="3388744"/>
                <a:ext cx="1513192" cy="783206"/>
              </a:xfrm>
              <a:prstGeom prst="rect">
                <a:avLst/>
              </a:prstGeom>
              <a:solidFill>
                <a:schemeClr val="lt1"/>
              </a:solidFill>
              <a:ln cap="flat" cmpd="sng" w="9525">
                <a:solidFill>
                  <a:srgbClr val="00B3E3"/>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262626"/>
                  </a:solidFill>
                  <a:latin typeface="Arial"/>
                  <a:ea typeface="Arial"/>
                  <a:cs typeface="Arial"/>
                  <a:sym typeface="Arial"/>
                </a:endParaRPr>
              </a:p>
            </p:txBody>
          </p:sp>
          <p:sp>
            <p:nvSpPr>
              <p:cNvPr id="1166" name="Google Shape;1166;p49"/>
              <p:cNvSpPr txBox="1"/>
              <p:nvPr/>
            </p:nvSpPr>
            <p:spPr>
              <a:xfrm>
                <a:off x="6402378" y="3388744"/>
                <a:ext cx="1513192" cy="223136"/>
              </a:xfrm>
              <a:prstGeom prst="rect">
                <a:avLst/>
              </a:prstGeom>
              <a:solidFill>
                <a:srgbClr val="00B3E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Lưu trữ</a:t>
                </a:r>
                <a:endParaRPr/>
              </a:p>
            </p:txBody>
          </p:sp>
          <p:sp>
            <p:nvSpPr>
              <p:cNvPr id="1167" name="Google Shape;1167;p49"/>
              <p:cNvSpPr txBox="1"/>
              <p:nvPr/>
            </p:nvSpPr>
            <p:spPr>
              <a:xfrm>
                <a:off x="6871367" y="3671848"/>
                <a:ext cx="575219" cy="296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Thiết bị chất xếp</a:t>
                </a:r>
                <a:endParaRPr/>
              </a:p>
              <a:p>
                <a:pPr indent="0" lvl="0" marL="0" marR="0" rtl="0" algn="ctr">
                  <a:spcBef>
                    <a:spcPts val="200"/>
                  </a:spcBef>
                  <a:spcAft>
                    <a:spcPts val="0"/>
                  </a:spcAft>
                  <a:buNone/>
                </a:pPr>
                <a:r>
                  <a:rPr lang="en-US" sz="800">
                    <a:solidFill>
                      <a:srgbClr val="000000"/>
                    </a:solidFill>
                    <a:latin typeface="Arial"/>
                    <a:ea typeface="Arial"/>
                    <a:cs typeface="Arial"/>
                    <a:sym typeface="Arial"/>
                  </a:rPr>
                  <a:t>Cơ sở hạ tầng</a:t>
                </a:r>
                <a:endParaRPr/>
              </a:p>
              <a:p>
                <a:pPr indent="0" lvl="0" marL="0" marR="0" rtl="0" algn="ctr">
                  <a:spcBef>
                    <a:spcPts val="200"/>
                  </a:spcBef>
                  <a:spcAft>
                    <a:spcPts val="0"/>
                  </a:spcAft>
                  <a:buNone/>
                </a:pPr>
                <a:r>
                  <a:rPr lang="en-US" sz="800">
                    <a:solidFill>
                      <a:srgbClr val="000000"/>
                    </a:solidFill>
                    <a:latin typeface="Arial"/>
                    <a:ea typeface="Arial"/>
                    <a:cs typeface="Arial"/>
                    <a:sym typeface="Arial"/>
                  </a:rPr>
                  <a:t>Khả năng hiển thị</a:t>
                </a:r>
                <a:endParaRPr/>
              </a:p>
            </p:txBody>
          </p:sp>
        </p:grpSp>
        <p:grpSp>
          <p:nvGrpSpPr>
            <p:cNvPr id="1168" name="Google Shape;1168;p49"/>
            <p:cNvGrpSpPr/>
            <p:nvPr/>
          </p:nvGrpSpPr>
          <p:grpSpPr>
            <a:xfrm>
              <a:off x="2848295" y="5274694"/>
              <a:ext cx="4368535" cy="783206"/>
              <a:chOff x="2848295" y="5274694"/>
              <a:chExt cx="4368535" cy="783206"/>
            </a:xfrm>
          </p:grpSpPr>
          <p:grpSp>
            <p:nvGrpSpPr>
              <p:cNvPr id="1169" name="Google Shape;1169;p49"/>
              <p:cNvGrpSpPr/>
              <p:nvPr/>
            </p:nvGrpSpPr>
            <p:grpSpPr>
              <a:xfrm>
                <a:off x="2848295" y="5274694"/>
                <a:ext cx="1513192" cy="783206"/>
                <a:chOff x="6402378" y="3388744"/>
                <a:chExt cx="1513192" cy="783206"/>
              </a:xfrm>
            </p:grpSpPr>
            <p:sp>
              <p:nvSpPr>
                <p:cNvPr id="1170" name="Google Shape;1170;p49"/>
                <p:cNvSpPr txBox="1"/>
                <p:nvPr/>
              </p:nvSpPr>
              <p:spPr>
                <a:xfrm>
                  <a:off x="6402378" y="3388744"/>
                  <a:ext cx="1513192" cy="783206"/>
                </a:xfrm>
                <a:prstGeom prst="rect">
                  <a:avLst/>
                </a:prstGeom>
                <a:solidFill>
                  <a:schemeClr val="lt1"/>
                </a:solidFill>
                <a:ln cap="flat" cmpd="sng" w="9525">
                  <a:solidFill>
                    <a:srgbClr val="0077C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262626"/>
                    </a:solidFill>
                    <a:latin typeface="Arial"/>
                    <a:ea typeface="Arial"/>
                    <a:cs typeface="Arial"/>
                    <a:sym typeface="Arial"/>
                  </a:endParaRPr>
                </a:p>
              </p:txBody>
            </p:sp>
            <p:sp>
              <p:nvSpPr>
                <p:cNvPr id="1171" name="Google Shape;1171;p49"/>
                <p:cNvSpPr txBox="1"/>
                <p:nvPr/>
              </p:nvSpPr>
              <p:spPr>
                <a:xfrm>
                  <a:off x="6402378" y="3948814"/>
                  <a:ext cx="1513192" cy="223136"/>
                </a:xfrm>
                <a:prstGeom prst="rect">
                  <a:avLst/>
                </a:prstGeom>
                <a:solidFill>
                  <a:srgbClr val="0077C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đóng gói</a:t>
                  </a:r>
                  <a:endParaRPr/>
                </a:p>
              </p:txBody>
            </p:sp>
            <p:sp>
              <p:nvSpPr>
                <p:cNvPr id="1172" name="Google Shape;1172;p49"/>
                <p:cNvSpPr txBox="1"/>
                <p:nvPr/>
              </p:nvSpPr>
              <p:spPr>
                <a:xfrm>
                  <a:off x="6863624" y="3458465"/>
                  <a:ext cx="590700" cy="296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Cơ sở hạ tầng</a:t>
                  </a:r>
                  <a:endParaRPr/>
                </a:p>
                <a:p>
                  <a:pPr indent="0" lvl="0" marL="0" marR="0" rtl="0" algn="ctr">
                    <a:spcBef>
                      <a:spcPts val="200"/>
                    </a:spcBef>
                    <a:spcAft>
                      <a:spcPts val="0"/>
                    </a:spcAft>
                    <a:buNone/>
                  </a:pPr>
                  <a:r>
                    <a:rPr lang="en-US" sz="800">
                      <a:solidFill>
                        <a:srgbClr val="000000"/>
                      </a:solidFill>
                      <a:latin typeface="Arial"/>
                      <a:ea typeface="Arial"/>
                      <a:cs typeface="Arial"/>
                      <a:sym typeface="Arial"/>
                    </a:rPr>
                    <a:t>ULD - Tính kết nối</a:t>
                  </a:r>
                  <a:endParaRPr/>
                </a:p>
                <a:p>
                  <a:pPr indent="0" lvl="0" marL="0" marR="0" rtl="0" algn="ctr">
                    <a:spcBef>
                      <a:spcPts val="200"/>
                    </a:spcBef>
                    <a:spcAft>
                      <a:spcPts val="0"/>
                    </a:spcAft>
                    <a:buNone/>
                  </a:pPr>
                  <a:r>
                    <a:rPr lang="en-US" sz="800">
                      <a:solidFill>
                        <a:srgbClr val="000000"/>
                      </a:solidFill>
                      <a:latin typeface="Arial"/>
                      <a:ea typeface="Arial"/>
                      <a:cs typeface="Arial"/>
                      <a:sym typeface="Arial"/>
                    </a:rPr>
                    <a:t>Khả năng hiển thị</a:t>
                  </a:r>
                  <a:endParaRPr/>
                </a:p>
              </p:txBody>
            </p:sp>
          </p:grpSp>
          <p:grpSp>
            <p:nvGrpSpPr>
              <p:cNvPr id="1173" name="Google Shape;1173;p49"/>
              <p:cNvGrpSpPr/>
              <p:nvPr/>
            </p:nvGrpSpPr>
            <p:grpSpPr>
              <a:xfrm>
                <a:off x="5703638" y="5274694"/>
                <a:ext cx="1513192" cy="783206"/>
                <a:chOff x="6402378" y="3388744"/>
                <a:chExt cx="1513192" cy="783206"/>
              </a:xfrm>
            </p:grpSpPr>
            <p:sp>
              <p:nvSpPr>
                <p:cNvPr id="1174" name="Google Shape;1174;p49"/>
                <p:cNvSpPr txBox="1"/>
                <p:nvPr/>
              </p:nvSpPr>
              <p:spPr>
                <a:xfrm>
                  <a:off x="6402378" y="3388744"/>
                  <a:ext cx="1513192" cy="783206"/>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262626"/>
                    </a:solidFill>
                    <a:latin typeface="Arial"/>
                    <a:ea typeface="Arial"/>
                    <a:cs typeface="Arial"/>
                    <a:sym typeface="Arial"/>
                  </a:endParaRPr>
                </a:p>
              </p:txBody>
            </p:sp>
            <p:sp>
              <p:nvSpPr>
                <p:cNvPr id="1175" name="Google Shape;1175;p49"/>
                <p:cNvSpPr txBox="1"/>
                <p:nvPr/>
              </p:nvSpPr>
              <p:spPr>
                <a:xfrm>
                  <a:off x="6402378" y="3948814"/>
                  <a:ext cx="1513192" cy="223136"/>
                </a:xfrm>
                <a:prstGeom prst="rect">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thông tin</a:t>
                  </a:r>
                  <a:endParaRPr/>
                </a:p>
              </p:txBody>
            </p:sp>
            <p:sp>
              <p:nvSpPr>
                <p:cNvPr id="1176" name="Google Shape;1176;p49"/>
                <p:cNvSpPr txBox="1"/>
                <p:nvPr/>
              </p:nvSpPr>
              <p:spPr>
                <a:xfrm>
                  <a:off x="6871367" y="3458465"/>
                  <a:ext cx="575219" cy="296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Cơ sở hạ tầng</a:t>
                  </a:r>
                  <a:endParaRPr/>
                </a:p>
                <a:p>
                  <a:pPr indent="0" lvl="0" marL="0" marR="0" rtl="0" algn="ctr">
                    <a:spcBef>
                      <a:spcPts val="200"/>
                    </a:spcBef>
                    <a:spcAft>
                      <a:spcPts val="0"/>
                    </a:spcAft>
                    <a:buNone/>
                  </a:pPr>
                  <a:r>
                    <a:rPr lang="en-US" sz="800">
                      <a:solidFill>
                        <a:srgbClr val="000000"/>
                      </a:solidFill>
                      <a:latin typeface="Arial"/>
                      <a:ea typeface="Arial"/>
                      <a:cs typeface="Arial"/>
                      <a:sym typeface="Arial"/>
                    </a:rPr>
                    <a:t>Tính kết nối</a:t>
                  </a:r>
                  <a:endParaRPr/>
                </a:p>
                <a:p>
                  <a:pPr indent="0" lvl="0" marL="0" marR="0" rtl="0" algn="ctr">
                    <a:spcBef>
                      <a:spcPts val="200"/>
                    </a:spcBef>
                    <a:spcAft>
                      <a:spcPts val="0"/>
                    </a:spcAft>
                    <a:buNone/>
                  </a:pPr>
                  <a:r>
                    <a:rPr lang="en-US" sz="800">
                      <a:solidFill>
                        <a:srgbClr val="000000"/>
                      </a:solidFill>
                      <a:latin typeface="Arial"/>
                      <a:ea typeface="Arial"/>
                      <a:cs typeface="Arial"/>
                      <a:sym typeface="Arial"/>
                    </a:rPr>
                    <a:t>Khả năng hiển thị</a:t>
                  </a:r>
                  <a:endParaRPr/>
                </a:p>
              </p:txBody>
            </p:sp>
          </p:grpSp>
        </p:grpSp>
        <p:sp>
          <p:nvSpPr>
            <p:cNvPr id="1177" name="Google Shape;1177;p49"/>
            <p:cNvSpPr/>
            <p:nvPr/>
          </p:nvSpPr>
          <p:spPr>
            <a:xfrm>
              <a:off x="5385494" y="4871356"/>
              <a:ext cx="647006" cy="647006"/>
            </a:xfrm>
            <a:prstGeom prst="ellipse">
              <a:avLst/>
            </a:prstGeom>
            <a:solidFill>
              <a:schemeClr val="lt1"/>
            </a:solidFill>
            <a:ln cap="flat" cmpd="sng" w="9525">
              <a:solidFill>
                <a:srgbClr val="00B3E3"/>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Quản lý</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 tài sản</a:t>
              </a:r>
              <a:endParaRPr/>
            </a:p>
          </p:txBody>
        </p:sp>
        <p:sp>
          <p:nvSpPr>
            <p:cNvPr id="1178" name="Google Shape;1178;p49"/>
            <p:cNvSpPr/>
            <p:nvPr/>
          </p:nvSpPr>
          <p:spPr>
            <a:xfrm>
              <a:off x="4704565" y="5058756"/>
              <a:ext cx="647006" cy="647006"/>
            </a:xfrm>
            <a:prstGeom prst="ellipse">
              <a:avLst/>
            </a:prstGeom>
            <a:solidFill>
              <a:schemeClr val="lt1"/>
            </a:solidFill>
            <a:ln cap="flat" cmpd="sng" w="9525">
              <a:solidFill>
                <a:srgbClr val="0033CC"/>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Truy xuất </a:t>
              </a:r>
              <a:endParaRPr sz="800">
                <a:solidFill>
                  <a:srgbClr val="262626"/>
                </a:solidFill>
                <a:latin typeface="Arial"/>
                <a:ea typeface="Arial"/>
                <a:cs typeface="Arial"/>
                <a:sym typeface="Arial"/>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nguồn gốc</a:t>
              </a:r>
              <a:endParaRPr/>
            </a:p>
          </p:txBody>
        </p:sp>
        <p:sp>
          <p:nvSpPr>
            <p:cNvPr id="1179" name="Google Shape;1179;p49"/>
            <p:cNvSpPr/>
            <p:nvPr/>
          </p:nvSpPr>
          <p:spPr>
            <a:xfrm>
              <a:off x="5385494" y="3936808"/>
              <a:ext cx="647006" cy="647006"/>
            </a:xfrm>
            <a:prstGeom prst="ellipse">
              <a:avLst/>
            </a:prstGeom>
            <a:solidFill>
              <a:schemeClr val="lt1"/>
            </a:solidFill>
            <a:ln cap="flat" cmpd="sng" w="9525">
              <a:solidFill>
                <a:srgbClr val="B4BBBD"/>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Tập trung vào</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con người</a:t>
              </a:r>
              <a:endParaRPr/>
            </a:p>
          </p:txBody>
        </p:sp>
        <p:sp>
          <p:nvSpPr>
            <p:cNvPr id="1180" name="Google Shape;1180;p49"/>
            <p:cNvSpPr/>
            <p:nvPr/>
          </p:nvSpPr>
          <p:spPr>
            <a:xfrm>
              <a:off x="4704565" y="3751668"/>
              <a:ext cx="647006" cy="647006"/>
            </a:xfrm>
            <a:prstGeom prst="ellipse">
              <a:avLst/>
            </a:prstGeom>
            <a:solidFill>
              <a:schemeClr val="lt1"/>
            </a:solidFill>
            <a:ln cap="flat" cmpd="sng" w="9525">
              <a:solidFill>
                <a:srgbClr val="FF4337"/>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Hướng tới</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giao diện</a:t>
              </a:r>
              <a:endParaRPr/>
            </a:p>
          </p:txBody>
        </p:sp>
        <p:sp>
          <p:nvSpPr>
            <p:cNvPr id="1181" name="Google Shape;1181;p49"/>
            <p:cNvSpPr/>
            <p:nvPr/>
          </p:nvSpPr>
          <p:spPr>
            <a:xfrm>
              <a:off x="4021625" y="4871356"/>
              <a:ext cx="647006" cy="647006"/>
            </a:xfrm>
            <a:prstGeom prst="ellipse">
              <a:avLst/>
            </a:prstGeom>
            <a:solidFill>
              <a:schemeClr val="lt1"/>
            </a:solidFill>
            <a:ln cap="flat" cmpd="sng" w="9525">
              <a:solidFill>
                <a:srgbClr val="0077C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Cơ sở hạ tầng</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thân thiện</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với môi trường</a:t>
              </a:r>
              <a:endParaRPr/>
            </a:p>
          </p:txBody>
        </p:sp>
        <p:sp>
          <p:nvSpPr>
            <p:cNvPr id="1182" name="Google Shape;1182;p49"/>
            <p:cNvSpPr/>
            <p:nvPr/>
          </p:nvSpPr>
          <p:spPr>
            <a:xfrm>
              <a:off x="4021625" y="3936808"/>
              <a:ext cx="647006" cy="647006"/>
            </a:xfrm>
            <a:prstGeom prst="ellipse">
              <a:avLst/>
            </a:prstGeom>
            <a:solidFill>
              <a:schemeClr val="lt1"/>
            </a:solidFill>
            <a:ln cap="flat" cmpd="sng" w="9525">
              <a:solidFill>
                <a:srgbClr val="FFB5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Tập trung vào</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con người</a:t>
              </a:r>
              <a:endParaRPr/>
            </a:p>
          </p:txBody>
        </p:sp>
        <p:sp>
          <p:nvSpPr>
            <p:cNvPr id="1183" name="Google Shape;1183;p49"/>
            <p:cNvSpPr/>
            <p:nvPr/>
          </p:nvSpPr>
          <p:spPr>
            <a:xfrm>
              <a:off x="4835490" y="4536939"/>
              <a:ext cx="384210" cy="384210"/>
            </a:xfrm>
            <a:prstGeom prst="ellipse">
              <a:avLst/>
            </a:prstGeom>
            <a:solidFill>
              <a:srgbClr val="B4BBBD"/>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i-ULS</a:t>
              </a:r>
              <a:endParaRPr/>
            </a:p>
          </p:txBody>
        </p:sp>
        <p:grpSp>
          <p:nvGrpSpPr>
            <p:cNvPr id="1184" name="Google Shape;1184;p49"/>
            <p:cNvGrpSpPr/>
            <p:nvPr/>
          </p:nvGrpSpPr>
          <p:grpSpPr>
            <a:xfrm>
              <a:off x="4609705" y="4468070"/>
              <a:ext cx="822671" cy="151555"/>
              <a:chOff x="4609705" y="4468070"/>
              <a:chExt cx="822671" cy="151555"/>
            </a:xfrm>
          </p:grpSpPr>
          <p:cxnSp>
            <p:nvCxnSpPr>
              <p:cNvPr id="1185" name="Google Shape;1185;p49"/>
              <p:cNvCxnSpPr/>
              <p:nvPr/>
            </p:nvCxnSpPr>
            <p:spPr>
              <a:xfrm rot="10800000">
                <a:off x="4609705" y="4468070"/>
                <a:ext cx="222596" cy="151555"/>
              </a:xfrm>
              <a:prstGeom prst="straightConnector1">
                <a:avLst/>
              </a:prstGeom>
              <a:noFill/>
              <a:ln cap="flat" cmpd="sng" w="12700">
                <a:solidFill>
                  <a:srgbClr val="0033CC"/>
                </a:solidFill>
                <a:prstDash val="solid"/>
                <a:miter lim="800000"/>
                <a:headEnd len="med" w="med" type="none"/>
                <a:tailEnd len="med" w="med" type="triangle"/>
              </a:ln>
            </p:spPr>
          </p:cxnSp>
          <p:cxnSp>
            <p:nvCxnSpPr>
              <p:cNvPr id="1186" name="Google Shape;1186;p49"/>
              <p:cNvCxnSpPr/>
              <p:nvPr/>
            </p:nvCxnSpPr>
            <p:spPr>
              <a:xfrm flipH="1" rot="10800000">
                <a:off x="5209780" y="4468070"/>
                <a:ext cx="222596" cy="151555"/>
              </a:xfrm>
              <a:prstGeom prst="straightConnector1">
                <a:avLst/>
              </a:prstGeom>
              <a:noFill/>
              <a:ln cap="flat" cmpd="sng" w="12700">
                <a:solidFill>
                  <a:srgbClr val="0033CC"/>
                </a:solidFill>
                <a:prstDash val="solid"/>
                <a:miter lim="800000"/>
                <a:headEnd len="med" w="med" type="none"/>
                <a:tailEnd len="med" w="med" type="triangle"/>
              </a:ln>
            </p:spPr>
          </p:cxnSp>
        </p:grpSp>
        <p:grpSp>
          <p:nvGrpSpPr>
            <p:cNvPr id="1187" name="Google Shape;1187;p49"/>
            <p:cNvGrpSpPr/>
            <p:nvPr/>
          </p:nvGrpSpPr>
          <p:grpSpPr>
            <a:xfrm flipH="1" rot="10800000">
              <a:off x="4609705" y="4840370"/>
              <a:ext cx="822671" cy="151555"/>
              <a:chOff x="4609705" y="4468070"/>
              <a:chExt cx="822671" cy="151555"/>
            </a:xfrm>
          </p:grpSpPr>
          <p:cxnSp>
            <p:nvCxnSpPr>
              <p:cNvPr id="1188" name="Google Shape;1188;p49"/>
              <p:cNvCxnSpPr/>
              <p:nvPr/>
            </p:nvCxnSpPr>
            <p:spPr>
              <a:xfrm rot="10800000">
                <a:off x="4609705" y="4468070"/>
                <a:ext cx="222596" cy="151555"/>
              </a:xfrm>
              <a:prstGeom prst="straightConnector1">
                <a:avLst/>
              </a:prstGeom>
              <a:noFill/>
              <a:ln cap="flat" cmpd="sng" w="12700">
                <a:solidFill>
                  <a:srgbClr val="0033CC"/>
                </a:solidFill>
                <a:prstDash val="solid"/>
                <a:miter lim="800000"/>
                <a:headEnd len="med" w="med" type="none"/>
                <a:tailEnd len="med" w="med" type="triangle"/>
              </a:ln>
            </p:spPr>
          </p:cxnSp>
          <p:cxnSp>
            <p:nvCxnSpPr>
              <p:cNvPr id="1189" name="Google Shape;1189;p49"/>
              <p:cNvCxnSpPr/>
              <p:nvPr/>
            </p:nvCxnSpPr>
            <p:spPr>
              <a:xfrm flipH="1" rot="10800000">
                <a:off x="5209780" y="4468070"/>
                <a:ext cx="222596" cy="151555"/>
              </a:xfrm>
              <a:prstGeom prst="straightConnector1">
                <a:avLst/>
              </a:prstGeom>
              <a:noFill/>
              <a:ln cap="flat" cmpd="sng" w="12700">
                <a:solidFill>
                  <a:srgbClr val="0033CC"/>
                </a:solidFill>
                <a:prstDash val="solid"/>
                <a:miter lim="800000"/>
                <a:headEnd len="med" w="med" type="none"/>
                <a:tailEnd len="med" w="med" type="triangle"/>
              </a:ln>
            </p:spPr>
          </p:cxnSp>
        </p:grpSp>
        <p:cxnSp>
          <p:nvCxnSpPr>
            <p:cNvPr id="1190" name="Google Shape;1190;p49"/>
            <p:cNvCxnSpPr/>
            <p:nvPr/>
          </p:nvCxnSpPr>
          <p:spPr>
            <a:xfrm>
              <a:off x="5023852" y="4929188"/>
              <a:ext cx="0" cy="110183"/>
            </a:xfrm>
            <a:prstGeom prst="straightConnector1">
              <a:avLst/>
            </a:prstGeom>
            <a:noFill/>
            <a:ln cap="flat" cmpd="sng" w="12700">
              <a:solidFill>
                <a:srgbClr val="0033CC"/>
              </a:solidFill>
              <a:prstDash val="solid"/>
              <a:miter lim="800000"/>
              <a:headEnd len="med" w="med" type="none"/>
              <a:tailEnd len="med" w="med" type="triangle"/>
            </a:ln>
          </p:spPr>
        </p:cxnSp>
        <p:cxnSp>
          <p:nvCxnSpPr>
            <p:cNvPr id="1191" name="Google Shape;1191;p49"/>
            <p:cNvCxnSpPr/>
            <p:nvPr/>
          </p:nvCxnSpPr>
          <p:spPr>
            <a:xfrm rot="10800000">
              <a:off x="5023852" y="4410075"/>
              <a:ext cx="0" cy="110183"/>
            </a:xfrm>
            <a:prstGeom prst="straightConnector1">
              <a:avLst/>
            </a:prstGeom>
            <a:noFill/>
            <a:ln cap="flat" cmpd="sng" w="12700">
              <a:solidFill>
                <a:srgbClr val="0033CC"/>
              </a:solidFill>
              <a:prstDash val="solid"/>
              <a:miter lim="800000"/>
              <a:headEnd len="med" w="med" type="none"/>
              <a:tailEnd len="med" w="med" type="triangl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Cách mạng công nghiệp 4.0</a:t>
            </a:r>
            <a:endParaRPr/>
          </a:p>
        </p:txBody>
      </p:sp>
      <p:sp>
        <p:nvSpPr>
          <p:cNvPr id="185" name="Google Shape;185;p5"/>
          <p:cNvSpPr/>
          <p:nvPr/>
        </p:nvSpPr>
        <p:spPr>
          <a:xfrm>
            <a:off x="4832853" y="3310757"/>
            <a:ext cx="379602" cy="348227"/>
          </a:xfrm>
          <a:prstGeom prst="downArrow">
            <a:avLst>
              <a:gd fmla="val 56781" name="adj1"/>
              <a:gd fmla="val 64640" name="adj2"/>
            </a:avLst>
          </a:prstGeom>
          <a:gradFill>
            <a:gsLst>
              <a:gs pos="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6" name="Google Shape;186;p5"/>
          <p:cNvSpPr/>
          <p:nvPr/>
        </p:nvSpPr>
        <p:spPr>
          <a:xfrm>
            <a:off x="559817" y="2200268"/>
            <a:ext cx="8646702" cy="1044684"/>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7" name="Google Shape;187;p5"/>
          <p:cNvPicPr preferRelativeResize="0"/>
          <p:nvPr/>
        </p:nvPicPr>
        <p:blipFill rotWithShape="1">
          <a:blip r:embed="rId3">
            <a:alphaModFix/>
          </a:blip>
          <a:srcRect b="0" l="0" r="0" t="0"/>
          <a:stretch/>
        </p:blipFill>
        <p:spPr>
          <a:xfrm>
            <a:off x="627450" y="2255142"/>
            <a:ext cx="1261909" cy="934937"/>
          </a:xfrm>
          <a:prstGeom prst="rect">
            <a:avLst/>
          </a:prstGeom>
          <a:noFill/>
          <a:ln>
            <a:noFill/>
          </a:ln>
        </p:spPr>
      </p:pic>
      <p:sp>
        <p:nvSpPr>
          <p:cNvPr id="188" name="Google Shape;188;p5"/>
          <p:cNvSpPr/>
          <p:nvPr/>
        </p:nvSpPr>
        <p:spPr>
          <a:xfrm>
            <a:off x="1837601" y="2255142"/>
            <a:ext cx="7368919" cy="934937"/>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62626"/>
              </a:buClr>
              <a:buSzPts val="1300"/>
              <a:buFont typeface="Arial"/>
              <a:buNone/>
            </a:pPr>
            <a:r>
              <a:rPr b="0" i="0" lang="en-US" sz="1300" u="none" cap="none" strike="noStrike">
                <a:solidFill>
                  <a:srgbClr val="262626"/>
                </a:solidFill>
                <a:latin typeface="Arial"/>
                <a:ea typeface="Arial"/>
                <a:cs typeface="Arial"/>
                <a:sym typeface="Arial"/>
              </a:rPr>
              <a:t>Diễn đàn Kinh tế Thế giới tại Davos 2016: Làm chủ cuộc Cách mạng công nghiệp 4.0</a:t>
            </a:r>
            <a:endParaRPr/>
          </a:p>
          <a:p>
            <a:pPr indent="0" lvl="0" marL="0" marR="0" rtl="0" algn="ctr">
              <a:lnSpc>
                <a:spcPct val="100000"/>
              </a:lnSpc>
              <a:spcBef>
                <a:spcPts val="0"/>
              </a:spcBef>
              <a:spcAft>
                <a:spcPts val="0"/>
              </a:spcAft>
              <a:buClr>
                <a:srgbClr val="262626"/>
              </a:buClr>
              <a:buSzPts val="1300"/>
              <a:buFont typeface="Arial"/>
              <a:buNone/>
            </a:pPr>
            <a:r>
              <a:rPr b="0" i="0" lang="en-US" sz="1300" u="none" cap="none" strike="noStrike">
                <a:solidFill>
                  <a:srgbClr val="262626"/>
                </a:solidFill>
                <a:latin typeface="Arial"/>
                <a:ea typeface="Arial"/>
                <a:cs typeface="Arial"/>
                <a:sym typeface="Arial"/>
              </a:rPr>
              <a:t>Robot, IoT, Big data, điện thoại di động, cảm biến thông minh, AI (Trí tuệ nhân tạo) và học máy</a:t>
            </a:r>
            <a:endParaRPr/>
          </a:p>
          <a:p>
            <a:pPr indent="0" lvl="0" marL="0" marR="0" rtl="0" algn="ctr">
              <a:lnSpc>
                <a:spcPct val="100000"/>
              </a:lnSpc>
              <a:spcBef>
                <a:spcPts val="0"/>
              </a:spcBef>
              <a:spcAft>
                <a:spcPts val="0"/>
              </a:spcAft>
              <a:buClr>
                <a:srgbClr val="262626"/>
              </a:buClr>
              <a:buSzPts val="1300"/>
              <a:buFont typeface="Arial"/>
              <a:buNone/>
            </a:pPr>
            <a:r>
              <a:rPr b="0" i="0" lang="en-US" sz="1300" u="none" cap="none" strike="noStrike">
                <a:solidFill>
                  <a:srgbClr val="262626"/>
                </a:solidFill>
                <a:latin typeface="Arial"/>
                <a:ea typeface="Arial"/>
                <a:cs typeface="Arial"/>
                <a:sym typeface="Arial"/>
              </a:rPr>
              <a:t>Kỷ nguyên thứ 2 của máy móc/trí tuệ nhân tạo: vấn đề thất nghiệp và phân cực việc làm ngày càng nghiêm trọng</a:t>
            </a:r>
            <a:endParaRPr/>
          </a:p>
        </p:txBody>
      </p:sp>
      <p:grpSp>
        <p:nvGrpSpPr>
          <p:cNvPr id="189" name="Google Shape;189;p5"/>
          <p:cNvGrpSpPr/>
          <p:nvPr/>
        </p:nvGrpSpPr>
        <p:grpSpPr>
          <a:xfrm>
            <a:off x="559817" y="3642952"/>
            <a:ext cx="8409594" cy="1873299"/>
            <a:chOff x="696306" y="3592475"/>
            <a:chExt cx="8409594" cy="1873299"/>
          </a:xfrm>
        </p:grpSpPr>
        <p:pic>
          <p:nvPicPr>
            <p:cNvPr descr="텍스트이(가) 표시된 사진&#10;&#10;자동 생성된 설명" id="190" name="Google Shape;190;p5"/>
            <p:cNvPicPr preferRelativeResize="0"/>
            <p:nvPr/>
          </p:nvPicPr>
          <p:blipFill rotWithShape="1">
            <a:blip r:embed="rId4">
              <a:alphaModFix/>
            </a:blip>
            <a:srcRect b="0" l="0" r="0" t="0"/>
            <a:stretch/>
          </p:blipFill>
          <p:spPr>
            <a:xfrm>
              <a:off x="696306" y="3592475"/>
              <a:ext cx="1297593" cy="1873299"/>
            </a:xfrm>
            <a:prstGeom prst="rect">
              <a:avLst/>
            </a:prstGeom>
            <a:noFill/>
            <a:ln>
              <a:noFill/>
            </a:ln>
          </p:spPr>
        </p:pic>
        <p:sp>
          <p:nvSpPr>
            <p:cNvPr id="191" name="Google Shape;191;p5"/>
            <p:cNvSpPr/>
            <p:nvPr/>
          </p:nvSpPr>
          <p:spPr>
            <a:xfrm>
              <a:off x="2194643" y="3932369"/>
              <a:ext cx="6911257" cy="43088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CNTT-TT (Công nghệ thông tin và truyền thông) vào các ngành công nghiệp như sản xuất để tạo ra các sản phẩm, dịch vụ và ngành nghề kinh doanh chưa từng có.</a:t>
              </a:r>
              <a:endParaRPr/>
            </a:p>
          </p:txBody>
        </p:sp>
        <p:sp>
          <p:nvSpPr>
            <p:cNvPr id="192" name="Google Shape;192;p5"/>
            <p:cNvSpPr/>
            <p:nvPr/>
          </p:nvSpPr>
          <p:spPr>
            <a:xfrm>
              <a:off x="2024314" y="4482316"/>
              <a:ext cx="6714109" cy="801962"/>
            </a:xfrm>
            <a:prstGeom prst="rect">
              <a:avLst/>
            </a:prstGeom>
            <a:noFill/>
            <a:ln>
              <a:noFill/>
            </a:ln>
          </p:spPr>
          <p:txBody>
            <a:bodyPr anchorCtr="0" anchor="t" bIns="71975" lIns="0" spcFirstLastPara="1" rIns="143950" wrap="square" tIns="71975">
              <a:spAutoFit/>
            </a:bodyPr>
            <a:lstStyle/>
            <a:p>
              <a:pPr indent="-179352" lvl="1" marL="355529"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Siêu tự động hóa và siêu kết nối</a:t>
              </a:r>
              <a:endParaRPr/>
            </a:p>
            <a:p>
              <a:pPr indent="-179352" lvl="1" marL="355529"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Siêu kết nối</a:t>
              </a:r>
              <a:endParaRPr/>
            </a:p>
            <a:p>
              <a:pPr indent="-179352" lvl="1" marL="355529"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Siêu thông minh</a:t>
              </a:r>
              <a:endParaRPr/>
            </a:p>
          </p:txBody>
        </p:sp>
      </p:grpSp>
      <p:sp>
        <p:nvSpPr>
          <p:cNvPr id="193" name="Google Shape;193;p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a:t>
            </a:r>
            <a:r>
              <a:rPr lang="en-US" sz="1800">
                <a:solidFill>
                  <a:srgbClr val="F2F2F2"/>
                </a:solidFill>
                <a:latin typeface="Arial"/>
                <a:ea typeface="Arial"/>
                <a:cs typeface="Arial"/>
                <a:sym typeface="Arial"/>
              </a:rPr>
              <a:t>Cách mạng công nghiệp 4.0</a:t>
            </a:r>
            <a:endParaRPr b="1" sz="1800">
              <a:solidFill>
                <a:schemeClr val="lt1"/>
              </a:solidFill>
              <a:latin typeface="Arial"/>
              <a:ea typeface="Arial"/>
              <a:cs typeface="Arial"/>
              <a:sym typeface="Arial"/>
            </a:endParaRPr>
          </a:p>
        </p:txBody>
      </p:sp>
      <p:sp>
        <p:nvSpPr>
          <p:cNvPr id="194" name="Google Shape;194;p5"/>
          <p:cNvSpPr/>
          <p:nvPr/>
        </p:nvSpPr>
        <p:spPr>
          <a:xfrm>
            <a:off x="8072847" y="480779"/>
            <a:ext cx="1395154"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195" name="Google Shape;195;p5"/>
          <p:cNvSpPr/>
          <p:nvPr/>
        </p:nvSpPr>
        <p:spPr>
          <a:xfrm>
            <a:off x="580388" y="1877216"/>
            <a:ext cx="90049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Cuộc Cách mạng công nghiệp 4.0 và sự ra đời của xã hội thông minh (Diễn đàn Kinh tế Thế giới tại Davos, 2016) </a:t>
            </a:r>
            <a:endParaRPr/>
          </a:p>
        </p:txBody>
      </p:sp>
      <p:sp>
        <p:nvSpPr>
          <p:cNvPr id="196" name="Google Shape;196;p5"/>
          <p:cNvSpPr/>
          <p:nvPr/>
        </p:nvSpPr>
        <p:spPr>
          <a:xfrm>
            <a:off x="578848" y="569774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Không chỉ đơn thuần là kết nối, mà kết nối để thay đổi cuộc sống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50"/>
          <p:cNvSpPr/>
          <p:nvPr/>
        </p:nvSpPr>
        <p:spPr>
          <a:xfrm>
            <a:off x="712182" y="2133105"/>
            <a:ext cx="8630827" cy="220747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Logistics thông minh là một môi trường logistics giúp tăng độ hiệu quả, tính linh hoạt và tính bền vững của các hoạt động logistics bằng cách sử dụng các công nghệ CNTT vào năm chức năng của logistics, bao gồm</a:t>
            </a:r>
            <a:r>
              <a:rPr lang="en-US" sz="1300">
                <a:solidFill>
                  <a:srgbClr val="FF0000"/>
                </a:solidFill>
                <a:latin typeface="Arial"/>
                <a:ea typeface="Arial"/>
                <a:cs typeface="Arial"/>
                <a:sym typeface="Arial"/>
              </a:rPr>
              <a:t> vận chuyển, lưu trữ, xếp dỡ, đóng gói và thông tin hóa</a:t>
            </a:r>
            <a:r>
              <a:rPr lang="en-US" sz="1300">
                <a:solidFill>
                  <a:srgbClr val="262626"/>
                </a:solidFill>
                <a:latin typeface="Arial"/>
                <a:ea typeface="Arial"/>
                <a:cs typeface="Arial"/>
                <a:sym typeface="Arial"/>
              </a:rPr>
              <a:t>. Logistics thông minh được chia thành ba phần; phần SCM, một giải pháp hệ thống thông tin tích hợp nhằm quản lý môi trường logistics, phần Theo dõi và Quản lý nhằm hỗ trợ thực tế và hiện đại hóa các hoạt động logistics, phần Thiết kế mạng lưới giao thông nhằm giảm sử dụng năng lượng và phát thải CO2.</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SCM</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Theo dõi và quản lý</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Thiết kế mạng lưới giao thông</a:t>
            </a:r>
            <a:endParaRPr/>
          </a:p>
        </p:txBody>
      </p:sp>
      <p:grpSp>
        <p:nvGrpSpPr>
          <p:cNvPr id="1198" name="Google Shape;1198;p50"/>
          <p:cNvGrpSpPr/>
          <p:nvPr/>
        </p:nvGrpSpPr>
        <p:grpSpPr>
          <a:xfrm>
            <a:off x="416128" y="444866"/>
            <a:ext cx="9051872" cy="553998"/>
            <a:chOff x="416128" y="444866"/>
            <a:chExt cx="9051872" cy="553998"/>
          </a:xfrm>
        </p:grpSpPr>
        <p:sp>
          <p:nvSpPr>
            <p:cNvPr id="1199" name="Google Shape;1199;p5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Logistics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200" name="Google Shape;1200;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201" name="Google Shape;1201;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Smart Logistics</a:t>
            </a:r>
            <a:endParaRPr/>
          </a:p>
        </p:txBody>
      </p:sp>
      <p:sp>
        <p:nvSpPr>
          <p:cNvPr id="1202" name="Google Shape;1202;p50"/>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5 Chức năng và bộ phận của Logistics thông minh</a:t>
            </a:r>
            <a:endParaRPr sz="14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descr="EMB0000021c429f" id="1208" name="Google Shape;1208;p51"/>
          <p:cNvPicPr preferRelativeResize="0"/>
          <p:nvPr/>
        </p:nvPicPr>
        <p:blipFill rotWithShape="1">
          <a:blip r:embed="rId3">
            <a:alphaModFix/>
          </a:blip>
          <a:srcRect b="0" l="0" r="0" t="0"/>
          <a:stretch/>
        </p:blipFill>
        <p:spPr>
          <a:xfrm>
            <a:off x="559815" y="1705978"/>
            <a:ext cx="2364400" cy="1594222"/>
          </a:xfrm>
          <a:prstGeom prst="rect">
            <a:avLst/>
          </a:prstGeom>
          <a:noFill/>
          <a:ln cap="flat" cmpd="sng" w="9525">
            <a:solidFill>
              <a:srgbClr val="D8D8D8"/>
            </a:solidFill>
            <a:prstDash val="solid"/>
            <a:round/>
            <a:headEnd len="sm" w="sm" type="none"/>
            <a:tailEnd len="sm" w="sm" type="none"/>
          </a:ln>
        </p:spPr>
      </p:pic>
      <p:pic>
        <p:nvPicPr>
          <p:cNvPr id="1209" name="Google Shape;1209;p51"/>
          <p:cNvPicPr preferRelativeResize="0"/>
          <p:nvPr/>
        </p:nvPicPr>
        <p:blipFill rotWithShape="1">
          <a:blip r:embed="rId4">
            <a:alphaModFix/>
          </a:blip>
          <a:srcRect b="0" l="0" r="0" t="0"/>
          <a:stretch/>
        </p:blipFill>
        <p:spPr>
          <a:xfrm>
            <a:off x="538893" y="3910080"/>
            <a:ext cx="2401384" cy="1615396"/>
          </a:xfrm>
          <a:prstGeom prst="rect">
            <a:avLst/>
          </a:prstGeom>
          <a:noFill/>
          <a:ln cap="flat" cmpd="sng" w="9525">
            <a:solidFill>
              <a:srgbClr val="D8D8D8"/>
            </a:solidFill>
            <a:prstDash val="solid"/>
            <a:round/>
            <a:headEnd len="sm" w="sm" type="none"/>
            <a:tailEnd len="sm" w="sm" type="none"/>
          </a:ln>
        </p:spPr>
      </p:pic>
      <p:sp>
        <p:nvSpPr>
          <p:cNvPr id="1210" name="Google Shape;1210;p51"/>
          <p:cNvSpPr/>
          <p:nvPr/>
        </p:nvSpPr>
        <p:spPr>
          <a:xfrm>
            <a:off x="3062968" y="3854704"/>
            <a:ext cx="6212600" cy="104818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Gần đây, một số trường đại học đã lắp đặt tủ khóa thông minh cho các đơn giao hàng.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đặt hàng trực tuyến và đưa điện thoại thông minh đến đầu đọc ở giữa tủ, tủ chứa hàng sẽ mở ra.</a:t>
            </a:r>
            <a:endParaRPr/>
          </a:p>
        </p:txBody>
      </p:sp>
      <p:sp>
        <p:nvSpPr>
          <p:cNvPr id="1211" name="Google Shape;1211;p51"/>
          <p:cNvSpPr/>
          <p:nvPr/>
        </p:nvSpPr>
        <p:spPr>
          <a:xfrm>
            <a:off x="3063631" y="1632557"/>
            <a:ext cx="6326802" cy="175094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Nhằm cải thiện môi trường làm việc tại nhà kho, nơi nhân viên khó làm việc, một công ty logistics đã cắt giảm 20% chi phí bằng cách sử dụng robot Kiva và mang tới độ chính xác 99,6%.</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đây, nhân viên phải tạo lối đi giữa các kệ, nhưng Kiva di chuyển bên dưới các kệ, nhờ đó có thể tận dụng không gian và tăng hiệu quả công việc cao gấp 2 đến 3 lần.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Trung tâm điều khiển điều khiển Kiva vận chuyển 320kg kệ tới người phụ trách.</a:t>
            </a:r>
            <a:endParaRPr/>
          </a:p>
        </p:txBody>
      </p:sp>
      <p:grpSp>
        <p:nvGrpSpPr>
          <p:cNvPr id="1212" name="Google Shape;1212;p51"/>
          <p:cNvGrpSpPr/>
          <p:nvPr/>
        </p:nvGrpSpPr>
        <p:grpSpPr>
          <a:xfrm>
            <a:off x="416128" y="444866"/>
            <a:ext cx="9051872" cy="553998"/>
            <a:chOff x="416128" y="444866"/>
            <a:chExt cx="9051872" cy="553998"/>
          </a:xfrm>
        </p:grpSpPr>
        <p:sp>
          <p:nvSpPr>
            <p:cNvPr id="1213" name="Google Shape;1213;p51"/>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Logistics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214" name="Google Shape;1214;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215" name="Google Shape;1215;p51"/>
          <p:cNvSpPr/>
          <p:nvPr/>
        </p:nvSpPr>
        <p:spPr>
          <a:xfrm>
            <a:off x="580388" y="1338790"/>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Robot kho logistics “Kiva”</a:t>
            </a:r>
            <a:endParaRPr/>
          </a:p>
        </p:txBody>
      </p:sp>
      <p:sp>
        <p:nvSpPr>
          <p:cNvPr id="1216" name="Google Shape;1216;p51"/>
          <p:cNvSpPr/>
          <p:nvPr/>
        </p:nvSpPr>
        <p:spPr>
          <a:xfrm>
            <a:off x="580388" y="3563164"/>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Tủ khóa thông minh</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thiết bị chính trong Logistics thông minh</a:t>
            </a:r>
            <a:endParaRPr/>
          </a:p>
        </p:txBody>
      </p:sp>
      <p:sp>
        <p:nvSpPr>
          <p:cNvPr id="1223" name="Google Shape;1223;p52"/>
          <p:cNvSpPr/>
          <p:nvPr/>
        </p:nvSpPr>
        <p:spPr>
          <a:xfrm>
            <a:off x="558800" y="2110067"/>
            <a:ext cx="8782050" cy="18288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1224" name="Google Shape;1224;p52"/>
          <p:cNvGrpSpPr/>
          <p:nvPr/>
        </p:nvGrpSpPr>
        <p:grpSpPr>
          <a:xfrm>
            <a:off x="1299221" y="2292114"/>
            <a:ext cx="6896235" cy="1472560"/>
            <a:chOff x="1299221" y="2234964"/>
            <a:chExt cx="6896235" cy="1472560"/>
          </a:xfrm>
        </p:grpSpPr>
        <p:pic>
          <p:nvPicPr>
            <p:cNvPr descr="Amazon dash에 대한 이미지 검색결과" id="1225" name="Google Shape;1225;p52"/>
            <p:cNvPicPr preferRelativeResize="0"/>
            <p:nvPr/>
          </p:nvPicPr>
          <p:blipFill rotWithShape="1">
            <a:blip r:embed="rId3">
              <a:alphaModFix/>
            </a:blip>
            <a:srcRect b="0" l="0" r="0" t="0"/>
            <a:stretch/>
          </p:blipFill>
          <p:spPr>
            <a:xfrm>
              <a:off x="1299221" y="2696529"/>
              <a:ext cx="1423935" cy="1010994"/>
            </a:xfrm>
            <a:prstGeom prst="rect">
              <a:avLst/>
            </a:prstGeom>
            <a:noFill/>
            <a:ln>
              <a:noFill/>
            </a:ln>
          </p:spPr>
        </p:pic>
        <p:pic>
          <p:nvPicPr>
            <p:cNvPr descr="Amazon dash에 대한 이미지 검색결과" id="1226" name="Google Shape;1226;p52"/>
            <p:cNvPicPr preferRelativeResize="0"/>
            <p:nvPr/>
          </p:nvPicPr>
          <p:blipFill rotWithShape="1">
            <a:blip r:embed="rId4">
              <a:alphaModFix/>
            </a:blip>
            <a:srcRect b="0" l="0" r="0" t="0"/>
            <a:stretch/>
          </p:blipFill>
          <p:spPr>
            <a:xfrm>
              <a:off x="3297053" y="2696530"/>
              <a:ext cx="1658577" cy="1010994"/>
            </a:xfrm>
            <a:prstGeom prst="rect">
              <a:avLst/>
            </a:prstGeom>
            <a:noFill/>
            <a:ln>
              <a:noFill/>
            </a:ln>
          </p:spPr>
        </p:pic>
        <p:pic>
          <p:nvPicPr>
            <p:cNvPr descr="Amazon echo에 대한 이미지 검색결과" id="1227" name="Google Shape;1227;p52"/>
            <p:cNvPicPr preferRelativeResize="0"/>
            <p:nvPr/>
          </p:nvPicPr>
          <p:blipFill rotWithShape="1">
            <a:blip r:embed="rId5">
              <a:alphaModFix/>
            </a:blip>
            <a:srcRect b="0" l="0" r="0" t="0"/>
            <a:stretch/>
          </p:blipFill>
          <p:spPr>
            <a:xfrm>
              <a:off x="5508627" y="2354138"/>
              <a:ext cx="1525692" cy="1353385"/>
            </a:xfrm>
            <a:prstGeom prst="rect">
              <a:avLst/>
            </a:prstGeom>
            <a:noFill/>
            <a:ln>
              <a:noFill/>
            </a:ln>
          </p:spPr>
        </p:pic>
        <p:pic>
          <p:nvPicPr>
            <p:cNvPr descr="Amazon fire에 대한 이미지 검색결과" id="1228" name="Google Shape;1228;p52"/>
            <p:cNvPicPr preferRelativeResize="0"/>
            <p:nvPr/>
          </p:nvPicPr>
          <p:blipFill rotWithShape="1">
            <a:blip r:embed="rId6">
              <a:alphaModFix/>
            </a:blip>
            <a:srcRect b="0" l="0" r="0" t="0"/>
            <a:stretch/>
          </p:blipFill>
          <p:spPr>
            <a:xfrm>
              <a:off x="7570929" y="2234964"/>
              <a:ext cx="624527" cy="1472559"/>
            </a:xfrm>
            <a:prstGeom prst="rect">
              <a:avLst/>
            </a:prstGeom>
            <a:noFill/>
            <a:ln>
              <a:noFill/>
            </a:ln>
          </p:spPr>
        </p:pic>
      </p:grpSp>
      <p:grpSp>
        <p:nvGrpSpPr>
          <p:cNvPr id="1229" name="Google Shape;1229;p52"/>
          <p:cNvGrpSpPr/>
          <p:nvPr/>
        </p:nvGrpSpPr>
        <p:grpSpPr>
          <a:xfrm>
            <a:off x="558800" y="4108963"/>
            <a:ext cx="8782050" cy="1978557"/>
            <a:chOff x="558800" y="4024918"/>
            <a:chExt cx="8782050" cy="1978557"/>
          </a:xfrm>
        </p:grpSpPr>
        <p:grpSp>
          <p:nvGrpSpPr>
            <p:cNvPr id="1230" name="Google Shape;1230;p52"/>
            <p:cNvGrpSpPr/>
            <p:nvPr/>
          </p:nvGrpSpPr>
          <p:grpSpPr>
            <a:xfrm>
              <a:off x="558800" y="4024918"/>
              <a:ext cx="8782050" cy="1978557"/>
              <a:chOff x="711200" y="2055561"/>
              <a:chExt cx="8782050" cy="1978557"/>
            </a:xfrm>
          </p:grpSpPr>
          <p:sp>
            <p:nvSpPr>
              <p:cNvPr id="1231" name="Google Shape;1231;p52"/>
              <p:cNvSpPr/>
              <p:nvPr/>
            </p:nvSpPr>
            <p:spPr>
              <a:xfrm>
                <a:off x="711200" y="2205317"/>
                <a:ext cx="8782050" cy="182880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32" name="Google Shape;1232;p52"/>
              <p:cNvSpPr txBox="1"/>
              <p:nvPr/>
            </p:nvSpPr>
            <p:spPr>
              <a:xfrm>
                <a:off x="3403233" y="2055561"/>
                <a:ext cx="3625096"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Robot Kiva, PrimeAir (máy bay không người lái) (từ bên trái)</a:t>
                </a:r>
                <a:endParaRPr/>
              </a:p>
            </p:txBody>
          </p:sp>
        </p:grpSp>
        <p:grpSp>
          <p:nvGrpSpPr>
            <p:cNvPr id="1233" name="Google Shape;1233;p52"/>
            <p:cNvGrpSpPr/>
            <p:nvPr/>
          </p:nvGrpSpPr>
          <p:grpSpPr>
            <a:xfrm>
              <a:off x="1973157" y="4525330"/>
              <a:ext cx="6180447" cy="1332410"/>
              <a:chOff x="2002447" y="4503776"/>
              <a:chExt cx="6180447" cy="1332410"/>
            </a:xfrm>
          </p:grpSpPr>
          <p:grpSp>
            <p:nvGrpSpPr>
              <p:cNvPr id="1234" name="Google Shape;1234;p52"/>
              <p:cNvGrpSpPr/>
              <p:nvPr/>
            </p:nvGrpSpPr>
            <p:grpSpPr>
              <a:xfrm>
                <a:off x="2002447" y="4527054"/>
                <a:ext cx="3113556" cy="1309132"/>
                <a:chOff x="2002447" y="4475609"/>
                <a:chExt cx="3113556" cy="1309132"/>
              </a:xfrm>
            </p:grpSpPr>
            <p:pic>
              <p:nvPicPr>
                <p:cNvPr descr="Amazon kiva에 대한 이미지 검색결과" id="1235" name="Google Shape;1235;p52"/>
                <p:cNvPicPr preferRelativeResize="0"/>
                <p:nvPr/>
              </p:nvPicPr>
              <p:blipFill rotWithShape="1">
                <a:blip r:embed="rId7">
                  <a:alphaModFix/>
                </a:blip>
                <a:srcRect b="0" l="0" r="0" t="0"/>
                <a:stretch/>
              </p:blipFill>
              <p:spPr>
                <a:xfrm>
                  <a:off x="3273930" y="4475609"/>
                  <a:ext cx="1842073" cy="1187763"/>
                </a:xfrm>
                <a:prstGeom prst="rect">
                  <a:avLst/>
                </a:prstGeom>
                <a:noFill/>
                <a:ln>
                  <a:noFill/>
                </a:ln>
              </p:spPr>
            </p:pic>
            <p:pic>
              <p:nvPicPr>
                <p:cNvPr descr="Amazon kiva에 대한 이미지 검색결과" id="1236" name="Google Shape;1236;p52"/>
                <p:cNvPicPr preferRelativeResize="0"/>
                <p:nvPr/>
              </p:nvPicPr>
              <p:blipFill rotWithShape="1">
                <a:blip r:embed="rId8">
                  <a:alphaModFix/>
                </a:blip>
                <a:srcRect b="0" l="0" r="0" t="0"/>
                <a:stretch/>
              </p:blipFill>
              <p:spPr>
                <a:xfrm>
                  <a:off x="2002447" y="4946648"/>
                  <a:ext cx="1488998" cy="838093"/>
                </a:xfrm>
                <a:prstGeom prst="rect">
                  <a:avLst/>
                </a:prstGeom>
                <a:noFill/>
                <a:ln>
                  <a:noFill/>
                </a:ln>
              </p:spPr>
            </p:pic>
          </p:grpSp>
          <p:pic>
            <p:nvPicPr>
              <p:cNvPr descr="Amazon prime air에 대한 이미지 검색결과" id="1237" name="Google Shape;1237;p52"/>
              <p:cNvPicPr preferRelativeResize="0"/>
              <p:nvPr/>
            </p:nvPicPr>
            <p:blipFill rotWithShape="1">
              <a:blip r:embed="rId9">
                <a:alphaModFix/>
              </a:blip>
              <a:srcRect b="0" l="0" r="0" t="0"/>
              <a:stretch/>
            </p:blipFill>
            <p:spPr>
              <a:xfrm>
                <a:off x="5639534" y="4503776"/>
                <a:ext cx="2543360" cy="1332410"/>
              </a:xfrm>
              <a:prstGeom prst="rect">
                <a:avLst/>
              </a:prstGeom>
              <a:noFill/>
              <a:ln>
                <a:noFill/>
              </a:ln>
            </p:spPr>
          </p:pic>
        </p:grpSp>
      </p:grpSp>
      <p:sp>
        <p:nvSpPr>
          <p:cNvPr id="1238" name="Google Shape;1238;p52"/>
          <p:cNvSpPr txBox="1"/>
          <p:nvPr/>
        </p:nvSpPr>
        <p:spPr>
          <a:xfrm>
            <a:off x="3462155" y="1960311"/>
            <a:ext cx="3202452"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Bảng điều khiển, còi báo hiệu, thiết bị chống cháy, điện thoại (từ bên trái)</a:t>
            </a:r>
            <a:endParaRPr/>
          </a:p>
        </p:txBody>
      </p:sp>
      <p:grpSp>
        <p:nvGrpSpPr>
          <p:cNvPr id="1239" name="Google Shape;1239;p52"/>
          <p:cNvGrpSpPr/>
          <p:nvPr/>
        </p:nvGrpSpPr>
        <p:grpSpPr>
          <a:xfrm>
            <a:off x="416128" y="444866"/>
            <a:ext cx="9051872" cy="553998"/>
            <a:chOff x="416128" y="444866"/>
            <a:chExt cx="9051872" cy="553998"/>
          </a:xfrm>
        </p:grpSpPr>
        <p:sp>
          <p:nvSpPr>
            <p:cNvPr id="1240" name="Google Shape;1240;p5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2.5. Logistics thông minh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241" name="Google Shape;1241;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5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1248" name="Google Shape;1248;p5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1249" name="Google Shape;1249;p53"/>
          <p:cNvGrpSpPr/>
          <p:nvPr/>
        </p:nvGrpSpPr>
        <p:grpSpPr>
          <a:xfrm>
            <a:off x="1054112" y="3883134"/>
            <a:ext cx="7794601" cy="1897956"/>
            <a:chOff x="1054112" y="3883134"/>
            <a:chExt cx="7794601" cy="1897956"/>
          </a:xfrm>
        </p:grpSpPr>
        <p:sp>
          <p:nvSpPr>
            <p:cNvPr id="1250" name="Google Shape;1250;p53"/>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2.1. Công nghệ IoT và sự phát triển</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2.2. Chăm sóc sức khỏe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Nhà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2.4. Thành phố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Logistics thông minh</a:t>
              </a:r>
              <a:endParaRPr sz="1800">
                <a:solidFill>
                  <a:srgbClr val="A5A5A5"/>
                </a:solidFill>
                <a:latin typeface="Arial"/>
                <a:ea typeface="Arial"/>
                <a:cs typeface="Arial"/>
                <a:sym typeface="Arial"/>
              </a:endParaRPr>
            </a:p>
          </p:txBody>
        </p:sp>
        <p:sp>
          <p:nvSpPr>
            <p:cNvPr id="1251" name="Google Shape;1251;p53"/>
            <p:cNvSpPr/>
            <p:nvPr/>
          </p:nvSpPr>
          <p:spPr>
            <a:xfrm>
              <a:off x="5107801"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2.6. Nhà máy thông minh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Trang trại thông minh</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2.8 Xe ô tô được kết nối</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2.9 Năng lượng thông minh</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2.10 Dịch vụ chính của IoT</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54"/>
          <p:cNvSpPr/>
          <p:nvPr/>
        </p:nvSpPr>
        <p:spPr>
          <a:xfrm>
            <a:off x="6219824" y="2196726"/>
            <a:ext cx="3171825" cy="1400383"/>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Tất cả các quy trình, bao gồm lập kế hoạch, thiết kế, sản xuất, phân phối và bán hàng, đều được tích hợp vào IoT, AI và Big data để tự động hóa và số hóa nhằm tạo ra các sản phẩm dành riêng cho khách hàng với chi phí và thời gian tối thiểu.</a:t>
            </a:r>
            <a:endParaRPr/>
          </a:p>
        </p:txBody>
      </p:sp>
      <p:grpSp>
        <p:nvGrpSpPr>
          <p:cNvPr id="1258" name="Google Shape;1258;p54"/>
          <p:cNvGrpSpPr/>
          <p:nvPr/>
        </p:nvGrpSpPr>
        <p:grpSpPr>
          <a:xfrm>
            <a:off x="416128" y="444866"/>
            <a:ext cx="9051872" cy="282133"/>
            <a:chOff x="416128" y="444866"/>
            <a:chExt cx="9051872" cy="282133"/>
          </a:xfrm>
        </p:grpSpPr>
        <p:sp>
          <p:nvSpPr>
            <p:cNvPr id="1259" name="Google Shape;1259;p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Nhà máy thông minh</a:t>
              </a:r>
              <a:endParaRPr b="1" sz="1800">
                <a:solidFill>
                  <a:schemeClr val="lt1"/>
                </a:solidFill>
                <a:latin typeface="Arial"/>
                <a:ea typeface="Arial"/>
                <a:cs typeface="Arial"/>
                <a:sym typeface="Arial"/>
              </a:endParaRPr>
            </a:p>
          </p:txBody>
        </p:sp>
        <p:sp>
          <p:nvSpPr>
            <p:cNvPr id="1260" name="Google Shape;1260;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261" name="Google Shape;1261;p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Sản xuất thông minh</a:t>
            </a:r>
            <a:endParaRPr/>
          </a:p>
        </p:txBody>
      </p:sp>
      <p:sp>
        <p:nvSpPr>
          <p:cNvPr id="1262" name="Google Shape;1262;p54"/>
          <p:cNvSpPr/>
          <p:nvPr/>
        </p:nvSpPr>
        <p:spPr>
          <a:xfrm>
            <a:off x="580388" y="1877216"/>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a:t>
            </a:r>
            <a:endParaRPr/>
          </a:p>
        </p:txBody>
      </p:sp>
      <p:grpSp>
        <p:nvGrpSpPr>
          <p:cNvPr id="1263" name="Google Shape;1263;p54"/>
          <p:cNvGrpSpPr/>
          <p:nvPr/>
        </p:nvGrpSpPr>
        <p:grpSpPr>
          <a:xfrm>
            <a:off x="571897" y="2392535"/>
            <a:ext cx="5647927" cy="3755274"/>
            <a:chOff x="2797573" y="3372382"/>
            <a:chExt cx="4307680" cy="2775674"/>
          </a:xfrm>
        </p:grpSpPr>
        <p:pic>
          <p:nvPicPr>
            <p:cNvPr id="1264" name="Google Shape;1264;p54"/>
            <p:cNvPicPr preferRelativeResize="0"/>
            <p:nvPr/>
          </p:nvPicPr>
          <p:blipFill rotWithShape="1">
            <a:blip r:embed="rId3">
              <a:alphaModFix/>
            </a:blip>
            <a:srcRect b="0" l="0" r="0" t="0"/>
            <a:stretch/>
          </p:blipFill>
          <p:spPr>
            <a:xfrm>
              <a:off x="2797573" y="3372382"/>
              <a:ext cx="4307680" cy="2775674"/>
            </a:xfrm>
            <a:prstGeom prst="rect">
              <a:avLst/>
            </a:prstGeom>
            <a:noFill/>
            <a:ln>
              <a:noFill/>
            </a:ln>
          </p:spPr>
        </p:pic>
        <p:sp>
          <p:nvSpPr>
            <p:cNvPr id="1265" name="Google Shape;1265;p54"/>
            <p:cNvSpPr/>
            <p:nvPr/>
          </p:nvSpPr>
          <p:spPr>
            <a:xfrm>
              <a:off x="3560271" y="3449360"/>
              <a:ext cx="588753" cy="209317"/>
            </a:xfrm>
            <a:prstGeom prst="rect">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Thứ tự</a:t>
              </a:r>
              <a:endParaRPr/>
            </a:p>
          </p:txBody>
        </p:sp>
        <p:sp>
          <p:nvSpPr>
            <p:cNvPr id="1266" name="Google Shape;1266;p54"/>
            <p:cNvSpPr/>
            <p:nvPr/>
          </p:nvSpPr>
          <p:spPr>
            <a:xfrm>
              <a:off x="5830333" y="3447886"/>
              <a:ext cx="588753" cy="209317"/>
            </a:xfrm>
            <a:prstGeom prst="rect">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Thứ tự</a:t>
              </a:r>
              <a:endParaRPr/>
            </a:p>
          </p:txBody>
        </p:sp>
        <p:sp>
          <p:nvSpPr>
            <p:cNvPr id="1267" name="Google Shape;1267;p54"/>
            <p:cNvSpPr/>
            <p:nvPr/>
          </p:nvSpPr>
          <p:spPr>
            <a:xfrm>
              <a:off x="4179303" y="3530999"/>
              <a:ext cx="1475409" cy="142688"/>
            </a:xfrm>
            <a:prstGeom prst="rect">
              <a:avLst/>
            </a:prstGeom>
            <a:solidFill>
              <a:srgbClr val="AED7F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chemeClr val="accent2"/>
                  </a:solidFill>
                  <a:latin typeface="Arial"/>
                  <a:ea typeface="Arial"/>
                  <a:cs typeface="Arial"/>
                  <a:sym typeface="Arial"/>
                </a:rPr>
                <a:t>Quản lý chuỗi cung ứng</a:t>
              </a:r>
              <a:endParaRPr/>
            </a:p>
          </p:txBody>
        </p:sp>
        <p:sp>
          <p:nvSpPr>
            <p:cNvPr id="1268" name="Google Shape;1268;p54"/>
            <p:cNvSpPr/>
            <p:nvPr/>
          </p:nvSpPr>
          <p:spPr>
            <a:xfrm>
              <a:off x="4179303" y="4262079"/>
              <a:ext cx="1475409" cy="142688"/>
            </a:xfrm>
            <a:prstGeom prst="rect">
              <a:avLst/>
            </a:prstGeom>
            <a:solidFill>
              <a:srgbClr val="AED7F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accent2"/>
                  </a:solidFill>
                  <a:latin typeface="Arial"/>
                  <a:ea typeface="Arial"/>
                  <a:cs typeface="Arial"/>
                  <a:sym typeface="Arial"/>
                </a:rPr>
                <a:t>Quản lý nguồn lực công ty</a:t>
              </a:r>
              <a:endParaRPr/>
            </a:p>
          </p:txBody>
        </p:sp>
        <p:sp>
          <p:nvSpPr>
            <p:cNvPr id="1269" name="Google Shape;1269;p54"/>
            <p:cNvSpPr/>
            <p:nvPr/>
          </p:nvSpPr>
          <p:spPr>
            <a:xfrm>
              <a:off x="4179303" y="5062378"/>
              <a:ext cx="1475409" cy="142688"/>
            </a:xfrm>
            <a:prstGeom prst="rect">
              <a:avLst/>
            </a:prstGeom>
            <a:solidFill>
              <a:srgbClr val="AED7F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accent2"/>
                  </a:solidFill>
                  <a:latin typeface="Arial"/>
                  <a:ea typeface="Arial"/>
                  <a:cs typeface="Arial"/>
                  <a:sym typeface="Arial"/>
                </a:rPr>
                <a:t>Vận hành nhà máy</a:t>
              </a:r>
              <a:endParaRPr/>
            </a:p>
          </p:txBody>
        </p:sp>
        <p:sp>
          <p:nvSpPr>
            <p:cNvPr id="1270" name="Google Shape;1270;p54"/>
            <p:cNvSpPr/>
            <p:nvPr/>
          </p:nvSpPr>
          <p:spPr>
            <a:xfrm>
              <a:off x="4179303" y="5811883"/>
              <a:ext cx="1475409" cy="156957"/>
            </a:xfrm>
            <a:prstGeom prst="rect">
              <a:avLst/>
            </a:prstGeom>
            <a:solidFill>
              <a:srgbClr val="AED7F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accent2"/>
                  </a:solidFill>
                  <a:latin typeface="Arial"/>
                  <a:ea typeface="Arial"/>
                  <a:cs typeface="Arial"/>
                  <a:sym typeface="Arial"/>
                </a:rPr>
                <a:t>Tự động hóa lĩnh vực</a:t>
              </a:r>
              <a:endParaRPr/>
            </a:p>
          </p:txBody>
        </p:sp>
        <p:sp>
          <p:nvSpPr>
            <p:cNvPr id="1271" name="Google Shape;1271;p54"/>
            <p:cNvSpPr/>
            <p:nvPr/>
          </p:nvSpPr>
          <p:spPr>
            <a:xfrm>
              <a:off x="3397776" y="4133830"/>
              <a:ext cx="712391" cy="24505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Thông tin tiêu chuẩn</a:t>
              </a:r>
              <a:endParaRPr/>
            </a:p>
          </p:txBody>
        </p:sp>
        <p:sp>
          <p:nvSpPr>
            <p:cNvPr id="1272" name="Google Shape;1272;p54"/>
            <p:cNvSpPr/>
            <p:nvPr/>
          </p:nvSpPr>
          <p:spPr>
            <a:xfrm>
              <a:off x="3397775" y="4850137"/>
              <a:ext cx="712391" cy="24505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Thông tin tiêu chuẩn</a:t>
              </a:r>
              <a:endParaRPr/>
            </a:p>
          </p:txBody>
        </p:sp>
        <p:sp>
          <p:nvSpPr>
            <p:cNvPr id="1273" name="Google Shape;1273;p54"/>
            <p:cNvSpPr/>
            <p:nvPr/>
          </p:nvSpPr>
          <p:spPr>
            <a:xfrm>
              <a:off x="3362153" y="5182787"/>
              <a:ext cx="783631" cy="24505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Thông tin kỹ thuật</a:t>
              </a:r>
              <a:endParaRPr/>
            </a:p>
          </p:txBody>
        </p:sp>
        <p:sp>
          <p:nvSpPr>
            <p:cNvPr id="1274" name="Google Shape;1274;p54"/>
            <p:cNvSpPr/>
            <p:nvPr/>
          </p:nvSpPr>
          <p:spPr>
            <a:xfrm>
              <a:off x="3362153" y="5582381"/>
              <a:ext cx="783631" cy="24505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Thông tin kỹ thuật</a:t>
              </a:r>
              <a:endParaRPr/>
            </a:p>
          </p:txBody>
        </p:sp>
        <p:sp>
          <p:nvSpPr>
            <p:cNvPr id="1275" name="Google Shape;1275;p54"/>
            <p:cNvSpPr/>
            <p:nvPr/>
          </p:nvSpPr>
          <p:spPr>
            <a:xfrm>
              <a:off x="2936716" y="4359194"/>
              <a:ext cx="365568" cy="861994"/>
            </a:xfrm>
            <a:prstGeom prst="rect">
              <a:avLst/>
            </a:prstGeom>
            <a:solidFill>
              <a:srgbClr val="395D8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Phát triển sản phẩm</a:t>
              </a:r>
              <a:endParaRPr/>
            </a:p>
          </p:txBody>
        </p:sp>
        <p:sp>
          <p:nvSpPr>
            <p:cNvPr id="1276" name="Google Shape;1276;p54"/>
            <p:cNvSpPr/>
            <p:nvPr/>
          </p:nvSpPr>
          <p:spPr>
            <a:xfrm>
              <a:off x="5884877" y="5400990"/>
              <a:ext cx="1043013" cy="209317"/>
            </a:xfrm>
            <a:prstGeom prst="rect">
              <a:avLst/>
            </a:prstGeom>
            <a:solidFill>
              <a:srgbClr val="395D8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Quản lý năng lượng nhà máy</a:t>
              </a:r>
              <a:endParaRPr/>
            </a:p>
          </p:txBody>
        </p:sp>
        <p:sp>
          <p:nvSpPr>
            <p:cNvPr id="1277" name="Google Shape;1277;p54"/>
            <p:cNvSpPr/>
            <p:nvPr/>
          </p:nvSpPr>
          <p:spPr>
            <a:xfrm>
              <a:off x="5880098" y="4267187"/>
              <a:ext cx="905519" cy="33133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Thông tin về hiệu suất</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Thông tin tiến độ</a:t>
              </a:r>
              <a:endParaRPr/>
            </a:p>
          </p:txBody>
        </p:sp>
        <p:sp>
          <p:nvSpPr>
            <p:cNvPr id="1278" name="Google Shape;1278;p54"/>
            <p:cNvSpPr/>
            <p:nvPr/>
          </p:nvSpPr>
          <p:spPr>
            <a:xfrm>
              <a:off x="4092178" y="3939563"/>
              <a:ext cx="647629" cy="209317"/>
            </a:xfrm>
            <a:prstGeom prst="rect">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Thứ tự, dự đoán</a:t>
              </a:r>
              <a:endParaRPr/>
            </a:p>
          </p:txBody>
        </p:sp>
        <p:sp>
          <p:nvSpPr>
            <p:cNvPr id="1279" name="Google Shape;1279;p54"/>
            <p:cNvSpPr/>
            <p:nvPr/>
          </p:nvSpPr>
          <p:spPr>
            <a:xfrm>
              <a:off x="5078015" y="3935864"/>
              <a:ext cx="712391" cy="209317"/>
            </a:xfrm>
            <a:prstGeom prst="rect">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Thông tin tiến độ</a:t>
              </a:r>
              <a:endParaRPr/>
            </a:p>
          </p:txBody>
        </p:sp>
        <p:sp>
          <p:nvSpPr>
            <p:cNvPr id="1280" name="Google Shape;1280;p54"/>
            <p:cNvSpPr/>
            <p:nvPr/>
          </p:nvSpPr>
          <p:spPr>
            <a:xfrm>
              <a:off x="5098039" y="4673750"/>
              <a:ext cx="712391" cy="209317"/>
            </a:xfrm>
            <a:prstGeom prst="rect">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Thông tin về hiệu suất</a:t>
              </a:r>
              <a:endParaRPr/>
            </a:p>
          </p:txBody>
        </p:sp>
        <p:sp>
          <p:nvSpPr>
            <p:cNvPr id="1281" name="Google Shape;1281;p54"/>
            <p:cNvSpPr/>
            <p:nvPr/>
          </p:nvSpPr>
          <p:spPr>
            <a:xfrm>
              <a:off x="5110395" y="5436114"/>
              <a:ext cx="647629" cy="209317"/>
            </a:xfrm>
            <a:prstGeom prst="rect">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Thông tin theo thời gian thực</a:t>
              </a:r>
              <a:endParaRPr/>
            </a:p>
          </p:txBody>
        </p:sp>
        <p:sp>
          <p:nvSpPr>
            <p:cNvPr id="1282" name="Google Shape;1282;p54"/>
            <p:cNvSpPr/>
            <p:nvPr/>
          </p:nvSpPr>
          <p:spPr>
            <a:xfrm>
              <a:off x="4092178" y="4701152"/>
              <a:ext cx="647629" cy="209317"/>
            </a:xfrm>
            <a:prstGeom prst="rect">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kế hoạch</a:t>
              </a:r>
              <a:endParaRPr/>
            </a:p>
          </p:txBody>
        </p:sp>
        <p:sp>
          <p:nvSpPr>
            <p:cNvPr id="1283" name="Google Shape;1283;p54"/>
            <p:cNvSpPr/>
            <p:nvPr/>
          </p:nvSpPr>
          <p:spPr>
            <a:xfrm>
              <a:off x="4110165" y="5427845"/>
              <a:ext cx="647629" cy="209317"/>
            </a:xfrm>
            <a:prstGeom prst="rect">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Kiểm soát cơ sở</a:t>
              </a:r>
              <a:endParaRPr/>
            </a:p>
          </p:txBody>
        </p:sp>
        <p:sp>
          <p:nvSpPr>
            <p:cNvPr id="1284" name="Google Shape;1284;p54"/>
            <p:cNvSpPr/>
            <p:nvPr/>
          </p:nvSpPr>
          <p:spPr>
            <a:xfrm>
              <a:off x="2891512" y="5564957"/>
              <a:ext cx="437122" cy="175681"/>
            </a:xfrm>
            <a:prstGeom prst="rect">
              <a:avLst/>
            </a:prstGeom>
            <a:solidFill>
              <a:srgbClr val="395D8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v.v.)</a:t>
              </a:r>
              <a:endParaRPr/>
            </a:p>
          </p:txBody>
        </p:sp>
        <p:sp>
          <p:nvSpPr>
            <p:cNvPr id="1285" name="Google Shape;1285;p54"/>
            <p:cNvSpPr/>
            <p:nvPr/>
          </p:nvSpPr>
          <p:spPr>
            <a:xfrm>
              <a:off x="5180362" y="3676215"/>
              <a:ext cx="427768" cy="172568"/>
            </a:xfrm>
            <a:prstGeom prst="rect">
              <a:avLst/>
            </a:prstGeom>
            <a:solidFill>
              <a:srgbClr val="AED7F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accent2"/>
                  </a:solidFill>
                  <a:latin typeface="Arial"/>
                  <a:ea typeface="Arial"/>
                  <a:cs typeface="Arial"/>
                  <a:sym typeface="Arial"/>
                </a:rPr>
                <a:t>v.v.)</a:t>
              </a:r>
              <a:endParaRPr/>
            </a:p>
          </p:txBody>
        </p:sp>
        <p:sp>
          <p:nvSpPr>
            <p:cNvPr id="1286" name="Google Shape;1286;p54"/>
            <p:cNvSpPr/>
            <p:nvPr/>
          </p:nvSpPr>
          <p:spPr>
            <a:xfrm>
              <a:off x="4969764" y="4426613"/>
              <a:ext cx="411570" cy="142300"/>
            </a:xfrm>
            <a:prstGeom prst="rect">
              <a:avLst/>
            </a:prstGeom>
            <a:solidFill>
              <a:srgbClr val="AED7F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accent2"/>
                  </a:solidFill>
                  <a:latin typeface="Arial"/>
                  <a:ea typeface="Arial"/>
                  <a:cs typeface="Arial"/>
                  <a:sym typeface="Arial"/>
                </a:rPr>
                <a:t>v.v.)</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pSp>
        <p:nvGrpSpPr>
          <p:cNvPr id="1292" name="Google Shape;1292;p55"/>
          <p:cNvGrpSpPr/>
          <p:nvPr/>
        </p:nvGrpSpPr>
        <p:grpSpPr>
          <a:xfrm>
            <a:off x="416128" y="444866"/>
            <a:ext cx="9051872" cy="282133"/>
            <a:chOff x="416128" y="444866"/>
            <a:chExt cx="9051872" cy="282133"/>
          </a:xfrm>
        </p:grpSpPr>
        <p:sp>
          <p:nvSpPr>
            <p:cNvPr id="1293" name="Google Shape;1293;p5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Nhà máy thông minh</a:t>
              </a:r>
              <a:endParaRPr b="1" sz="1800">
                <a:solidFill>
                  <a:schemeClr val="lt1"/>
                </a:solidFill>
                <a:latin typeface="Arial"/>
                <a:ea typeface="Arial"/>
                <a:cs typeface="Arial"/>
                <a:sym typeface="Arial"/>
              </a:endParaRPr>
            </a:p>
          </p:txBody>
        </p:sp>
        <p:sp>
          <p:nvSpPr>
            <p:cNvPr id="1294" name="Google Shape;1294;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295" name="Google Shape;1295;p5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Phạm vi Nhà máy thông minh</a:t>
            </a:r>
            <a:endParaRPr/>
          </a:p>
        </p:txBody>
      </p:sp>
      <p:sp>
        <p:nvSpPr>
          <p:cNvPr id="1296" name="Google Shape;1296;p55"/>
          <p:cNvSpPr/>
          <p:nvPr/>
        </p:nvSpPr>
        <p:spPr>
          <a:xfrm>
            <a:off x="7629525" y="2006226"/>
            <a:ext cx="1828799" cy="1800493"/>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Nhà máy thông minh bao gồm tất cả các quy trình liên quan đến sản xuất từ phát triển sản phẩm đến sản xuất, dự báo nhu cầu thị trường, đơn đặt hàng của công ty mẹ cho đến xuất xưởng thành phẩm.</a:t>
            </a:r>
            <a:endParaRPr sz="1300">
              <a:solidFill>
                <a:srgbClr val="262626"/>
              </a:solidFill>
              <a:latin typeface="Arial"/>
              <a:ea typeface="Arial"/>
              <a:cs typeface="Arial"/>
              <a:sym typeface="Arial"/>
            </a:endParaRPr>
          </a:p>
        </p:txBody>
      </p:sp>
      <p:pic>
        <p:nvPicPr>
          <p:cNvPr id="1297" name="Google Shape;1297;p55"/>
          <p:cNvPicPr preferRelativeResize="0"/>
          <p:nvPr/>
        </p:nvPicPr>
        <p:blipFill rotWithShape="1">
          <a:blip r:embed="rId3">
            <a:alphaModFix/>
          </a:blip>
          <a:srcRect b="0" l="0" r="0" t="0"/>
          <a:stretch/>
        </p:blipFill>
        <p:spPr>
          <a:xfrm>
            <a:off x="553142" y="2097394"/>
            <a:ext cx="6815341" cy="3820806"/>
          </a:xfrm>
          <a:prstGeom prst="rect">
            <a:avLst/>
          </a:prstGeom>
          <a:noFill/>
          <a:ln>
            <a:noFill/>
          </a:ln>
        </p:spPr>
      </p:pic>
      <p:sp>
        <p:nvSpPr>
          <p:cNvPr id="1298" name="Google Shape;1298;p55"/>
          <p:cNvSpPr/>
          <p:nvPr/>
        </p:nvSpPr>
        <p:spPr>
          <a:xfrm>
            <a:off x="660278" y="2688304"/>
            <a:ext cx="1060945" cy="291760"/>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Công ty hợp tác</a:t>
            </a:r>
            <a:endParaRPr/>
          </a:p>
        </p:txBody>
      </p:sp>
      <p:sp>
        <p:nvSpPr>
          <p:cNvPr id="1299" name="Google Shape;1299;p55"/>
          <p:cNvSpPr/>
          <p:nvPr/>
        </p:nvSpPr>
        <p:spPr>
          <a:xfrm>
            <a:off x="660279" y="3035023"/>
            <a:ext cx="876814" cy="320936"/>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Hệ thống ứng dụng (S/W)</a:t>
            </a:r>
            <a:endParaRPr/>
          </a:p>
        </p:txBody>
      </p:sp>
      <p:sp>
        <p:nvSpPr>
          <p:cNvPr id="1300" name="Google Shape;1300;p55"/>
          <p:cNvSpPr/>
          <p:nvPr/>
        </p:nvSpPr>
        <p:spPr>
          <a:xfrm>
            <a:off x="5075696" y="2703478"/>
            <a:ext cx="876814" cy="291760"/>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Công ty hợp tác</a:t>
            </a:r>
            <a:endParaRPr/>
          </a:p>
        </p:txBody>
      </p:sp>
      <p:sp>
        <p:nvSpPr>
          <p:cNvPr id="1301" name="Google Shape;1301;p55"/>
          <p:cNvSpPr/>
          <p:nvPr/>
        </p:nvSpPr>
        <p:spPr>
          <a:xfrm>
            <a:off x="1994629" y="2209471"/>
            <a:ext cx="544432" cy="219203"/>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Thứ tự</a:t>
            </a:r>
            <a:endParaRPr/>
          </a:p>
        </p:txBody>
      </p:sp>
      <p:sp>
        <p:nvSpPr>
          <p:cNvPr id="1302" name="Google Shape;1302;p55"/>
          <p:cNvSpPr/>
          <p:nvPr/>
        </p:nvSpPr>
        <p:spPr>
          <a:xfrm>
            <a:off x="4524981" y="2209472"/>
            <a:ext cx="544432" cy="219203"/>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Thứ tự</a:t>
            </a:r>
            <a:endParaRPr/>
          </a:p>
        </p:txBody>
      </p:sp>
      <p:sp>
        <p:nvSpPr>
          <p:cNvPr id="1303" name="Google Shape;1303;p55"/>
          <p:cNvSpPr/>
          <p:nvPr/>
        </p:nvSpPr>
        <p:spPr>
          <a:xfrm rot="1902910">
            <a:off x="3629270" y="2489840"/>
            <a:ext cx="1167041" cy="219203"/>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Thứ tự, thông tin dự đoán</a:t>
            </a:r>
            <a:endParaRPr/>
          </a:p>
        </p:txBody>
      </p:sp>
      <p:sp>
        <p:nvSpPr>
          <p:cNvPr id="1304" name="Google Shape;1304;p55"/>
          <p:cNvSpPr/>
          <p:nvPr/>
        </p:nvSpPr>
        <p:spPr>
          <a:xfrm rot="1902910">
            <a:off x="3579836" y="2788611"/>
            <a:ext cx="876815" cy="219203"/>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Thông tin tiến độ</a:t>
            </a:r>
            <a:endParaRPr/>
          </a:p>
        </p:txBody>
      </p:sp>
      <p:sp>
        <p:nvSpPr>
          <p:cNvPr id="1305" name="Google Shape;1305;p55"/>
          <p:cNvSpPr/>
          <p:nvPr/>
        </p:nvSpPr>
        <p:spPr>
          <a:xfrm>
            <a:off x="4212789" y="3148237"/>
            <a:ext cx="915706" cy="179056"/>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
                <a:solidFill>
                  <a:schemeClr val="dk1"/>
                </a:solidFill>
                <a:latin typeface="Arial"/>
                <a:ea typeface="Arial"/>
                <a:cs typeface="Arial"/>
                <a:sym typeface="Arial"/>
              </a:rPr>
              <a:t>Thông tin về hiệu suất sản xuất</a:t>
            </a:r>
            <a:endParaRPr/>
          </a:p>
          <a:p>
            <a:pPr indent="0" lvl="0" marL="0" marR="0" rtl="0" algn="l">
              <a:spcBef>
                <a:spcPts val="0"/>
              </a:spcBef>
              <a:spcAft>
                <a:spcPts val="0"/>
              </a:spcAft>
              <a:buNone/>
            </a:pPr>
            <a:br>
              <a:rPr lang="en-US" sz="900">
                <a:solidFill>
                  <a:schemeClr val="lt1"/>
                </a:solidFill>
                <a:latin typeface="Arial"/>
                <a:ea typeface="Arial"/>
                <a:cs typeface="Arial"/>
                <a:sym typeface="Arial"/>
              </a:rPr>
            </a:br>
            <a:endParaRPr sz="900">
              <a:solidFill>
                <a:schemeClr val="lt1"/>
              </a:solidFill>
              <a:latin typeface="Arial"/>
              <a:ea typeface="Arial"/>
              <a:cs typeface="Arial"/>
              <a:sym typeface="Arial"/>
            </a:endParaRPr>
          </a:p>
        </p:txBody>
      </p:sp>
      <p:sp>
        <p:nvSpPr>
          <p:cNvPr id="1306" name="Google Shape;1306;p55"/>
          <p:cNvSpPr/>
          <p:nvPr/>
        </p:nvSpPr>
        <p:spPr>
          <a:xfrm>
            <a:off x="4128569" y="3533841"/>
            <a:ext cx="915706" cy="190287"/>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Thông tin quản lý đơn hàng</a:t>
            </a:r>
            <a:endParaRPr/>
          </a:p>
        </p:txBody>
      </p:sp>
      <p:sp>
        <p:nvSpPr>
          <p:cNvPr id="1307" name="Google Shape;1307;p55"/>
          <p:cNvSpPr/>
          <p:nvPr/>
        </p:nvSpPr>
        <p:spPr>
          <a:xfrm>
            <a:off x="4998627" y="3628984"/>
            <a:ext cx="876814" cy="291760"/>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Vận hành doanh nghiệp</a:t>
            </a:r>
            <a:endParaRPr/>
          </a:p>
        </p:txBody>
      </p:sp>
      <p:sp>
        <p:nvSpPr>
          <p:cNvPr id="1308" name="Google Shape;1308;p55"/>
          <p:cNvSpPr/>
          <p:nvPr/>
        </p:nvSpPr>
        <p:spPr>
          <a:xfrm>
            <a:off x="3123784" y="3679721"/>
            <a:ext cx="876814" cy="190287"/>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Vận hành nhà máy</a:t>
            </a:r>
            <a:endParaRPr/>
          </a:p>
        </p:txBody>
      </p:sp>
      <p:sp>
        <p:nvSpPr>
          <p:cNvPr id="1309" name="Google Shape;1309;p55"/>
          <p:cNvSpPr/>
          <p:nvPr/>
        </p:nvSpPr>
        <p:spPr>
          <a:xfrm>
            <a:off x="2061439" y="2846059"/>
            <a:ext cx="1708665" cy="199276"/>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Quản lý/tối ưu hóa chuỗi cung ứng</a:t>
            </a:r>
            <a:endParaRPr/>
          </a:p>
        </p:txBody>
      </p:sp>
      <p:sp>
        <p:nvSpPr>
          <p:cNvPr id="1310" name="Google Shape;1310;p55"/>
          <p:cNvSpPr/>
          <p:nvPr/>
        </p:nvSpPr>
        <p:spPr>
          <a:xfrm>
            <a:off x="2466207" y="3168968"/>
            <a:ext cx="876815" cy="219203"/>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Thông tin sản phẩm</a:t>
            </a:r>
            <a:endParaRPr/>
          </a:p>
        </p:txBody>
      </p:sp>
      <p:sp>
        <p:nvSpPr>
          <p:cNvPr id="1311" name="Google Shape;1311;p55"/>
          <p:cNvSpPr/>
          <p:nvPr/>
        </p:nvSpPr>
        <p:spPr>
          <a:xfrm>
            <a:off x="1264396" y="3680021"/>
            <a:ext cx="1553330" cy="190287"/>
          </a:xfrm>
          <a:prstGeom prst="rect">
            <a:avLst/>
          </a:prstGeom>
          <a:solidFill>
            <a:srgbClr val="F0F5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Phát triển sản phẩm và quy trình</a:t>
            </a:r>
            <a:endParaRPr/>
          </a:p>
        </p:txBody>
      </p:sp>
      <p:sp>
        <p:nvSpPr>
          <p:cNvPr id="1312" name="Google Shape;1312;p55"/>
          <p:cNvSpPr/>
          <p:nvPr/>
        </p:nvSpPr>
        <p:spPr>
          <a:xfrm>
            <a:off x="1569985" y="4052558"/>
            <a:ext cx="876815" cy="2192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Thông tin về thiết kế</a:t>
            </a:r>
            <a:endParaRPr/>
          </a:p>
        </p:txBody>
      </p:sp>
      <p:sp>
        <p:nvSpPr>
          <p:cNvPr id="1313" name="Google Shape;1313;p55"/>
          <p:cNvSpPr/>
          <p:nvPr/>
        </p:nvSpPr>
        <p:spPr>
          <a:xfrm>
            <a:off x="2586829" y="4030039"/>
            <a:ext cx="876815" cy="2192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Lệnh điều khiển</a:t>
            </a:r>
            <a:endParaRPr/>
          </a:p>
        </p:txBody>
      </p:sp>
      <p:sp>
        <p:nvSpPr>
          <p:cNvPr id="1314" name="Google Shape;1314;p55"/>
          <p:cNvSpPr/>
          <p:nvPr/>
        </p:nvSpPr>
        <p:spPr>
          <a:xfrm>
            <a:off x="3765638" y="4089044"/>
            <a:ext cx="2067484" cy="1992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chemeClr val="dk1"/>
                </a:solidFill>
                <a:latin typeface="Arial"/>
                <a:ea typeface="Arial"/>
                <a:cs typeface="Arial"/>
                <a:sym typeface="Arial"/>
              </a:rPr>
              <a:t>Cơ sở vật chất, thông tin hoạt động</a:t>
            </a:r>
            <a:endParaRPr/>
          </a:p>
        </p:txBody>
      </p:sp>
      <p:sp>
        <p:nvSpPr>
          <p:cNvPr id="1315" name="Google Shape;1315;p55"/>
          <p:cNvSpPr/>
          <p:nvPr/>
        </p:nvSpPr>
        <p:spPr>
          <a:xfrm>
            <a:off x="1828438" y="5012056"/>
            <a:ext cx="876815" cy="2192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Kiểm soát cơ sở</a:t>
            </a:r>
            <a:endParaRPr/>
          </a:p>
        </p:txBody>
      </p:sp>
      <p:sp>
        <p:nvSpPr>
          <p:cNvPr id="1316" name="Google Shape;1316;p55"/>
          <p:cNvSpPr/>
          <p:nvPr/>
        </p:nvSpPr>
        <p:spPr>
          <a:xfrm>
            <a:off x="3721128" y="5012056"/>
            <a:ext cx="1412119" cy="2192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Dữ liệu về trạng thái, hoạt động</a:t>
            </a:r>
            <a:endParaRPr/>
          </a:p>
        </p:txBody>
      </p:sp>
      <p:sp>
        <p:nvSpPr>
          <p:cNvPr id="1317" name="Google Shape;1317;p55"/>
          <p:cNvSpPr/>
          <p:nvPr/>
        </p:nvSpPr>
        <p:spPr>
          <a:xfrm>
            <a:off x="668718" y="4464378"/>
            <a:ext cx="964496" cy="3209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Tự động hóa điều khiển (bộ điều khiển, cảm biến)</a:t>
            </a:r>
            <a:endParaRPr/>
          </a:p>
        </p:txBody>
      </p:sp>
      <p:sp>
        <p:nvSpPr>
          <p:cNvPr id="1318" name="Google Shape;1318;p55"/>
          <p:cNvSpPr/>
          <p:nvPr/>
        </p:nvSpPr>
        <p:spPr>
          <a:xfrm>
            <a:off x="678665" y="5426043"/>
            <a:ext cx="964496" cy="320936"/>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Tự động hóa tại cơ sở (robot, cơ sở sản xuất)</a:t>
            </a:r>
            <a:endParaRPr/>
          </a:p>
        </p:txBody>
      </p:sp>
      <p:sp>
        <p:nvSpPr>
          <p:cNvPr id="1319" name="Google Shape;1319;p55"/>
          <p:cNvSpPr/>
          <p:nvPr/>
        </p:nvSpPr>
        <p:spPr>
          <a:xfrm>
            <a:off x="6498791" y="2430963"/>
            <a:ext cx="763596" cy="145834"/>
          </a:xfrm>
          <a:prstGeom prst="rect">
            <a:avLst/>
          </a:prstGeom>
          <a:solidFill>
            <a:srgbClr val="D8E8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(Nền tảng đám mây)</a:t>
            </a:r>
            <a:endParaRPr/>
          </a:p>
        </p:txBody>
      </p:sp>
      <p:sp>
        <p:nvSpPr>
          <p:cNvPr id="1320" name="Google Shape;1320;p55"/>
          <p:cNvSpPr/>
          <p:nvPr/>
        </p:nvSpPr>
        <p:spPr>
          <a:xfrm>
            <a:off x="6474840" y="3679721"/>
            <a:ext cx="800810" cy="152187"/>
          </a:xfrm>
          <a:prstGeom prst="rect">
            <a:avLst/>
          </a:prstGeom>
          <a:solidFill>
            <a:srgbClr val="D8E8F1"/>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(Hệ thống sản xuất không gian mạng thực - ảo)</a:t>
            </a:r>
            <a:endParaRPr/>
          </a:p>
        </p:txBody>
      </p:sp>
      <p:sp>
        <p:nvSpPr>
          <p:cNvPr id="1321" name="Google Shape;1321;p55"/>
          <p:cNvSpPr/>
          <p:nvPr/>
        </p:nvSpPr>
        <p:spPr>
          <a:xfrm>
            <a:off x="6499091" y="4929191"/>
            <a:ext cx="763596" cy="145834"/>
          </a:xfrm>
          <a:prstGeom prst="rect">
            <a:avLst/>
          </a:prstGeom>
          <a:solidFill>
            <a:srgbClr val="D8E8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(Công nghệ thông minh)</a:t>
            </a:r>
            <a:endParaRPr/>
          </a:p>
        </p:txBody>
      </p:sp>
      <p:sp>
        <p:nvSpPr>
          <p:cNvPr id="1322" name="Google Shape;1322;p55"/>
          <p:cNvSpPr/>
          <p:nvPr/>
        </p:nvSpPr>
        <p:spPr>
          <a:xfrm>
            <a:off x="5044276" y="4795261"/>
            <a:ext cx="609075" cy="1438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Cảm biến công nghiệp</a:t>
            </a:r>
            <a:endParaRPr/>
          </a:p>
        </p:txBody>
      </p:sp>
      <p:sp>
        <p:nvSpPr>
          <p:cNvPr id="1323" name="Google Shape;1323;p55"/>
          <p:cNvSpPr/>
          <p:nvPr/>
        </p:nvSpPr>
        <p:spPr>
          <a:xfrm>
            <a:off x="3681696" y="4830978"/>
            <a:ext cx="1079015" cy="1189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Điều khiển số bằng máy tính (CNC)</a:t>
            </a:r>
            <a:endParaRPr/>
          </a:p>
        </p:txBody>
      </p:sp>
      <p:sp>
        <p:nvSpPr>
          <p:cNvPr id="1324" name="Google Shape;1324;p55"/>
          <p:cNvSpPr/>
          <p:nvPr/>
        </p:nvSpPr>
        <p:spPr>
          <a:xfrm>
            <a:off x="2758766" y="4809352"/>
            <a:ext cx="876813" cy="1330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Giao diện (HMI)</a:t>
            </a:r>
            <a:endParaRPr/>
          </a:p>
        </p:txBody>
      </p:sp>
      <p:sp>
        <p:nvSpPr>
          <p:cNvPr id="1325" name="Google Shape;1325;p55"/>
          <p:cNvSpPr/>
          <p:nvPr/>
        </p:nvSpPr>
        <p:spPr>
          <a:xfrm>
            <a:off x="1852908" y="4803129"/>
            <a:ext cx="876813" cy="1330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Điều khiển quá trình (PLC)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grpSp>
        <p:nvGrpSpPr>
          <p:cNvPr id="1331" name="Google Shape;1331;p56"/>
          <p:cNvGrpSpPr/>
          <p:nvPr/>
        </p:nvGrpSpPr>
        <p:grpSpPr>
          <a:xfrm>
            <a:off x="416128" y="444866"/>
            <a:ext cx="9051872" cy="282133"/>
            <a:chOff x="416128" y="444866"/>
            <a:chExt cx="9051872" cy="282133"/>
          </a:xfrm>
        </p:grpSpPr>
        <p:sp>
          <p:nvSpPr>
            <p:cNvPr id="1332" name="Google Shape;1332;p5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2.6. Nhà máy thông minh</a:t>
              </a:r>
              <a:endParaRPr b="1" sz="1800">
                <a:solidFill>
                  <a:schemeClr val="lt1"/>
                </a:solidFill>
                <a:latin typeface="Arial"/>
                <a:ea typeface="Arial"/>
                <a:cs typeface="Arial"/>
                <a:sym typeface="Arial"/>
              </a:endParaRPr>
            </a:p>
          </p:txBody>
        </p:sp>
        <p:sp>
          <p:nvSpPr>
            <p:cNvPr id="1333" name="Google Shape;1333;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334" name="Google Shape;1334;p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Thành phần chính trong hệ sinh thái sản xuất thông minh </a:t>
            </a:r>
            <a:endParaRPr/>
          </a:p>
        </p:txBody>
      </p:sp>
      <p:graphicFrame>
        <p:nvGraphicFramePr>
          <p:cNvPr id="1335" name="Google Shape;1335;p56"/>
          <p:cNvGraphicFramePr/>
          <p:nvPr/>
        </p:nvGraphicFramePr>
        <p:xfrm>
          <a:off x="492843" y="2270125"/>
          <a:ext cx="3000000" cy="3000000"/>
        </p:xfrm>
        <a:graphic>
          <a:graphicData uri="http://schemas.openxmlformats.org/drawingml/2006/table">
            <a:tbl>
              <a:tblPr bandRow="1" firstRow="1">
                <a:noFill/>
                <a:tableStyleId>{A9672A58-3C3F-4094-A55C-8326C1CC86CD}</a:tableStyleId>
              </a:tblPr>
              <a:tblGrid>
                <a:gridCol w="1123000"/>
                <a:gridCol w="5055900"/>
                <a:gridCol w="2451925"/>
              </a:tblGrid>
              <a:tr h="27822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Phân loại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Định nghĩa</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Lĩnh vực ứng dụng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28292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Ứng dụng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88900" lvl="0" marL="88900" marR="0" rtl="0" algn="l">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Hệ thống phần mềm cao nhất trong giải pháp CNTT nhà máy thông minh. Thực hiện nhiều hoạt động sản xuất trên các nền tảng như MES (Hệ thống điều hành sản xuất), ERP (Hoạch định tài nguyên doanh nghiệp), PLM (Quản lý vòng đời sản phẩm), SCM (Quản lý chuỗi cung ứng), v.v.</a:t>
                      </a:r>
                      <a:endParaRPr/>
                    </a:p>
                    <a:p>
                      <a:pPr indent="-88900" lvl="0" marL="88900" marR="0" rtl="0" algn="l">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Ứng dụng này bao gồm một hệ thống có thể hiển thị và phân tích dữ liệu được thiết bị thu thập.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Thiết kế quy trình</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Phân tích điều hành sản xuất</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Phân tích chất lượng</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Bảo trì cơ sở vật chất</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Hoạt động an toàn/gia tăng</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Phân phối/Mua sắm/Phản hồi của khách hàng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1129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Nền tảng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88900" lvl="0" marL="88900" marR="0" rtl="0" algn="l">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Là một hệ thống phần mềm trung gian cung cấp thông tin từ thiết bị thấp hơn trong giải pháp CNTT Nhà máy thông minh đến ứng dụng cao nhất. Phân tích dữ liệu được thiết bị thu thập và cung cấp thông tin đã được tối ưu hóa bằng cách mô hình hóa và mô phỏng vật lý ảo.</a:t>
                      </a:r>
                      <a:endParaRPr/>
                    </a:p>
                    <a:p>
                      <a:pPr indent="-88900" lvl="0" marL="88900" marR="0" rtl="0" algn="l">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Bao gồm một hệ thống có thể kiểm soát và quản lý các quy trình sản xuất khác nhau và kết nối với các ứng dụng cao hơn.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Phân tích big data trong sản xuất</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Công nghệ thực-ảo</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Công nghệ đám mây</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Quản lý tài nguyên của nhà máy</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7285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Thiết bị</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88900" lvl="0" marL="88900" marR="0" rtl="0" algn="l">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Đây là hệ thống phần cứng thấp nhất trong giải pháp CNTT Nhà máy thông minh. Bao gồm một hệ thống có thể phát hiện vị trí, môi trường và năng lượng thông qua các cảm biến thông minh và truyền dữ liệu đến nền tảng bằng cách phát hiện vị trí của công nhân và sản phẩm gia công qua robot.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Các bộ phận như bộ điều khiển, robot, cảm biến, v.v.</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5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1342" name="Google Shape;1342;p5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1343" name="Google Shape;1343;p57"/>
          <p:cNvGrpSpPr/>
          <p:nvPr/>
        </p:nvGrpSpPr>
        <p:grpSpPr>
          <a:xfrm>
            <a:off x="1054112" y="3883134"/>
            <a:ext cx="7638212" cy="1897956"/>
            <a:chOff x="1054112" y="3883134"/>
            <a:chExt cx="7638212" cy="1897956"/>
          </a:xfrm>
        </p:grpSpPr>
        <p:sp>
          <p:nvSpPr>
            <p:cNvPr id="1344" name="Google Shape;1344;p57"/>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2.1. Công nghệ IoT và sự phát triển</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2.2. Chăm sóc sức khỏe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Nhà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2.4. Thành phố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Logistics thông minh</a:t>
              </a:r>
              <a:endParaRPr sz="1800">
                <a:solidFill>
                  <a:srgbClr val="A5A5A5"/>
                </a:solidFill>
                <a:latin typeface="Arial"/>
                <a:ea typeface="Arial"/>
                <a:cs typeface="Arial"/>
                <a:sym typeface="Arial"/>
              </a:endParaRPr>
            </a:p>
          </p:txBody>
        </p:sp>
        <p:sp>
          <p:nvSpPr>
            <p:cNvPr id="1345" name="Google Shape;1345;p57"/>
            <p:cNvSpPr/>
            <p:nvPr/>
          </p:nvSpPr>
          <p:spPr>
            <a:xfrm>
              <a:off x="4951412"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2.6. Nhà máy thông minh</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2.7. Trang trại thông minh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2.8 Xe ô tô được kết nối</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2.9 Năng lượng thông minh</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2.10 Dịch vụ chính của IoT</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Trang trại thông minh</a:t>
            </a:r>
            <a:endParaRPr/>
          </a:p>
        </p:txBody>
      </p:sp>
      <p:sp>
        <p:nvSpPr>
          <p:cNvPr id="1352" name="Google Shape;1352;p58"/>
          <p:cNvSpPr/>
          <p:nvPr/>
        </p:nvSpPr>
        <p:spPr>
          <a:xfrm>
            <a:off x="7066547" y="1849229"/>
            <a:ext cx="2429878" cy="264862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trang trại có thể duy trì và quản lý từ xa và tự động môi trường chăn nuôi động vật và cây trồng bằng cách ứng dụng CNTT cho nhà kính và hệ thống thông báo. </a:t>
            </a:r>
            <a:endParaRPr/>
          </a:p>
          <a:p>
            <a:pPr indent="-182526" lvl="0" marL="182526" marR="0" rtl="0" algn="l">
              <a:spcBef>
                <a:spcPts val="800"/>
              </a:spcBef>
              <a:spcAft>
                <a:spcPts val="0"/>
              </a:spcAft>
              <a:buClr>
                <a:srgbClr val="193EB0"/>
              </a:buClr>
              <a:buSzPts val="1300"/>
              <a:buFont typeface="Arial"/>
              <a:buChar char="‣"/>
            </a:pPr>
            <a:r>
              <a:rPr lang="en-US" sz="1300">
                <a:solidFill>
                  <a:srgbClr val="FF0000"/>
                </a:solidFill>
                <a:latin typeface="Arial"/>
                <a:ea typeface="Arial"/>
                <a:cs typeface="Arial"/>
                <a:sym typeface="Arial"/>
              </a:rPr>
              <a:t>Một trang trại thông minh</a:t>
            </a:r>
            <a:r>
              <a:rPr lang="en-US" sz="1300">
                <a:solidFill>
                  <a:srgbClr val="262626"/>
                </a:solidFill>
                <a:latin typeface="Arial"/>
                <a:ea typeface="Arial"/>
                <a:cs typeface="Arial"/>
                <a:sym typeface="Arial"/>
              </a:rPr>
              <a:t> có thể tự động điều khiển môi trường sống tối ưu bằng cách sử dụng khoa học và công nghệ tiên tiến như </a:t>
            </a:r>
            <a:r>
              <a:rPr lang="en-US" sz="1300">
                <a:solidFill>
                  <a:srgbClr val="0033CC"/>
                </a:solidFill>
                <a:latin typeface="Arial"/>
                <a:ea typeface="Arial"/>
                <a:cs typeface="Arial"/>
                <a:sym typeface="Arial"/>
              </a:rPr>
              <a:t>IoT và big data.</a:t>
            </a:r>
            <a:endParaRPr/>
          </a:p>
        </p:txBody>
      </p:sp>
      <p:grpSp>
        <p:nvGrpSpPr>
          <p:cNvPr id="1353" name="Google Shape;1353;p58"/>
          <p:cNvGrpSpPr/>
          <p:nvPr/>
        </p:nvGrpSpPr>
        <p:grpSpPr>
          <a:xfrm>
            <a:off x="416128" y="444866"/>
            <a:ext cx="9051872" cy="682238"/>
            <a:chOff x="416128" y="444866"/>
            <a:chExt cx="9051872" cy="682238"/>
          </a:xfrm>
        </p:grpSpPr>
        <p:sp>
          <p:nvSpPr>
            <p:cNvPr id="1354" name="Google Shape;1354;p58"/>
            <p:cNvSpPr/>
            <p:nvPr/>
          </p:nvSpPr>
          <p:spPr>
            <a:xfrm>
              <a:off x="416128" y="444866"/>
              <a:ext cx="5824317" cy="682238"/>
            </a:xfrm>
            <a:prstGeom prst="rect">
              <a:avLst/>
            </a:prstGeom>
            <a:noFill/>
            <a:ln>
              <a:noFill/>
            </a:ln>
          </p:spPr>
          <p:txBody>
            <a:bodyPr anchorCtr="0" anchor="t" bIns="0" lIns="0" spcFirstLastPara="1" rIns="0" wrap="square" tIns="0">
              <a:spAutoFit/>
            </a:bodyPr>
            <a:lstStyle/>
            <a:p>
              <a:pPr indent="-137160" lvl="0" marL="0" marR="0" rtl="0" algn="l">
                <a:spcBef>
                  <a:spcPts val="0"/>
                </a:spcBef>
                <a:spcAft>
                  <a:spcPts val="0"/>
                </a:spcAft>
                <a:buClr>
                  <a:schemeClr val="lt1"/>
                </a:buClr>
                <a:buSzPts val="2160"/>
                <a:buFont typeface="Arial"/>
                <a:buChar char="•"/>
              </a:pPr>
              <a:r>
                <a:rPr b="1" lang="en-US" sz="1800">
                  <a:solidFill>
                    <a:schemeClr val="lt1"/>
                  </a:solidFill>
                  <a:latin typeface="Arial"/>
                  <a:ea typeface="Arial"/>
                  <a:cs typeface="Arial"/>
                  <a:sym typeface="Arial"/>
                </a:rPr>
                <a:t>2.7. Trang trại thông minh</a:t>
              </a:r>
              <a:endParaRPr b="1" sz="1800">
                <a:solidFill>
                  <a:schemeClr val="lt1"/>
                </a:solidFill>
                <a:latin typeface="Arial"/>
                <a:ea typeface="Arial"/>
                <a:cs typeface="Arial"/>
                <a:sym typeface="Arial"/>
              </a:endParaRPr>
            </a:p>
            <a:p>
              <a:pPr indent="0" lvl="0" marL="0" marR="0" rtl="0" algn="l">
                <a:spcBef>
                  <a:spcPts val="1000"/>
                </a:spcBef>
                <a:spcAft>
                  <a:spcPts val="0"/>
                </a:spcAft>
                <a:buClr>
                  <a:schemeClr val="lt1"/>
                </a:buClr>
                <a:buSzPts val="2160"/>
                <a:buFont typeface="Malgun Gothic"/>
                <a:buNone/>
              </a:pPr>
              <a:r>
                <a:t/>
              </a:r>
              <a:endParaRPr b="1" sz="1800">
                <a:solidFill>
                  <a:schemeClr val="lt1"/>
                </a:solidFill>
                <a:latin typeface="Arial"/>
                <a:ea typeface="Arial"/>
                <a:cs typeface="Arial"/>
                <a:sym typeface="Arial"/>
              </a:endParaRPr>
            </a:p>
          </p:txBody>
        </p:sp>
        <p:sp>
          <p:nvSpPr>
            <p:cNvPr id="1355" name="Google Shape;1355;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356" name="Google Shape;1356;p58"/>
          <p:cNvGrpSpPr/>
          <p:nvPr/>
        </p:nvGrpSpPr>
        <p:grpSpPr>
          <a:xfrm>
            <a:off x="690788" y="2002967"/>
            <a:ext cx="5697312" cy="4230570"/>
            <a:chOff x="2516665" y="3654116"/>
            <a:chExt cx="4376327" cy="2691122"/>
          </a:xfrm>
        </p:grpSpPr>
        <p:pic>
          <p:nvPicPr>
            <p:cNvPr descr="[âì¤ë§í¸íâ ë°ì´ëë ê¸°ìë¤] âí´ë¦­ ëì¬â ë íì  ê¸°ì¬ì ì¬ì§" id="1357" name="Google Shape;1357;p58"/>
            <p:cNvPicPr preferRelativeResize="0"/>
            <p:nvPr/>
          </p:nvPicPr>
          <p:blipFill rotWithShape="1">
            <a:blip r:embed="rId3">
              <a:alphaModFix/>
            </a:blip>
            <a:srcRect b="0" l="0" r="0" t="0"/>
            <a:stretch/>
          </p:blipFill>
          <p:spPr>
            <a:xfrm>
              <a:off x="2516665" y="3654116"/>
              <a:ext cx="4376327" cy="2691122"/>
            </a:xfrm>
            <a:prstGeom prst="rect">
              <a:avLst/>
            </a:prstGeom>
            <a:noFill/>
            <a:ln>
              <a:noFill/>
            </a:ln>
          </p:spPr>
        </p:pic>
        <p:sp>
          <p:nvSpPr>
            <p:cNvPr id="1358" name="Google Shape;1358;p58"/>
            <p:cNvSpPr/>
            <p:nvPr/>
          </p:nvSpPr>
          <p:spPr>
            <a:xfrm>
              <a:off x="2526614" y="3743829"/>
              <a:ext cx="1216379" cy="297179"/>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Sơ đồ cấu trúc Trang trại thông minh</a:t>
              </a:r>
              <a:endParaRPr/>
            </a:p>
          </p:txBody>
        </p:sp>
        <p:sp>
          <p:nvSpPr>
            <p:cNvPr id="1359" name="Google Shape;1359;p58"/>
            <p:cNvSpPr/>
            <p:nvPr/>
          </p:nvSpPr>
          <p:spPr>
            <a:xfrm>
              <a:off x="2659523" y="4653484"/>
              <a:ext cx="1009685" cy="176331"/>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Điện thoại thông minh cá nhân</a:t>
              </a:r>
              <a:endParaRPr/>
            </a:p>
          </p:txBody>
        </p:sp>
        <p:sp>
          <p:nvSpPr>
            <p:cNvPr id="1360" name="Google Shape;1360;p58"/>
            <p:cNvSpPr/>
            <p:nvPr/>
          </p:nvSpPr>
          <p:spPr>
            <a:xfrm>
              <a:off x="4042229" y="4402084"/>
              <a:ext cx="1110655" cy="145728"/>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Mạng di động</a:t>
              </a:r>
              <a:endParaRPr/>
            </a:p>
          </p:txBody>
        </p:sp>
        <p:sp>
          <p:nvSpPr>
            <p:cNvPr id="1361" name="Google Shape;1361;p58"/>
            <p:cNvSpPr/>
            <p:nvPr/>
          </p:nvSpPr>
          <p:spPr>
            <a:xfrm>
              <a:off x="3714795" y="4572999"/>
              <a:ext cx="1788719" cy="145728"/>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chemeClr val="dk1"/>
                  </a:solidFill>
                  <a:latin typeface="Arial"/>
                  <a:ea typeface="Arial"/>
                  <a:cs typeface="Arial"/>
                  <a:sym typeface="Arial"/>
                </a:rPr>
                <a:t>Điều khiển từ xa (đóng mở, tưới nước, vận hành lò hơi, v.v.)</a:t>
              </a:r>
              <a:endParaRPr/>
            </a:p>
          </p:txBody>
        </p:sp>
        <p:sp>
          <p:nvSpPr>
            <p:cNvPr id="1362" name="Google Shape;1362;p58"/>
            <p:cNvSpPr/>
            <p:nvPr/>
          </p:nvSpPr>
          <p:spPr>
            <a:xfrm>
              <a:off x="3733045" y="4853949"/>
              <a:ext cx="1788719" cy="145728"/>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chemeClr val="dk1"/>
                  </a:solidFill>
                  <a:latin typeface="Arial"/>
                  <a:ea typeface="Arial"/>
                  <a:cs typeface="Arial"/>
                  <a:sym typeface="Arial"/>
                </a:rPr>
                <a:t>Video tại cơ sở, thông tin về môi trường (nhiệt độ, độ ẩm, v.v.)</a:t>
              </a:r>
              <a:endParaRPr/>
            </a:p>
          </p:txBody>
        </p:sp>
        <p:sp>
          <p:nvSpPr>
            <p:cNvPr id="1363" name="Google Shape;1363;p58"/>
            <p:cNvSpPr/>
            <p:nvPr/>
          </p:nvSpPr>
          <p:spPr>
            <a:xfrm>
              <a:off x="5414646" y="4556506"/>
              <a:ext cx="1478281" cy="145728"/>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Thiết bị đầu cuối tại trang trại thông minh</a:t>
              </a:r>
              <a:endParaRPr/>
            </a:p>
          </p:txBody>
        </p:sp>
        <p:sp>
          <p:nvSpPr>
            <p:cNvPr id="1364" name="Google Shape;1364;p58"/>
            <p:cNvSpPr/>
            <p:nvPr/>
          </p:nvSpPr>
          <p:spPr>
            <a:xfrm>
              <a:off x="6168203" y="4756950"/>
              <a:ext cx="569941" cy="145728"/>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Điều khiển</a:t>
              </a:r>
              <a:endParaRPr/>
            </a:p>
          </p:txBody>
        </p:sp>
        <p:sp>
          <p:nvSpPr>
            <p:cNvPr id="1365" name="Google Shape;1365;p58"/>
            <p:cNvSpPr/>
            <p:nvPr/>
          </p:nvSpPr>
          <p:spPr>
            <a:xfrm>
              <a:off x="5182732" y="5184645"/>
              <a:ext cx="801857" cy="316675"/>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Bộ điều khiển tự động</a:t>
              </a:r>
              <a:endParaRPr/>
            </a:p>
          </p:txBody>
        </p:sp>
        <p:sp>
          <p:nvSpPr>
            <p:cNvPr id="1366" name="Google Shape;1366;p58"/>
            <p:cNvSpPr/>
            <p:nvPr/>
          </p:nvSpPr>
          <p:spPr>
            <a:xfrm>
              <a:off x="6000615" y="5221582"/>
              <a:ext cx="881638" cy="241377"/>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Nhà kính (cơ sở vật chất)</a:t>
              </a:r>
              <a:endParaRPr/>
            </a:p>
          </p:txBody>
        </p:sp>
        <p:sp>
          <p:nvSpPr>
            <p:cNvPr id="1367" name="Google Shape;1367;p58"/>
            <p:cNvSpPr/>
            <p:nvPr/>
          </p:nvSpPr>
          <p:spPr>
            <a:xfrm>
              <a:off x="2630945" y="5370700"/>
              <a:ext cx="1009686" cy="145728"/>
            </a:xfrm>
            <a:prstGeom prst="rect">
              <a:avLst/>
            </a:prstGeom>
            <a:solidFill>
              <a:srgbClr val="E5E6E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Nông dân (Người dùng)</a:t>
              </a:r>
              <a:endParaRPr/>
            </a:p>
          </p:txBody>
        </p:sp>
        <p:sp>
          <p:nvSpPr>
            <p:cNvPr id="1368" name="Google Shape;1368;p58"/>
            <p:cNvSpPr/>
            <p:nvPr/>
          </p:nvSpPr>
          <p:spPr>
            <a:xfrm>
              <a:off x="4684268" y="6184406"/>
              <a:ext cx="2164352" cy="145728"/>
            </a:xfrm>
            <a:prstGeom prst="rect">
              <a:avLst/>
            </a:prstGeom>
            <a:solidFill>
              <a:srgbClr val="E5E6E8"/>
            </a:solidFill>
            <a:ln>
              <a:noFill/>
            </a:ln>
          </p:spPr>
          <p:txBody>
            <a:bodyPr anchorCtr="0" anchor="ctr" bIns="0" lIns="0" spcFirstLastPara="1" rIns="0" wrap="square" tIns="0">
              <a:noAutofit/>
            </a:bodyPr>
            <a:lstStyle/>
            <a:p>
              <a:pPr indent="0" lvl="0" marL="0" marR="0" rtl="0" algn="r">
                <a:spcBef>
                  <a:spcPts val="0"/>
                </a:spcBef>
                <a:spcAft>
                  <a:spcPts val="0"/>
                </a:spcAft>
                <a:buNone/>
              </a:pPr>
              <a:r>
                <a:t/>
              </a:r>
              <a:endParaRPr sz="500">
                <a:solidFill>
                  <a:schemeClr val="dk1"/>
                </a:solidFill>
                <a:latin typeface="Arial"/>
                <a:ea typeface="Arial"/>
                <a:cs typeface="Arial"/>
                <a:sym typeface="Arial"/>
              </a:endParaRPr>
            </a:p>
          </p:txBody>
        </p:sp>
      </p:grpSp>
      <p:sp>
        <p:nvSpPr>
          <p:cNvPr id="1369" name="Google Shape;1369;p58"/>
          <p:cNvSpPr/>
          <p:nvPr/>
        </p:nvSpPr>
        <p:spPr>
          <a:xfrm>
            <a:off x="816034" y="4967624"/>
            <a:ext cx="803601" cy="885313"/>
          </a:xfrm>
          <a:prstGeom prst="rect">
            <a:avLst/>
          </a:prstGeom>
          <a:solidFill>
            <a:schemeClr val="lt1"/>
          </a:solidFill>
          <a:ln>
            <a:noFill/>
          </a:ln>
        </p:spPr>
        <p:txBody>
          <a:bodyPr anchorCtr="0" anchor="t" bIns="0" lIns="7200" spcFirstLastPara="1" rIns="720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Tự động đóng mở nhà kính</a:t>
            </a:r>
            <a:endParaRPr/>
          </a:p>
        </p:txBody>
      </p:sp>
      <p:sp>
        <p:nvSpPr>
          <p:cNvPr id="1370" name="Google Shape;1370;p58"/>
          <p:cNvSpPr/>
          <p:nvPr/>
        </p:nvSpPr>
        <p:spPr>
          <a:xfrm>
            <a:off x="1760843" y="4999348"/>
            <a:ext cx="803601" cy="853589"/>
          </a:xfrm>
          <a:prstGeom prst="rect">
            <a:avLst/>
          </a:prstGeom>
          <a:solidFill>
            <a:schemeClr val="lt1"/>
          </a:solidFill>
          <a:ln>
            <a:noFill/>
          </a:ln>
        </p:spPr>
        <p:txBody>
          <a:bodyPr anchorCtr="0" anchor="t" bIns="0" lIns="7200" spcFirstLastPara="1" rIns="720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CCTV kiểm tra quá trình đóng mở</a:t>
            </a:r>
            <a:endParaRPr/>
          </a:p>
        </p:txBody>
      </p:sp>
      <p:sp>
        <p:nvSpPr>
          <p:cNvPr id="1371" name="Google Shape;1371;p58"/>
          <p:cNvSpPr/>
          <p:nvPr/>
        </p:nvSpPr>
        <p:spPr>
          <a:xfrm>
            <a:off x="2635048" y="4999348"/>
            <a:ext cx="835235" cy="853590"/>
          </a:xfrm>
          <a:prstGeom prst="rect">
            <a:avLst/>
          </a:prstGeom>
          <a:solidFill>
            <a:schemeClr val="lt1"/>
          </a:solidFill>
          <a:ln>
            <a:noFill/>
          </a:ln>
        </p:spPr>
        <p:txBody>
          <a:bodyPr anchorCtr="0" anchor="t" bIns="0" lIns="7200" spcFirstLastPara="1" rIns="720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Trong trường hợp khẩn cấp, có thể điều khiển công tắc từ xa bằng điện thoại thông minh.</a:t>
            </a:r>
            <a:endParaRPr/>
          </a:p>
        </p:txBody>
      </p:sp>
      <p:sp>
        <p:nvSpPr>
          <p:cNvPr id="1372" name="Google Shape;1372;p58"/>
          <p:cNvSpPr/>
          <p:nvPr/>
        </p:nvSpPr>
        <p:spPr>
          <a:xfrm>
            <a:off x="3583201" y="4953234"/>
            <a:ext cx="803601" cy="911307"/>
          </a:xfrm>
          <a:prstGeom prst="rect">
            <a:avLst/>
          </a:prstGeom>
          <a:solidFill>
            <a:schemeClr val="lt1"/>
          </a:solidFill>
          <a:ln>
            <a:noFill/>
          </a:ln>
        </p:spPr>
        <p:txBody>
          <a:bodyPr anchorCtr="0" anchor="t" bIns="0" lIns="7200" spcFirstLastPara="1" rIns="720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Kiểm tra nhiệt độ theo thời gian thực, cảnh báo nhiệt độ cao, thấp</a:t>
            </a:r>
            <a:endParaRPr/>
          </a:p>
        </p:txBody>
      </p:sp>
      <p:sp>
        <p:nvSpPr>
          <p:cNvPr id="1373" name="Google Shape;1373;p58"/>
          <p:cNvSpPr/>
          <p:nvPr/>
        </p:nvSpPr>
        <p:spPr>
          <a:xfrm>
            <a:off x="4499720" y="4999348"/>
            <a:ext cx="741981" cy="865193"/>
          </a:xfrm>
          <a:prstGeom prst="rect">
            <a:avLst/>
          </a:prstGeom>
          <a:solidFill>
            <a:schemeClr val="lt1"/>
          </a:solidFill>
          <a:ln>
            <a:noFill/>
          </a:ln>
        </p:spPr>
        <p:txBody>
          <a:bodyPr anchorCtr="0" anchor="t" bIns="0" lIns="7200" spcFirstLastPara="1" rIns="720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CCTV giám sát an ninh 24 giờ</a:t>
            </a:r>
            <a:endParaRPr/>
          </a:p>
        </p:txBody>
      </p:sp>
      <p:sp>
        <p:nvSpPr>
          <p:cNvPr id="1374" name="Google Shape;1374;p58"/>
          <p:cNvSpPr/>
          <p:nvPr/>
        </p:nvSpPr>
        <p:spPr>
          <a:xfrm>
            <a:off x="5382909" y="4967624"/>
            <a:ext cx="803602" cy="897606"/>
          </a:xfrm>
          <a:prstGeom prst="rect">
            <a:avLst/>
          </a:prstGeom>
          <a:solidFill>
            <a:schemeClr val="lt1"/>
          </a:solidFill>
          <a:ln>
            <a:noFill/>
          </a:ln>
        </p:spPr>
        <p:txBody>
          <a:bodyPr anchorCtr="0" anchor="t" bIns="0" lIns="7200" spcFirstLastPara="1" rIns="720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Thông báo mất điện trang trại</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grpSp>
        <p:nvGrpSpPr>
          <p:cNvPr id="1380" name="Google Shape;1380;p59"/>
          <p:cNvGrpSpPr/>
          <p:nvPr/>
        </p:nvGrpSpPr>
        <p:grpSpPr>
          <a:xfrm>
            <a:off x="416128" y="444866"/>
            <a:ext cx="9051872" cy="682238"/>
            <a:chOff x="416128" y="444866"/>
            <a:chExt cx="9051872" cy="682238"/>
          </a:xfrm>
        </p:grpSpPr>
        <p:sp>
          <p:nvSpPr>
            <p:cNvPr id="1381" name="Google Shape;1381;p59"/>
            <p:cNvSpPr/>
            <p:nvPr/>
          </p:nvSpPr>
          <p:spPr>
            <a:xfrm>
              <a:off x="416128" y="444866"/>
              <a:ext cx="5824317" cy="682238"/>
            </a:xfrm>
            <a:prstGeom prst="rect">
              <a:avLst/>
            </a:prstGeom>
            <a:noFill/>
            <a:ln>
              <a:noFill/>
            </a:ln>
          </p:spPr>
          <p:txBody>
            <a:bodyPr anchorCtr="0" anchor="t" bIns="0" lIns="0" spcFirstLastPara="1" rIns="0" wrap="square" tIns="0">
              <a:spAutoFit/>
            </a:bodyPr>
            <a:lstStyle/>
            <a:p>
              <a:pPr indent="-137160" lvl="0" marL="0" marR="0" rtl="0" algn="l">
                <a:spcBef>
                  <a:spcPts val="0"/>
                </a:spcBef>
                <a:spcAft>
                  <a:spcPts val="0"/>
                </a:spcAft>
                <a:buClr>
                  <a:schemeClr val="lt1"/>
                </a:buClr>
                <a:buSzPts val="2160"/>
                <a:buFont typeface="Arial"/>
                <a:buChar char="•"/>
              </a:pPr>
              <a:r>
                <a:rPr b="1" lang="en-US" sz="1800">
                  <a:solidFill>
                    <a:schemeClr val="lt1"/>
                  </a:solidFill>
                  <a:latin typeface="Arial"/>
                  <a:ea typeface="Arial"/>
                  <a:cs typeface="Arial"/>
                  <a:sym typeface="Arial"/>
                </a:rPr>
                <a:t>2.7. Trang trại thông minh</a:t>
              </a:r>
              <a:endParaRPr b="1" sz="1800">
                <a:solidFill>
                  <a:schemeClr val="lt1"/>
                </a:solidFill>
                <a:latin typeface="Arial"/>
                <a:ea typeface="Arial"/>
                <a:cs typeface="Arial"/>
                <a:sym typeface="Arial"/>
              </a:endParaRPr>
            </a:p>
            <a:p>
              <a:pPr indent="0" lvl="0" marL="0" marR="0" rtl="0" algn="l">
                <a:spcBef>
                  <a:spcPts val="1000"/>
                </a:spcBef>
                <a:spcAft>
                  <a:spcPts val="0"/>
                </a:spcAft>
                <a:buClr>
                  <a:schemeClr val="lt1"/>
                </a:buClr>
                <a:buSzPts val="2160"/>
                <a:buFont typeface="Malgun Gothic"/>
                <a:buNone/>
              </a:pPr>
              <a:r>
                <a:t/>
              </a:r>
              <a:endParaRPr b="1" sz="1800">
                <a:solidFill>
                  <a:schemeClr val="lt1"/>
                </a:solidFill>
                <a:latin typeface="Arial"/>
                <a:ea typeface="Arial"/>
                <a:cs typeface="Arial"/>
                <a:sym typeface="Arial"/>
              </a:endParaRPr>
            </a:p>
          </p:txBody>
        </p:sp>
        <p:sp>
          <p:nvSpPr>
            <p:cNvPr id="1382" name="Google Shape;1382;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383" name="Google Shape;1383;p59"/>
          <p:cNvSpPr/>
          <p:nvPr/>
        </p:nvSpPr>
        <p:spPr>
          <a:xfrm>
            <a:off x="712182" y="1601744"/>
            <a:ext cx="8630827" cy="185353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(Cải thiện năng suất) Có thể tiết kiệm nguyên vật liệu và lao động bằng cách mang lại một môi trường phát triển tối ưu</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(Mở rộng xuất khẩu) Sản xuất ổn định quanh năm với cơ sở điều khiển công nghệ cao và đáp ứng nhu cầu của người mua</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việc làm) Tạo việc làm cho giới trẻ, như chuyên gia trồng trọt, nhà phát triển phần mềm và các công ty dịch vụ IoT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(Thân thiện với môi trường) Giảm sâu bệnh, quản lý mùi hôi, giảm nguồn cấp dưỡng chất không cần thiết</a:t>
            </a:r>
            <a:endParaRPr/>
          </a:p>
        </p:txBody>
      </p:sp>
      <p:sp>
        <p:nvSpPr>
          <p:cNvPr id="1384" name="Google Shape;1384;p59"/>
          <p:cNvSpPr/>
          <p:nvPr/>
        </p:nvSpPr>
        <p:spPr>
          <a:xfrm>
            <a:off x="580388" y="1346539"/>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Hiệu quả mong đợi khi xây dựng và quản lý trang trại thông minh</a:t>
            </a:r>
            <a:endParaRPr sz="1400">
              <a:solidFill>
                <a:schemeClr val="dk1"/>
              </a:solidFill>
              <a:latin typeface="Arial"/>
              <a:ea typeface="Arial"/>
              <a:cs typeface="Arial"/>
              <a:sym typeface="Arial"/>
            </a:endParaRPr>
          </a:p>
        </p:txBody>
      </p:sp>
      <p:grpSp>
        <p:nvGrpSpPr>
          <p:cNvPr id="1385" name="Google Shape;1385;p59"/>
          <p:cNvGrpSpPr/>
          <p:nvPr/>
        </p:nvGrpSpPr>
        <p:grpSpPr>
          <a:xfrm>
            <a:off x="1730594" y="3657601"/>
            <a:ext cx="6587199" cy="2371116"/>
            <a:chOff x="11778857" y="4273920"/>
            <a:chExt cx="7660934" cy="2071318"/>
          </a:xfrm>
        </p:grpSpPr>
        <p:pic>
          <p:nvPicPr>
            <p:cNvPr id="1386" name="Google Shape;1386;p59"/>
            <p:cNvPicPr preferRelativeResize="0"/>
            <p:nvPr/>
          </p:nvPicPr>
          <p:blipFill rotWithShape="1">
            <a:blip r:embed="rId3">
              <a:alphaModFix/>
            </a:blip>
            <a:srcRect b="0" l="0" r="0" t="0"/>
            <a:stretch/>
          </p:blipFill>
          <p:spPr>
            <a:xfrm>
              <a:off x="11778857" y="4273920"/>
              <a:ext cx="7660934" cy="2071318"/>
            </a:xfrm>
            <a:prstGeom prst="rect">
              <a:avLst/>
            </a:prstGeom>
            <a:noFill/>
            <a:ln>
              <a:noFill/>
            </a:ln>
          </p:spPr>
        </p:pic>
        <p:sp>
          <p:nvSpPr>
            <p:cNvPr id="1387" name="Google Shape;1387;p59"/>
            <p:cNvSpPr/>
            <p:nvPr/>
          </p:nvSpPr>
          <p:spPr>
            <a:xfrm>
              <a:off x="12052005" y="5851858"/>
              <a:ext cx="2246972" cy="432948"/>
            </a:xfrm>
            <a:prstGeom prst="rect">
              <a:avLst/>
            </a:prstGeom>
            <a:solidFill>
              <a:srgbClr val="E4E4E4"/>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Hệ thống tưới nước thông minh bằng cảm biến đo lường môi trường tinh vi</a:t>
              </a:r>
              <a:endParaRPr/>
            </a:p>
          </p:txBody>
        </p:sp>
        <p:sp>
          <p:nvSpPr>
            <p:cNvPr id="1388" name="Google Shape;1388;p59"/>
            <p:cNvSpPr/>
            <p:nvPr/>
          </p:nvSpPr>
          <p:spPr>
            <a:xfrm>
              <a:off x="14442459" y="5851858"/>
              <a:ext cx="2273662" cy="432948"/>
            </a:xfrm>
            <a:prstGeom prst="rect">
              <a:avLst/>
            </a:prstGeom>
            <a:solidFill>
              <a:srgbClr val="E4E4E4"/>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Công nghệ phân biệt độ chín của cà chua bằng trí tuệ nhân tạo</a:t>
              </a:r>
              <a:endParaRPr/>
            </a:p>
          </p:txBody>
        </p:sp>
        <p:sp>
          <p:nvSpPr>
            <p:cNvPr id="1389" name="Google Shape;1389;p59"/>
            <p:cNvSpPr/>
            <p:nvPr/>
          </p:nvSpPr>
          <p:spPr>
            <a:xfrm>
              <a:off x="16939553" y="5851858"/>
              <a:ext cx="2128412" cy="432948"/>
            </a:xfrm>
            <a:prstGeom prst="rect">
              <a:avLst/>
            </a:prstGeom>
            <a:solidFill>
              <a:srgbClr val="E4E4E4"/>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Hệ thống điều khiển đèn và rèm cách nhiệt tại nhà kính</a:t>
              </a:r>
              <a:endParaRPr/>
            </a:p>
          </p:txBody>
        </p:sp>
      </p:grpSp>
      <p:sp>
        <p:nvSpPr>
          <p:cNvPr id="1390" name="Google Shape;1390;p59"/>
          <p:cNvSpPr txBox="1"/>
          <p:nvPr/>
        </p:nvSpPr>
        <p:spPr>
          <a:xfrm>
            <a:off x="2547693" y="6028717"/>
            <a:ext cx="495300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Hiệu suất phát triển công nghệ Trang trại thông minh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6"/>
          <p:cNvPicPr preferRelativeResize="0"/>
          <p:nvPr/>
        </p:nvPicPr>
        <p:blipFill rotWithShape="1">
          <a:blip r:embed="rId3">
            <a:alphaModFix/>
          </a:blip>
          <a:srcRect b="2989" l="1100" r="1696" t="2234"/>
          <a:stretch/>
        </p:blipFill>
        <p:spPr>
          <a:xfrm>
            <a:off x="497154" y="2452228"/>
            <a:ext cx="6746700" cy="3700200"/>
          </a:xfrm>
          <a:prstGeom prst="roundRect">
            <a:avLst>
              <a:gd fmla="val 3122" name="adj"/>
            </a:avLst>
          </a:prstGeom>
          <a:noFill/>
          <a:ln>
            <a:noFill/>
          </a:ln>
        </p:spPr>
      </p:pic>
      <p:sp>
        <p:nvSpPr>
          <p:cNvPr id="203" name="Google Shape;203;p6"/>
          <p:cNvSpPr/>
          <p:nvPr/>
        </p:nvSpPr>
        <p:spPr>
          <a:xfrm>
            <a:off x="2160279" y="5821345"/>
            <a:ext cx="5019885" cy="216396"/>
          </a:xfrm>
          <a:prstGeom prst="roundRect">
            <a:avLst>
              <a:gd fmla="val 50000" name="adj"/>
            </a:avLst>
          </a:prstGeom>
          <a:solidFill>
            <a:srgbClr val="193EB0"/>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https://www.weforum.org/about/the-fourth-industrial-revolution-by-klaus-schwab/</a:t>
            </a:r>
            <a:endParaRPr b="1" sz="1000">
              <a:solidFill>
                <a:schemeClr val="lt1"/>
              </a:solidFill>
              <a:latin typeface="Arial"/>
              <a:ea typeface="Arial"/>
              <a:cs typeface="Arial"/>
              <a:sym typeface="Arial"/>
            </a:endParaRPr>
          </a:p>
        </p:txBody>
      </p:sp>
      <p:sp>
        <p:nvSpPr>
          <p:cNvPr id="204" name="Google Shape;204;p6"/>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Cách mạng công nghiệp 4.0</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05" name="Google Shape;205;p6"/>
          <p:cNvSpPr/>
          <p:nvPr/>
        </p:nvSpPr>
        <p:spPr>
          <a:xfrm>
            <a:off x="8112035" y="480778"/>
            <a:ext cx="135596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06" name="Google Shape;206;p6"/>
          <p:cNvSpPr/>
          <p:nvPr/>
        </p:nvSpPr>
        <p:spPr>
          <a:xfrm>
            <a:off x="7382934" y="2526062"/>
            <a:ext cx="2223910" cy="1903085"/>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Cuộc cách mạng công nghiệp lần thứ tư sẽ mang lại sự thay đổi với tốc độ, quy mô và sức mạnh không giống bất cứ điều gì chúng ta đã trải qua trước đây.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sẽ ảnh hưởng đến bản chất của trải nghiệm con người.</a:t>
            </a:r>
            <a:endParaRPr sz="1300">
              <a:solidFill>
                <a:srgbClr val="262626"/>
              </a:solidFill>
              <a:latin typeface="Arial"/>
              <a:ea typeface="Arial"/>
              <a:cs typeface="Arial"/>
              <a:sym typeface="Arial"/>
            </a:endParaRPr>
          </a:p>
        </p:txBody>
      </p:sp>
      <p:sp>
        <p:nvSpPr>
          <p:cNvPr id="207" name="Google Shape;207;p6"/>
          <p:cNvSpPr/>
          <p:nvPr/>
        </p:nvSpPr>
        <p:spPr>
          <a:xfrm>
            <a:off x="559816" y="1399522"/>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Cuộc cách mạng công nghiệp lần thứ tư mang đến những thay đổi mang tính biến đổi thông qua kết nối con người, vật thể và không gian với các công nghệ tiên tiến.</a:t>
            </a:r>
            <a:endParaRPr sz="1400">
              <a:solidFill>
                <a:schemeClr val="dk1"/>
              </a:solidFill>
              <a:latin typeface="Arial"/>
              <a:ea typeface="Arial"/>
              <a:cs typeface="Arial"/>
              <a:sym typeface="Arial"/>
            </a:endParaRPr>
          </a:p>
        </p:txBody>
      </p:sp>
      <p:sp>
        <p:nvSpPr>
          <p:cNvPr id="208" name="Google Shape;208;p6"/>
          <p:cNvSpPr txBox="1"/>
          <p:nvPr/>
        </p:nvSpPr>
        <p:spPr>
          <a:xfrm>
            <a:off x="463287" y="1992534"/>
            <a:ext cx="5975040" cy="415498"/>
          </a:xfrm>
          <a:prstGeom prst="rect">
            <a:avLst/>
          </a:prstGeom>
          <a:noFill/>
          <a:ln>
            <a:noFill/>
          </a:ln>
        </p:spPr>
        <p:txBody>
          <a:bodyPr anchorCtr="0" anchor="t" bIns="45700" lIns="91425" spcFirstLastPara="1" rIns="91425" wrap="square" tIns="45700">
            <a:spAutoFit/>
          </a:bodyPr>
          <a:lstStyle/>
          <a:p>
            <a:pPr indent="-112713" lvl="0" marL="112713" marR="0" rtl="0" algn="l">
              <a:spcBef>
                <a:spcPts val="0"/>
              </a:spcBef>
              <a:spcAft>
                <a:spcPts val="0"/>
              </a:spcAft>
              <a:buNone/>
            </a:pPr>
            <a:r>
              <a:rPr lang="en-US" sz="1050">
                <a:solidFill>
                  <a:schemeClr val="dk1"/>
                </a:solidFill>
                <a:latin typeface="Malgun Gothic"/>
                <a:ea typeface="Malgun Gothic"/>
                <a:cs typeface="Malgun Gothic"/>
                <a:sym typeface="Malgun Gothic"/>
              </a:rPr>
              <a:t>※ Để xem video clip bạn nhấp chuột vào màn hình video phía trên sẽ xuất hiện nút play. Bấm vào nó để xem.</a:t>
            </a:r>
            <a:endParaRPr sz="1050">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grpSp>
        <p:nvGrpSpPr>
          <p:cNvPr id="1396" name="Google Shape;1396;p60"/>
          <p:cNvGrpSpPr/>
          <p:nvPr/>
        </p:nvGrpSpPr>
        <p:grpSpPr>
          <a:xfrm>
            <a:off x="416128" y="444866"/>
            <a:ext cx="9051872" cy="682238"/>
            <a:chOff x="416128" y="444866"/>
            <a:chExt cx="9051872" cy="682238"/>
          </a:xfrm>
        </p:grpSpPr>
        <p:sp>
          <p:nvSpPr>
            <p:cNvPr id="1397" name="Google Shape;1397;p60"/>
            <p:cNvSpPr/>
            <p:nvPr/>
          </p:nvSpPr>
          <p:spPr>
            <a:xfrm>
              <a:off x="416128" y="444866"/>
              <a:ext cx="5824317" cy="682238"/>
            </a:xfrm>
            <a:prstGeom prst="rect">
              <a:avLst/>
            </a:prstGeom>
            <a:noFill/>
            <a:ln>
              <a:noFill/>
            </a:ln>
          </p:spPr>
          <p:txBody>
            <a:bodyPr anchorCtr="0" anchor="t" bIns="0" lIns="0" spcFirstLastPara="1" rIns="0" wrap="square" tIns="0">
              <a:spAutoFit/>
            </a:bodyPr>
            <a:lstStyle/>
            <a:p>
              <a:pPr indent="-137160" lvl="0" marL="0" marR="0" rtl="0" algn="l">
                <a:spcBef>
                  <a:spcPts val="0"/>
                </a:spcBef>
                <a:spcAft>
                  <a:spcPts val="0"/>
                </a:spcAft>
                <a:buClr>
                  <a:schemeClr val="lt1"/>
                </a:buClr>
                <a:buSzPts val="2160"/>
                <a:buFont typeface="Arial"/>
                <a:buChar char="•"/>
              </a:pPr>
              <a:r>
                <a:rPr b="1" lang="en-US" sz="1800">
                  <a:solidFill>
                    <a:schemeClr val="lt1"/>
                  </a:solidFill>
                  <a:latin typeface="Arial"/>
                  <a:ea typeface="Arial"/>
                  <a:cs typeface="Arial"/>
                  <a:sym typeface="Arial"/>
                </a:rPr>
                <a:t>2.7. Trang trại thông minh</a:t>
              </a:r>
              <a:endParaRPr b="1" sz="1800">
                <a:solidFill>
                  <a:schemeClr val="lt1"/>
                </a:solidFill>
                <a:latin typeface="Arial"/>
                <a:ea typeface="Arial"/>
                <a:cs typeface="Arial"/>
                <a:sym typeface="Arial"/>
              </a:endParaRPr>
            </a:p>
            <a:p>
              <a:pPr indent="0" lvl="0" marL="0" marR="0" rtl="0" algn="l">
                <a:spcBef>
                  <a:spcPts val="1000"/>
                </a:spcBef>
                <a:spcAft>
                  <a:spcPts val="0"/>
                </a:spcAft>
                <a:buClr>
                  <a:schemeClr val="lt1"/>
                </a:buClr>
                <a:buSzPts val="2160"/>
                <a:buFont typeface="Malgun Gothic"/>
                <a:buNone/>
              </a:pPr>
              <a:r>
                <a:t/>
              </a:r>
              <a:endParaRPr b="1" sz="1800">
                <a:solidFill>
                  <a:schemeClr val="lt1"/>
                </a:solidFill>
                <a:latin typeface="Arial"/>
                <a:ea typeface="Arial"/>
                <a:cs typeface="Arial"/>
                <a:sym typeface="Arial"/>
              </a:endParaRPr>
            </a:p>
          </p:txBody>
        </p:sp>
        <p:sp>
          <p:nvSpPr>
            <p:cNvPr id="1398" name="Google Shape;1398;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399" name="Google Shape;1399;p60"/>
          <p:cNvSpPr/>
          <p:nvPr/>
        </p:nvSpPr>
        <p:spPr>
          <a:xfrm>
            <a:off x="580388" y="1338790"/>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dịch vụ trang trại thông minh</a:t>
            </a:r>
            <a:endParaRPr/>
          </a:p>
        </p:txBody>
      </p:sp>
      <p:graphicFrame>
        <p:nvGraphicFramePr>
          <p:cNvPr id="1400" name="Google Shape;1400;p60"/>
          <p:cNvGraphicFramePr/>
          <p:nvPr/>
        </p:nvGraphicFramePr>
        <p:xfrm>
          <a:off x="277357" y="2006600"/>
          <a:ext cx="3000000" cy="3000000"/>
        </p:xfrm>
        <a:graphic>
          <a:graphicData uri="http://schemas.openxmlformats.org/drawingml/2006/table">
            <a:tbl>
              <a:tblPr bandRow="1" firstRow="1">
                <a:noFill/>
                <a:tableStyleId>{A9672A58-3C3F-4094-A55C-8326C1CC86CD}</a:tableStyleId>
              </a:tblPr>
              <a:tblGrid>
                <a:gridCol w="482950"/>
                <a:gridCol w="2933525"/>
                <a:gridCol w="4424825"/>
                <a:gridCol w="1349325"/>
              </a:tblGrid>
              <a:tr h="27652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STT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Tên kỹ thuật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Mô tả kỹ thuật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Chú ý</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780750">
                <a:tc>
                  <a:txBody>
                    <a:bodyPr/>
                    <a:lstStyle/>
                    <a:p>
                      <a:pPr indent="0" lvl="0" marL="0" marR="0" rtl="0" algn="ctr">
                        <a:spcBef>
                          <a:spcPts val="0"/>
                        </a:spcBef>
                        <a:spcAft>
                          <a:spcPts val="0"/>
                        </a:spcAft>
                        <a:buNone/>
                      </a:pPr>
                      <a:r>
                        <a:rPr b="0" lang="en-US" sz="1050" u="none" cap="none" strike="noStrike">
                          <a:solidFill>
                            <a:srgbClr val="262626"/>
                          </a:solidFill>
                          <a:latin typeface="Arial"/>
                          <a:ea typeface="Arial"/>
                          <a:cs typeface="Arial"/>
                          <a:sym typeface="Arial"/>
                        </a:rPr>
                        <a:t>1</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262626"/>
                        </a:buClr>
                        <a:buSzPts val="945"/>
                        <a:buFont typeface="Arial"/>
                        <a:buNone/>
                      </a:pPr>
                      <a:r>
                        <a:rPr b="0" lang="en-US" sz="1050" u="none" cap="none" strike="noStrike">
                          <a:solidFill>
                            <a:srgbClr val="262626"/>
                          </a:solidFill>
                          <a:latin typeface="Arial"/>
                          <a:ea typeface="Arial"/>
                          <a:cs typeface="Arial"/>
                          <a:sym typeface="Arial"/>
                        </a:rPr>
                        <a:t>Hệ thống tưới nước thông minh bằng cảm biến đo lường môi trường và sinh lý tinh vi</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Clr>
                          <a:srgbClr val="262626"/>
                        </a:buClr>
                        <a:buSzPts val="1050"/>
                        <a:buFont typeface="Arial"/>
                        <a:buNone/>
                      </a:pPr>
                      <a:r>
                        <a:rPr b="0" lang="en-US" sz="1050" u="none" cap="none" strike="noStrike">
                          <a:solidFill>
                            <a:srgbClr val="262626"/>
                          </a:solidFill>
                          <a:latin typeface="Arial"/>
                          <a:ea typeface="Arial"/>
                          <a:cs typeface="Arial"/>
                          <a:sym typeface="Arial"/>
                        </a:rPr>
                        <a:t>Công nghệ đo lường xem cây có thiếu nước hay không và cung cấp lượng nước cần thiết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sz="105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80750">
                <a:tc>
                  <a:txBody>
                    <a:bodyPr/>
                    <a:lstStyle/>
                    <a:p>
                      <a:pPr indent="0" lvl="0" marL="0" marR="0" rtl="0" algn="ctr">
                        <a:spcBef>
                          <a:spcPts val="0"/>
                        </a:spcBef>
                        <a:spcAft>
                          <a:spcPts val="0"/>
                        </a:spcAft>
                        <a:buNone/>
                      </a:pPr>
                      <a:r>
                        <a:rPr b="0" lang="en-US" sz="1050" u="none" cap="none" strike="noStrike">
                          <a:solidFill>
                            <a:srgbClr val="262626"/>
                          </a:solidFill>
                          <a:latin typeface="Arial"/>
                          <a:ea typeface="Arial"/>
                          <a:cs typeface="Arial"/>
                          <a:sym typeface="Arial"/>
                        </a:rPr>
                        <a:t>2</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262626"/>
                        </a:buClr>
                        <a:buSzPts val="945"/>
                        <a:buFont typeface="Arial"/>
                        <a:buNone/>
                      </a:pPr>
                      <a:r>
                        <a:rPr b="0" lang="en-US" sz="1050" u="none" cap="none" strike="noStrike">
                          <a:solidFill>
                            <a:srgbClr val="262626"/>
                          </a:solidFill>
                          <a:latin typeface="Arial"/>
                          <a:ea typeface="Arial"/>
                          <a:cs typeface="Arial"/>
                          <a:sym typeface="Arial"/>
                        </a:rPr>
                        <a:t>Công nghệ xử lý dung dịch dinh dưỡng thông minh (không theo chu kỳ) và công nghệ tái chế (theo chu kỳ)</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Clr>
                          <a:srgbClr val="262626"/>
                        </a:buClr>
                        <a:buSzPts val="1050"/>
                        <a:buFont typeface="Arial"/>
                        <a:buNone/>
                      </a:pPr>
                      <a:r>
                        <a:rPr b="0" lang="en-US" sz="1050" u="none" cap="none" strike="noStrike">
                          <a:solidFill>
                            <a:srgbClr val="262626"/>
                          </a:solidFill>
                          <a:latin typeface="Arial"/>
                          <a:ea typeface="Arial"/>
                          <a:cs typeface="Arial"/>
                          <a:sym typeface="Arial"/>
                        </a:rPr>
                        <a:t>Công nghệ tái chế nước (dung dịch dinh dưỡng) dành cho các trường hợp cần tiết kiệm nước, chẳng hạn như ở nơi sa mạc, loại bỏ nitơ và axit photphoric độc hại ra khỏi môi trường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sz="105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80750">
                <a:tc>
                  <a:txBody>
                    <a:bodyPr/>
                    <a:lstStyle/>
                    <a:p>
                      <a:pPr indent="0" lvl="0" marL="0" marR="0" rtl="0" algn="ctr">
                        <a:spcBef>
                          <a:spcPts val="0"/>
                        </a:spcBef>
                        <a:spcAft>
                          <a:spcPts val="0"/>
                        </a:spcAft>
                        <a:buNone/>
                      </a:pPr>
                      <a:r>
                        <a:rPr b="0" lang="en-US" sz="1050" u="none" cap="none" strike="noStrike">
                          <a:solidFill>
                            <a:srgbClr val="262626"/>
                          </a:solidFill>
                          <a:latin typeface="Arial"/>
                          <a:ea typeface="Arial"/>
                          <a:cs typeface="Arial"/>
                          <a:sym typeface="Arial"/>
                        </a:rPr>
                        <a:t>3</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262626"/>
                        </a:buClr>
                        <a:buSzPts val="945"/>
                        <a:buFont typeface="Arial"/>
                        <a:buNone/>
                      </a:pPr>
                      <a:r>
                        <a:rPr b="0" lang="en-US" sz="1050" u="none" cap="none" strike="noStrike">
                          <a:solidFill>
                            <a:srgbClr val="262626"/>
                          </a:solidFill>
                          <a:latin typeface="Arial"/>
                          <a:ea typeface="Arial"/>
                          <a:cs typeface="Arial"/>
                          <a:sym typeface="Arial"/>
                        </a:rPr>
                        <a:t>Kiểm soát môi trường tối ưu tại Trang trại thông minh và công nghệ kiểm soát hoạt động/chống ngưng tụ thực vật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Clr>
                          <a:srgbClr val="262626"/>
                        </a:buClr>
                        <a:buSzPts val="1050"/>
                        <a:buFont typeface="Arial"/>
                        <a:buNone/>
                      </a:pPr>
                      <a:r>
                        <a:rPr b="0" lang="en-US" sz="1050" u="none" cap="none" strike="noStrike">
                          <a:solidFill>
                            <a:srgbClr val="262626"/>
                          </a:solidFill>
                          <a:latin typeface="Arial"/>
                          <a:ea typeface="Arial"/>
                          <a:cs typeface="Arial"/>
                          <a:sym typeface="Arial"/>
                        </a:rPr>
                        <a:t>Công nghệ kiểm soát môi trường, như thông gió, để mang đến môi trường canh tác tối ưu cho nhà kính cơ bản nhỏ gọn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sz="105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09925">
                <a:tc>
                  <a:txBody>
                    <a:bodyPr/>
                    <a:lstStyle/>
                    <a:p>
                      <a:pPr indent="0" lvl="0" marL="0" marR="0" rtl="0" algn="ctr">
                        <a:spcBef>
                          <a:spcPts val="0"/>
                        </a:spcBef>
                        <a:spcAft>
                          <a:spcPts val="0"/>
                        </a:spcAft>
                        <a:buNone/>
                      </a:pPr>
                      <a:r>
                        <a:rPr b="0" lang="en-US" sz="1050" u="none" cap="none" strike="noStrike">
                          <a:solidFill>
                            <a:srgbClr val="262626"/>
                          </a:solidFill>
                          <a:latin typeface="Arial"/>
                          <a:ea typeface="Arial"/>
                          <a:cs typeface="Arial"/>
                          <a:sym typeface="Arial"/>
                        </a:rPr>
                        <a:t>4</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262626"/>
                        </a:buClr>
                        <a:buSzPts val="945"/>
                        <a:buFont typeface="Arial"/>
                        <a:buNone/>
                      </a:pPr>
                      <a:r>
                        <a:rPr b="0" lang="en-US" sz="1050" u="none" cap="none" strike="noStrike">
                          <a:solidFill>
                            <a:srgbClr val="262626"/>
                          </a:solidFill>
                          <a:latin typeface="Arial"/>
                          <a:ea typeface="Arial"/>
                          <a:cs typeface="Arial"/>
                          <a:sym typeface="Arial"/>
                        </a:rPr>
                        <a:t>Giải pháp kiểm soát môi trường tinh vi dành cho nhà kính thông minh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Clr>
                          <a:srgbClr val="262626"/>
                        </a:buClr>
                        <a:buSzPts val="1050"/>
                        <a:buFont typeface="Arial"/>
                        <a:buNone/>
                      </a:pPr>
                      <a:r>
                        <a:rPr b="0" lang="en-US" sz="1050" u="none" cap="none" strike="noStrike">
                          <a:solidFill>
                            <a:srgbClr val="262626"/>
                          </a:solidFill>
                          <a:latin typeface="Arial"/>
                          <a:ea typeface="Arial"/>
                          <a:cs typeface="Arial"/>
                          <a:sym typeface="Arial"/>
                        </a:rPr>
                        <a:t>Hệ thống duy trì tối ưu môi trường bên trong nhà kính để cây trồng phát triển tốt nhất trong nhà kính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sz="105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09925">
                <a:tc>
                  <a:txBody>
                    <a:bodyPr/>
                    <a:lstStyle/>
                    <a:p>
                      <a:pPr indent="0" lvl="0" marL="0" marR="0" rtl="0" algn="ctr">
                        <a:spcBef>
                          <a:spcPts val="0"/>
                        </a:spcBef>
                        <a:spcAft>
                          <a:spcPts val="0"/>
                        </a:spcAft>
                        <a:buNone/>
                      </a:pPr>
                      <a:r>
                        <a:rPr b="0" lang="en-US" sz="1050" u="none" cap="none" strike="noStrike">
                          <a:solidFill>
                            <a:srgbClr val="262626"/>
                          </a:solidFill>
                          <a:latin typeface="Arial"/>
                          <a:ea typeface="Arial"/>
                          <a:cs typeface="Arial"/>
                          <a:sym typeface="Arial"/>
                        </a:rPr>
                        <a:t>5</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Clr>
                          <a:srgbClr val="262626"/>
                        </a:buClr>
                        <a:buSzPts val="945"/>
                        <a:buFont typeface="Arial"/>
                        <a:buNone/>
                      </a:pPr>
                      <a:r>
                        <a:rPr b="0" lang="en-US" sz="1050" u="none" cap="none" strike="noStrike">
                          <a:solidFill>
                            <a:srgbClr val="262626"/>
                          </a:solidFill>
                          <a:latin typeface="Arial"/>
                          <a:ea typeface="Arial"/>
                          <a:cs typeface="Arial"/>
                          <a:sym typeface="Arial"/>
                        </a:rPr>
                        <a:t>Hệ thống quản lý công việc trong nhà kính thông minh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Clr>
                          <a:srgbClr val="262626"/>
                        </a:buClr>
                        <a:buSzPts val="1050"/>
                        <a:buFont typeface="Arial"/>
                        <a:buNone/>
                      </a:pPr>
                      <a:r>
                        <a:rPr b="0" lang="en-US" sz="1050" u="none" cap="none" strike="noStrike">
                          <a:solidFill>
                            <a:srgbClr val="262626"/>
                          </a:solidFill>
                          <a:latin typeface="Arial"/>
                          <a:ea typeface="Arial"/>
                          <a:cs typeface="Arial"/>
                          <a:sym typeface="Arial"/>
                        </a:rPr>
                        <a:t>Thiết bị tự động ghi lại thời gian, địa điểm và hoạt động trong nhà kính và có thể được truy xuất bất cứ lúc nào</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sz="105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pic>
        <p:nvPicPr>
          <p:cNvPr id="1401" name="Google Shape;1401;p60"/>
          <p:cNvPicPr preferRelativeResize="0"/>
          <p:nvPr/>
        </p:nvPicPr>
        <p:blipFill rotWithShape="1">
          <a:blip r:embed="rId3">
            <a:alphaModFix/>
          </a:blip>
          <a:srcRect b="14536" l="11415" r="11416" t="7058"/>
          <a:stretch/>
        </p:blipFill>
        <p:spPr>
          <a:xfrm>
            <a:off x="8239481" y="2314575"/>
            <a:ext cx="1070550" cy="648820"/>
          </a:xfrm>
          <a:prstGeom prst="rect">
            <a:avLst/>
          </a:prstGeom>
          <a:noFill/>
          <a:ln>
            <a:noFill/>
          </a:ln>
        </p:spPr>
      </p:pic>
      <p:pic>
        <p:nvPicPr>
          <p:cNvPr id="1402" name="Google Shape;1402;p60"/>
          <p:cNvPicPr preferRelativeResize="0"/>
          <p:nvPr/>
        </p:nvPicPr>
        <p:blipFill rotWithShape="1">
          <a:blip r:embed="rId4">
            <a:alphaModFix/>
          </a:blip>
          <a:srcRect b="1338" l="806" r="806" t="1208"/>
          <a:stretch/>
        </p:blipFill>
        <p:spPr>
          <a:xfrm>
            <a:off x="8239481" y="3108428"/>
            <a:ext cx="1132728" cy="641143"/>
          </a:xfrm>
          <a:prstGeom prst="rect">
            <a:avLst/>
          </a:prstGeom>
          <a:noFill/>
          <a:ln>
            <a:noFill/>
          </a:ln>
        </p:spPr>
      </p:pic>
      <p:pic>
        <p:nvPicPr>
          <p:cNvPr id="1403" name="Google Shape;1403;p60"/>
          <p:cNvPicPr preferRelativeResize="0"/>
          <p:nvPr/>
        </p:nvPicPr>
        <p:blipFill rotWithShape="1">
          <a:blip r:embed="rId5">
            <a:alphaModFix/>
          </a:blip>
          <a:srcRect b="0" l="0" r="0" t="0"/>
          <a:stretch/>
        </p:blipFill>
        <p:spPr>
          <a:xfrm>
            <a:off x="8186134" y="3894604"/>
            <a:ext cx="1177244" cy="650965"/>
          </a:xfrm>
          <a:prstGeom prst="rect">
            <a:avLst/>
          </a:prstGeom>
          <a:noFill/>
          <a:ln>
            <a:noFill/>
          </a:ln>
        </p:spPr>
      </p:pic>
      <p:pic>
        <p:nvPicPr>
          <p:cNvPr id="1404" name="Google Shape;1404;p60"/>
          <p:cNvPicPr preferRelativeResize="0"/>
          <p:nvPr/>
        </p:nvPicPr>
        <p:blipFill rotWithShape="1">
          <a:blip r:embed="rId6">
            <a:alphaModFix/>
          </a:blip>
          <a:srcRect b="0" l="0" r="0" t="0"/>
          <a:stretch/>
        </p:blipFill>
        <p:spPr>
          <a:xfrm>
            <a:off x="8186134" y="4629067"/>
            <a:ext cx="1147591" cy="590868"/>
          </a:xfrm>
          <a:prstGeom prst="rect">
            <a:avLst/>
          </a:prstGeom>
          <a:noFill/>
          <a:ln>
            <a:noFill/>
          </a:ln>
        </p:spPr>
      </p:pic>
      <p:pic>
        <p:nvPicPr>
          <p:cNvPr id="1405" name="Google Shape;1405;p60"/>
          <p:cNvPicPr preferRelativeResize="0"/>
          <p:nvPr/>
        </p:nvPicPr>
        <p:blipFill rotWithShape="1">
          <a:blip r:embed="rId7">
            <a:alphaModFix/>
          </a:blip>
          <a:srcRect b="0" l="0" r="0" t="0"/>
          <a:stretch/>
        </p:blipFill>
        <p:spPr>
          <a:xfrm>
            <a:off x="8186134" y="5346531"/>
            <a:ext cx="1004187" cy="58208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61"/>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1412" name="Google Shape;1412;p6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1413" name="Google Shape;1413;p61"/>
          <p:cNvGrpSpPr/>
          <p:nvPr/>
        </p:nvGrpSpPr>
        <p:grpSpPr>
          <a:xfrm>
            <a:off x="1054112" y="3883134"/>
            <a:ext cx="7794601" cy="1897956"/>
            <a:chOff x="1054112" y="3883134"/>
            <a:chExt cx="7794601" cy="1897956"/>
          </a:xfrm>
        </p:grpSpPr>
        <p:sp>
          <p:nvSpPr>
            <p:cNvPr id="1414" name="Google Shape;1414;p61"/>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2.1. Công nghệ IoT và sự phát triển</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2.2. Chăm sóc sức khỏe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Nhà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2.4. Thành phố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Logistics thông minh</a:t>
              </a:r>
              <a:endParaRPr sz="1800">
                <a:solidFill>
                  <a:srgbClr val="A5A5A5"/>
                </a:solidFill>
                <a:latin typeface="Arial"/>
                <a:ea typeface="Arial"/>
                <a:cs typeface="Arial"/>
                <a:sym typeface="Arial"/>
              </a:endParaRPr>
            </a:p>
          </p:txBody>
        </p:sp>
        <p:sp>
          <p:nvSpPr>
            <p:cNvPr id="1415" name="Google Shape;1415;p61"/>
            <p:cNvSpPr/>
            <p:nvPr/>
          </p:nvSpPr>
          <p:spPr>
            <a:xfrm>
              <a:off x="5107801"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2.6. Nhà máy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Trang trại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2.8. Xe tự hành</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2.9 Năng lượng thông minh</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2.10 Dịch vụ chính của IoT</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grpSp>
        <p:nvGrpSpPr>
          <p:cNvPr id="1421" name="Google Shape;1421;p62"/>
          <p:cNvGrpSpPr/>
          <p:nvPr/>
        </p:nvGrpSpPr>
        <p:grpSpPr>
          <a:xfrm>
            <a:off x="416128" y="444866"/>
            <a:ext cx="9051872" cy="553998"/>
            <a:chOff x="416128" y="444866"/>
            <a:chExt cx="9051872" cy="553998"/>
          </a:xfrm>
        </p:grpSpPr>
        <p:sp>
          <p:nvSpPr>
            <p:cNvPr id="1422" name="Google Shape;1422;p6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2.8. Xe tự hành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423" name="Google Shape;1423;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424" name="Google Shape;1424;p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Xe tự hành nghĩa là gì?</a:t>
            </a:r>
            <a:endParaRPr/>
          </a:p>
        </p:txBody>
      </p:sp>
      <p:sp>
        <p:nvSpPr>
          <p:cNvPr id="1425" name="Google Shape;1425;p62"/>
          <p:cNvSpPr/>
          <p:nvPr/>
        </p:nvSpPr>
        <p:spPr>
          <a:xfrm>
            <a:off x="580388" y="1877216"/>
            <a:ext cx="8887612" cy="1420902"/>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Một chiếc xe tự hành là một chiếc xe có thể tự lái mà không cần sự điều khiển từ người lái xe. Có nhiều loại loại phương tiện tự lái, tùy thuộc vào mức độ tự động hóa của chúng.</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Các phương tiện tự hành dựa vào trí tuệ nhân tạo (AI) và hệ thống học máy (ML) tiên tiến để “hiểu” môi trường của chúng và phản ứng với các mệnh lệnh. Các cảm biến và bộ truyền động phức tạp, cùng với các chức năng thị giác máy tính tiên tiến được sử dụng để tạo bản đồ cập nhật liên tục về môi trường xung quanh, phát hiện sự hiện diện của các phương tiện và người đi bộ gần đó, đo khoảng cách và phát hiện các bề mặt không bằng phẳng trên đường và vỉa hè.</a:t>
            </a:r>
            <a:endParaRPr sz="1400">
              <a:solidFill>
                <a:schemeClr val="dk1"/>
              </a:solidFill>
              <a:latin typeface="Arial"/>
              <a:ea typeface="Arial"/>
              <a:cs typeface="Arial"/>
              <a:sym typeface="Arial"/>
            </a:endParaRPr>
          </a:p>
        </p:txBody>
      </p:sp>
      <p:grpSp>
        <p:nvGrpSpPr>
          <p:cNvPr id="1426" name="Google Shape;1426;p62"/>
          <p:cNvGrpSpPr/>
          <p:nvPr/>
        </p:nvGrpSpPr>
        <p:grpSpPr>
          <a:xfrm>
            <a:off x="570860" y="3771300"/>
            <a:ext cx="3883330" cy="2391375"/>
            <a:chOff x="532394" y="3790350"/>
            <a:chExt cx="4030081" cy="2391375"/>
          </a:xfrm>
        </p:grpSpPr>
        <p:sp>
          <p:nvSpPr>
            <p:cNvPr id="1427" name="Google Shape;1427;p62"/>
            <p:cNvSpPr/>
            <p:nvPr/>
          </p:nvSpPr>
          <p:spPr>
            <a:xfrm>
              <a:off x="533400" y="3859149"/>
              <a:ext cx="4029075" cy="2322576"/>
            </a:xfrm>
            <a:prstGeom prst="roundRect">
              <a:avLst>
                <a:gd fmla="val 59"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428" name="Google Shape;1428;p62"/>
            <p:cNvSpPr/>
            <p:nvPr/>
          </p:nvSpPr>
          <p:spPr>
            <a:xfrm>
              <a:off x="1892064" y="3790350"/>
              <a:ext cx="1341765" cy="16457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Lái xe do con người</a:t>
              </a:r>
              <a:endParaRPr b="1" sz="1400">
                <a:solidFill>
                  <a:schemeClr val="dk1"/>
                </a:solidFill>
                <a:latin typeface="Arial"/>
                <a:ea typeface="Arial"/>
                <a:cs typeface="Arial"/>
                <a:sym typeface="Arial"/>
              </a:endParaRPr>
            </a:p>
          </p:txBody>
        </p:sp>
        <p:grpSp>
          <p:nvGrpSpPr>
            <p:cNvPr id="1429" name="Google Shape;1429;p62"/>
            <p:cNvGrpSpPr/>
            <p:nvPr/>
          </p:nvGrpSpPr>
          <p:grpSpPr>
            <a:xfrm>
              <a:off x="1325932" y="4343400"/>
              <a:ext cx="981691" cy="884790"/>
              <a:chOff x="1399560" y="4343400"/>
              <a:chExt cx="981691" cy="884790"/>
            </a:xfrm>
          </p:grpSpPr>
          <p:sp>
            <p:nvSpPr>
              <p:cNvPr id="1430" name="Google Shape;1430;p62"/>
              <p:cNvSpPr/>
              <p:nvPr/>
            </p:nvSpPr>
            <p:spPr>
              <a:xfrm>
                <a:off x="1399560" y="4343400"/>
                <a:ext cx="981691" cy="254998"/>
              </a:xfrm>
              <a:prstGeom prst="roundRect">
                <a:avLst>
                  <a:gd fmla="val 0"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Sự công nhận</a:t>
                </a:r>
                <a:endParaRPr b="1" sz="1200">
                  <a:solidFill>
                    <a:schemeClr val="lt1"/>
                  </a:solidFill>
                  <a:latin typeface="Arial"/>
                  <a:ea typeface="Arial"/>
                  <a:cs typeface="Arial"/>
                  <a:sym typeface="Arial"/>
                </a:endParaRPr>
              </a:p>
            </p:txBody>
          </p:sp>
          <p:sp>
            <p:nvSpPr>
              <p:cNvPr id="1431" name="Google Shape;1431;p62"/>
              <p:cNvSpPr/>
              <p:nvPr/>
            </p:nvSpPr>
            <p:spPr>
              <a:xfrm>
                <a:off x="1489598" y="4636878"/>
                <a:ext cx="881253" cy="591312"/>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Não/Mắt</a:t>
                </a:r>
                <a:endParaRPr sz="1200">
                  <a:solidFill>
                    <a:schemeClr val="dk1"/>
                  </a:solidFill>
                  <a:latin typeface="Arial"/>
                  <a:ea typeface="Arial"/>
                  <a:cs typeface="Arial"/>
                  <a:sym typeface="Arial"/>
                </a:endParaRPr>
              </a:p>
            </p:txBody>
          </p:sp>
        </p:grpSp>
        <p:grpSp>
          <p:nvGrpSpPr>
            <p:cNvPr id="1432" name="Google Shape;1432;p62"/>
            <p:cNvGrpSpPr/>
            <p:nvPr/>
          </p:nvGrpSpPr>
          <p:grpSpPr>
            <a:xfrm>
              <a:off x="2492154" y="4341223"/>
              <a:ext cx="881253" cy="886967"/>
              <a:chOff x="2642220" y="4341223"/>
              <a:chExt cx="881253" cy="886967"/>
            </a:xfrm>
          </p:grpSpPr>
          <p:sp>
            <p:nvSpPr>
              <p:cNvPr id="1433" name="Google Shape;1433;p62"/>
              <p:cNvSpPr/>
              <p:nvPr/>
            </p:nvSpPr>
            <p:spPr>
              <a:xfrm>
                <a:off x="2651745" y="4341223"/>
                <a:ext cx="871728" cy="257174"/>
              </a:xfrm>
              <a:prstGeom prst="roundRect">
                <a:avLst>
                  <a:gd fmla="val 0"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Đánh giá</a:t>
                </a:r>
                <a:endParaRPr b="1" sz="1200">
                  <a:solidFill>
                    <a:schemeClr val="lt1"/>
                  </a:solidFill>
                  <a:latin typeface="Arial"/>
                  <a:ea typeface="Arial"/>
                  <a:cs typeface="Arial"/>
                  <a:sym typeface="Arial"/>
                </a:endParaRPr>
              </a:p>
            </p:txBody>
          </p:sp>
          <p:sp>
            <p:nvSpPr>
              <p:cNvPr id="1434" name="Google Shape;1434;p62"/>
              <p:cNvSpPr/>
              <p:nvPr/>
            </p:nvSpPr>
            <p:spPr>
              <a:xfrm>
                <a:off x="2642220" y="4636878"/>
                <a:ext cx="871728" cy="591312"/>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Não</a:t>
                </a:r>
                <a:endParaRPr sz="1200">
                  <a:solidFill>
                    <a:schemeClr val="dk1"/>
                  </a:solidFill>
                  <a:latin typeface="Arial"/>
                  <a:ea typeface="Arial"/>
                  <a:cs typeface="Arial"/>
                  <a:sym typeface="Arial"/>
                </a:endParaRPr>
              </a:p>
            </p:txBody>
          </p:sp>
        </p:grpSp>
        <p:grpSp>
          <p:nvGrpSpPr>
            <p:cNvPr id="1435" name="Google Shape;1435;p62"/>
            <p:cNvGrpSpPr/>
            <p:nvPr/>
          </p:nvGrpSpPr>
          <p:grpSpPr>
            <a:xfrm>
              <a:off x="3557938" y="4334469"/>
              <a:ext cx="871728" cy="893721"/>
              <a:chOff x="3794841" y="4334469"/>
              <a:chExt cx="871728" cy="893721"/>
            </a:xfrm>
          </p:grpSpPr>
          <p:sp>
            <p:nvSpPr>
              <p:cNvPr id="1436" name="Google Shape;1436;p62"/>
              <p:cNvSpPr/>
              <p:nvPr/>
            </p:nvSpPr>
            <p:spPr>
              <a:xfrm>
                <a:off x="3794841" y="4334469"/>
                <a:ext cx="871728" cy="257174"/>
              </a:xfrm>
              <a:prstGeom prst="roundRect">
                <a:avLst>
                  <a:gd fmla="val 0"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Điều khiển</a:t>
                </a:r>
                <a:endParaRPr b="1" sz="1200">
                  <a:solidFill>
                    <a:schemeClr val="lt1"/>
                  </a:solidFill>
                  <a:latin typeface="Arial"/>
                  <a:ea typeface="Arial"/>
                  <a:cs typeface="Arial"/>
                  <a:sym typeface="Arial"/>
                </a:endParaRPr>
              </a:p>
            </p:txBody>
          </p:sp>
          <p:sp>
            <p:nvSpPr>
              <p:cNvPr id="1437" name="Google Shape;1437;p62"/>
              <p:cNvSpPr/>
              <p:nvPr/>
            </p:nvSpPr>
            <p:spPr>
              <a:xfrm>
                <a:off x="3794841" y="4636878"/>
                <a:ext cx="871728" cy="591312"/>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Não</a:t>
                </a:r>
                <a:endParaRPr sz="1200">
                  <a:solidFill>
                    <a:schemeClr val="dk1"/>
                  </a:solidFill>
                  <a:latin typeface="Arial"/>
                  <a:ea typeface="Arial"/>
                  <a:cs typeface="Arial"/>
                  <a:sym typeface="Arial"/>
                </a:endParaRPr>
              </a:p>
            </p:txBody>
          </p:sp>
        </p:grpSp>
        <p:sp>
          <p:nvSpPr>
            <p:cNvPr id="1438" name="Google Shape;1438;p62"/>
            <p:cNvSpPr/>
            <p:nvPr/>
          </p:nvSpPr>
          <p:spPr>
            <a:xfrm>
              <a:off x="1892064" y="5483680"/>
              <a:ext cx="1338946" cy="355015"/>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 Mắt</a:t>
              </a:r>
              <a:endParaRPr sz="1200">
                <a:solidFill>
                  <a:schemeClr val="dk1"/>
                </a:solidFill>
                <a:latin typeface="Arial"/>
                <a:ea typeface="Arial"/>
                <a:cs typeface="Arial"/>
                <a:sym typeface="Arial"/>
              </a:endParaRPr>
            </a:p>
          </p:txBody>
        </p:sp>
        <p:sp>
          <p:nvSpPr>
            <p:cNvPr id="1439" name="Google Shape;1439;p62"/>
            <p:cNvSpPr/>
            <p:nvPr/>
          </p:nvSpPr>
          <p:spPr>
            <a:xfrm>
              <a:off x="628650" y="4713077"/>
              <a:ext cx="601029" cy="43994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Malgun Gothic"/>
                <a:ea typeface="Malgun Gothic"/>
                <a:cs typeface="Malgun Gothic"/>
                <a:sym typeface="Malgun Gothic"/>
              </a:endParaRPr>
            </a:p>
          </p:txBody>
        </p:sp>
        <p:cxnSp>
          <p:nvCxnSpPr>
            <p:cNvPr id="1440" name="Google Shape;1440;p62"/>
            <p:cNvCxnSpPr>
              <a:endCxn id="1431" idx="1"/>
            </p:cNvCxnSpPr>
            <p:nvPr/>
          </p:nvCxnSpPr>
          <p:spPr>
            <a:xfrm flipH="1" rot="10800000">
              <a:off x="1135170" y="4932534"/>
              <a:ext cx="280800" cy="600"/>
            </a:xfrm>
            <a:prstGeom prst="straightConnector1">
              <a:avLst/>
            </a:prstGeom>
            <a:noFill/>
            <a:ln cap="flat" cmpd="sng" w="12700">
              <a:solidFill>
                <a:srgbClr val="1429A0"/>
              </a:solidFill>
              <a:prstDash val="solid"/>
              <a:miter lim="800000"/>
              <a:headEnd len="sm" w="sm" type="none"/>
              <a:tailEnd len="med" w="med" type="triangle"/>
            </a:ln>
          </p:spPr>
        </p:cxnSp>
        <p:cxnSp>
          <p:nvCxnSpPr>
            <p:cNvPr id="1441" name="Google Shape;1441;p62"/>
            <p:cNvCxnSpPr>
              <a:stCxn id="1431" idx="3"/>
              <a:endCxn id="1434" idx="1"/>
            </p:cNvCxnSpPr>
            <p:nvPr/>
          </p:nvCxnSpPr>
          <p:spPr>
            <a:xfrm>
              <a:off x="2297223" y="4932534"/>
              <a:ext cx="1950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1442" name="Google Shape;1442;p62"/>
            <p:cNvCxnSpPr>
              <a:stCxn id="1434" idx="3"/>
              <a:endCxn id="1437" idx="1"/>
            </p:cNvCxnSpPr>
            <p:nvPr/>
          </p:nvCxnSpPr>
          <p:spPr>
            <a:xfrm>
              <a:off x="3363882" y="4932534"/>
              <a:ext cx="194100" cy="0"/>
            </a:xfrm>
            <a:prstGeom prst="straightConnector1">
              <a:avLst/>
            </a:prstGeom>
            <a:noFill/>
            <a:ln cap="flat" cmpd="sng" w="12700">
              <a:solidFill>
                <a:srgbClr val="1429A0"/>
              </a:solidFill>
              <a:prstDash val="solid"/>
              <a:miter lim="800000"/>
              <a:headEnd len="sm" w="sm" type="none"/>
              <a:tailEnd len="med" w="med" type="triangle"/>
            </a:ln>
          </p:spPr>
        </p:cxnSp>
        <p:cxnSp>
          <p:nvCxnSpPr>
            <p:cNvPr id="1443" name="Google Shape;1443;p62"/>
            <p:cNvCxnSpPr>
              <a:stCxn id="1439" idx="2"/>
              <a:endCxn id="1438" idx="1"/>
            </p:cNvCxnSpPr>
            <p:nvPr/>
          </p:nvCxnSpPr>
          <p:spPr>
            <a:xfrm flipH="1" rot="-5400000">
              <a:off x="1156565" y="4925624"/>
              <a:ext cx="508200" cy="963000"/>
            </a:xfrm>
            <a:prstGeom prst="bentConnector2">
              <a:avLst/>
            </a:prstGeom>
            <a:noFill/>
            <a:ln cap="flat" cmpd="sng" w="12700">
              <a:solidFill>
                <a:srgbClr val="1429A0"/>
              </a:solidFill>
              <a:prstDash val="solid"/>
              <a:miter lim="800000"/>
              <a:headEnd len="sm" w="sm" type="none"/>
              <a:tailEnd len="med" w="med" type="triangle"/>
            </a:ln>
          </p:spPr>
        </p:cxnSp>
        <p:cxnSp>
          <p:nvCxnSpPr>
            <p:cNvPr id="1444" name="Google Shape;1444;p62"/>
            <p:cNvCxnSpPr>
              <a:stCxn id="1438" idx="3"/>
              <a:endCxn id="1437" idx="2"/>
            </p:cNvCxnSpPr>
            <p:nvPr/>
          </p:nvCxnSpPr>
          <p:spPr>
            <a:xfrm flipH="1" rot="10800000">
              <a:off x="3231010" y="5228288"/>
              <a:ext cx="762900" cy="432900"/>
            </a:xfrm>
            <a:prstGeom prst="bentConnector2">
              <a:avLst/>
            </a:prstGeom>
            <a:noFill/>
            <a:ln cap="flat" cmpd="sng" w="12700">
              <a:solidFill>
                <a:srgbClr val="1429A0"/>
              </a:solidFill>
              <a:prstDash val="solid"/>
              <a:miter lim="800000"/>
              <a:headEnd len="sm" w="sm" type="none"/>
              <a:tailEnd len="med" w="med" type="triangle"/>
            </a:ln>
          </p:spPr>
        </p:cxnSp>
        <p:sp>
          <p:nvSpPr>
            <p:cNvPr id="1445" name="Google Shape;1445;p62"/>
            <p:cNvSpPr txBox="1"/>
            <p:nvPr/>
          </p:nvSpPr>
          <p:spPr>
            <a:xfrm>
              <a:off x="532394" y="4726933"/>
              <a:ext cx="79353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Đối tượng</a:t>
              </a:r>
              <a:endParaRPr b="1" sz="1200">
                <a:solidFill>
                  <a:schemeClr val="lt1"/>
                </a:solidFill>
                <a:latin typeface="Arial"/>
                <a:ea typeface="Arial"/>
                <a:cs typeface="Arial"/>
                <a:sym typeface="Arial"/>
              </a:endParaRPr>
            </a:p>
          </p:txBody>
        </p:sp>
      </p:grpSp>
      <p:grpSp>
        <p:nvGrpSpPr>
          <p:cNvPr id="1446" name="Google Shape;1446;p62"/>
          <p:cNvGrpSpPr/>
          <p:nvPr/>
        </p:nvGrpSpPr>
        <p:grpSpPr>
          <a:xfrm>
            <a:off x="4587541" y="3725085"/>
            <a:ext cx="4822180" cy="2428065"/>
            <a:chOff x="4695825" y="3744135"/>
            <a:chExt cx="4981725" cy="2428065"/>
          </a:xfrm>
        </p:grpSpPr>
        <p:sp>
          <p:nvSpPr>
            <p:cNvPr id="1447" name="Google Shape;1447;p62"/>
            <p:cNvSpPr/>
            <p:nvPr/>
          </p:nvSpPr>
          <p:spPr>
            <a:xfrm>
              <a:off x="4695825" y="3859149"/>
              <a:ext cx="4981725" cy="2313051"/>
            </a:xfrm>
            <a:prstGeom prst="roundRect">
              <a:avLst>
                <a:gd fmla="val 0"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1448" name="Google Shape;1448;p62"/>
            <p:cNvGrpSpPr/>
            <p:nvPr/>
          </p:nvGrpSpPr>
          <p:grpSpPr>
            <a:xfrm>
              <a:off x="4712706" y="3744135"/>
              <a:ext cx="4883910" cy="2189462"/>
              <a:chOff x="4712706" y="3744135"/>
              <a:chExt cx="4883910" cy="2189462"/>
            </a:xfrm>
          </p:grpSpPr>
          <p:sp>
            <p:nvSpPr>
              <p:cNvPr id="1449" name="Google Shape;1449;p62"/>
              <p:cNvSpPr/>
              <p:nvPr/>
            </p:nvSpPr>
            <p:spPr>
              <a:xfrm>
                <a:off x="6483775" y="3744135"/>
                <a:ext cx="1557392" cy="20695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Lai xe tự động</a:t>
                </a:r>
                <a:endParaRPr b="1" sz="1400">
                  <a:solidFill>
                    <a:schemeClr val="dk1"/>
                  </a:solidFill>
                  <a:latin typeface="Arial"/>
                  <a:ea typeface="Arial"/>
                  <a:cs typeface="Arial"/>
                  <a:sym typeface="Arial"/>
                </a:endParaRPr>
              </a:p>
            </p:txBody>
          </p:sp>
          <p:grpSp>
            <p:nvGrpSpPr>
              <p:cNvPr id="1450" name="Google Shape;1450;p62"/>
              <p:cNvGrpSpPr/>
              <p:nvPr/>
            </p:nvGrpSpPr>
            <p:grpSpPr>
              <a:xfrm>
                <a:off x="4712706" y="4229098"/>
                <a:ext cx="4883910" cy="1704499"/>
                <a:chOff x="4962233" y="4229098"/>
                <a:chExt cx="4883910" cy="1704499"/>
              </a:xfrm>
            </p:grpSpPr>
            <p:sp>
              <p:nvSpPr>
                <p:cNvPr id="1451" name="Google Shape;1451;p62"/>
                <p:cNvSpPr/>
                <p:nvPr/>
              </p:nvSpPr>
              <p:spPr>
                <a:xfrm>
                  <a:off x="5867287" y="4551045"/>
                  <a:ext cx="1217185" cy="920740"/>
                </a:xfrm>
                <a:prstGeom prst="rect">
                  <a:avLst/>
                </a:prstGeom>
                <a:noFill/>
                <a:ln cap="flat" cmpd="sng" w="12700">
                  <a:solidFill>
                    <a:srgbClr val="42719B"/>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Cảm biến</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(Camera/Lidar/</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Radar)Bản đồ</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/Thư tín</a:t>
                  </a:r>
                  <a:endParaRPr sz="1200">
                    <a:solidFill>
                      <a:schemeClr val="dk1"/>
                    </a:solidFill>
                    <a:latin typeface="Arial"/>
                    <a:ea typeface="Arial"/>
                    <a:cs typeface="Arial"/>
                    <a:sym typeface="Arial"/>
                  </a:endParaRPr>
                </a:p>
              </p:txBody>
            </p:sp>
            <p:sp>
              <p:nvSpPr>
                <p:cNvPr id="1452" name="Google Shape;1452;p62"/>
                <p:cNvSpPr/>
                <p:nvPr/>
              </p:nvSpPr>
              <p:spPr>
                <a:xfrm>
                  <a:off x="7282304" y="4551045"/>
                  <a:ext cx="880622" cy="920740"/>
                </a:xfrm>
                <a:prstGeom prst="rect">
                  <a:avLst/>
                </a:prstGeom>
                <a:noFill/>
                <a:ln cap="flat" cmpd="sng" w="12700">
                  <a:solidFill>
                    <a:srgbClr val="42719B"/>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Nhân tạo</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Sự thông minh</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SW</a:t>
                  </a:r>
                  <a:endParaRPr/>
                </a:p>
              </p:txBody>
            </p:sp>
            <p:sp>
              <p:nvSpPr>
                <p:cNvPr id="1453" name="Google Shape;1453;p62"/>
                <p:cNvSpPr/>
                <p:nvPr/>
              </p:nvSpPr>
              <p:spPr>
                <a:xfrm>
                  <a:off x="8352845" y="4557799"/>
                  <a:ext cx="1493298" cy="920740"/>
                </a:xfrm>
                <a:prstGeom prst="rect">
                  <a:avLst/>
                </a:prstGeom>
                <a:noFill/>
                <a:ln cap="flat" cmpd="sng" w="12700">
                  <a:solidFill>
                    <a:srgbClr val="42719B"/>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Sử dụng bộ điều khiển</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Quản lý tốc độ/đánh lái</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/phanh, etc. </a:t>
                  </a:r>
                  <a:endParaRPr/>
                </a:p>
              </p:txBody>
            </p:sp>
            <p:sp>
              <p:nvSpPr>
                <p:cNvPr id="1454" name="Google Shape;1454;p62"/>
                <p:cNvSpPr/>
                <p:nvPr/>
              </p:nvSpPr>
              <p:spPr>
                <a:xfrm>
                  <a:off x="6497954" y="5578582"/>
                  <a:ext cx="1557392" cy="355015"/>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Phản hồi: Cảm biến</a:t>
                  </a:r>
                  <a:endParaRPr sz="1200">
                    <a:solidFill>
                      <a:schemeClr val="dk1"/>
                    </a:solidFill>
                    <a:latin typeface="Arial"/>
                    <a:ea typeface="Arial"/>
                    <a:cs typeface="Arial"/>
                    <a:sym typeface="Arial"/>
                  </a:endParaRPr>
                </a:p>
              </p:txBody>
            </p:sp>
            <p:cxnSp>
              <p:nvCxnSpPr>
                <p:cNvPr id="1455" name="Google Shape;1455;p62"/>
                <p:cNvCxnSpPr>
                  <a:endCxn id="1451" idx="1"/>
                </p:cNvCxnSpPr>
                <p:nvPr/>
              </p:nvCxnSpPr>
              <p:spPr>
                <a:xfrm>
                  <a:off x="5586487" y="5009315"/>
                  <a:ext cx="280800" cy="2100"/>
                </a:xfrm>
                <a:prstGeom prst="straightConnector1">
                  <a:avLst/>
                </a:prstGeom>
                <a:noFill/>
                <a:ln cap="flat" cmpd="sng" w="12700">
                  <a:solidFill>
                    <a:srgbClr val="1429A0"/>
                  </a:solidFill>
                  <a:prstDash val="solid"/>
                  <a:miter lim="800000"/>
                  <a:headEnd len="sm" w="sm" type="none"/>
                  <a:tailEnd len="med" w="med" type="triangle"/>
                </a:ln>
              </p:spPr>
            </p:cxnSp>
            <p:cxnSp>
              <p:nvCxnSpPr>
                <p:cNvPr id="1456" name="Google Shape;1456;p62"/>
                <p:cNvCxnSpPr/>
                <p:nvPr/>
              </p:nvCxnSpPr>
              <p:spPr>
                <a:xfrm rot="10800000">
                  <a:off x="7074535" y="5000384"/>
                  <a:ext cx="200041" cy="0"/>
                </a:xfrm>
                <a:prstGeom prst="straightConnector1">
                  <a:avLst/>
                </a:prstGeom>
                <a:noFill/>
                <a:ln cap="flat" cmpd="sng" w="12700">
                  <a:solidFill>
                    <a:srgbClr val="1429A0"/>
                  </a:solidFill>
                  <a:prstDash val="solid"/>
                  <a:miter lim="800000"/>
                  <a:headEnd len="sm" w="sm" type="none"/>
                  <a:tailEnd len="med" w="med" type="triangle"/>
                </a:ln>
              </p:spPr>
            </p:cxnSp>
            <p:cxnSp>
              <p:nvCxnSpPr>
                <p:cNvPr id="1457" name="Google Shape;1457;p62"/>
                <p:cNvCxnSpPr>
                  <a:stCxn id="1452" idx="3"/>
                  <a:endCxn id="1453" idx="1"/>
                </p:cNvCxnSpPr>
                <p:nvPr/>
              </p:nvCxnSpPr>
              <p:spPr>
                <a:xfrm>
                  <a:off x="8162926" y="5011415"/>
                  <a:ext cx="189900" cy="6900"/>
                </a:xfrm>
                <a:prstGeom prst="straightConnector1">
                  <a:avLst/>
                </a:prstGeom>
                <a:noFill/>
                <a:ln cap="flat" cmpd="sng" w="12700">
                  <a:solidFill>
                    <a:srgbClr val="1429A0"/>
                  </a:solidFill>
                  <a:prstDash val="solid"/>
                  <a:miter lim="800000"/>
                  <a:headEnd len="sm" w="sm" type="none"/>
                  <a:tailEnd len="med" w="med" type="triangle"/>
                </a:ln>
              </p:spPr>
            </p:cxnSp>
            <p:cxnSp>
              <p:nvCxnSpPr>
                <p:cNvPr id="1458" name="Google Shape;1458;p62"/>
                <p:cNvCxnSpPr>
                  <a:stCxn id="1459" idx="2"/>
                  <a:endCxn id="1454" idx="1"/>
                </p:cNvCxnSpPr>
                <p:nvPr/>
              </p:nvCxnSpPr>
              <p:spPr>
                <a:xfrm flipH="1" rot="-5400000">
                  <a:off x="5663354" y="4921375"/>
                  <a:ext cx="530400" cy="1139100"/>
                </a:xfrm>
                <a:prstGeom prst="bentConnector2">
                  <a:avLst/>
                </a:prstGeom>
                <a:noFill/>
                <a:ln cap="flat" cmpd="sng" w="12700">
                  <a:solidFill>
                    <a:srgbClr val="1429A0"/>
                  </a:solidFill>
                  <a:prstDash val="solid"/>
                  <a:miter lim="800000"/>
                  <a:headEnd len="sm" w="sm" type="none"/>
                  <a:tailEnd len="med" w="med" type="triangle"/>
                </a:ln>
              </p:spPr>
            </p:cxnSp>
            <p:cxnSp>
              <p:nvCxnSpPr>
                <p:cNvPr id="1460" name="Google Shape;1460;p62"/>
                <p:cNvCxnSpPr>
                  <a:stCxn id="1454" idx="3"/>
                  <a:endCxn id="1453" idx="2"/>
                </p:cNvCxnSpPr>
                <p:nvPr/>
              </p:nvCxnSpPr>
              <p:spPr>
                <a:xfrm flipH="1" rot="10800000">
                  <a:off x="8055346" y="5478590"/>
                  <a:ext cx="1044000" cy="277500"/>
                </a:xfrm>
                <a:prstGeom prst="bentConnector2">
                  <a:avLst/>
                </a:prstGeom>
                <a:noFill/>
                <a:ln cap="flat" cmpd="sng" w="12700">
                  <a:solidFill>
                    <a:srgbClr val="1429A0"/>
                  </a:solidFill>
                  <a:prstDash val="solid"/>
                  <a:miter lim="800000"/>
                  <a:headEnd len="sm" w="sm" type="none"/>
                  <a:tailEnd len="med" w="med" type="triangle"/>
                </a:ln>
              </p:spPr>
            </p:cxnSp>
            <p:sp>
              <p:nvSpPr>
                <p:cNvPr id="1461" name="Google Shape;1461;p62"/>
                <p:cNvSpPr/>
                <p:nvPr/>
              </p:nvSpPr>
              <p:spPr>
                <a:xfrm>
                  <a:off x="5928479" y="4241554"/>
                  <a:ext cx="977530" cy="263967"/>
                </a:xfrm>
                <a:prstGeom prst="roundRect">
                  <a:avLst>
                    <a:gd fmla="val 0"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Sự công nhận</a:t>
                  </a:r>
                  <a:endParaRPr b="1" sz="1200">
                    <a:solidFill>
                      <a:schemeClr val="lt1"/>
                    </a:solidFill>
                    <a:latin typeface="Arial"/>
                    <a:ea typeface="Arial"/>
                    <a:cs typeface="Arial"/>
                    <a:sym typeface="Arial"/>
                  </a:endParaRPr>
                </a:p>
              </p:txBody>
            </p:sp>
            <p:sp>
              <p:nvSpPr>
                <p:cNvPr id="1462" name="Google Shape;1462;p62"/>
                <p:cNvSpPr/>
                <p:nvPr/>
              </p:nvSpPr>
              <p:spPr>
                <a:xfrm>
                  <a:off x="7383906" y="4229100"/>
                  <a:ext cx="871728" cy="257175"/>
                </a:xfrm>
                <a:prstGeom prst="roundRect">
                  <a:avLst>
                    <a:gd fmla="val 0"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Đánh giá</a:t>
                  </a:r>
                  <a:endParaRPr b="1" sz="1200">
                    <a:solidFill>
                      <a:schemeClr val="lt1"/>
                    </a:solidFill>
                    <a:latin typeface="Arial"/>
                    <a:ea typeface="Arial"/>
                    <a:cs typeface="Arial"/>
                    <a:sym typeface="Arial"/>
                  </a:endParaRPr>
                </a:p>
              </p:txBody>
            </p:sp>
            <p:sp>
              <p:nvSpPr>
                <p:cNvPr id="1463" name="Google Shape;1463;p62"/>
                <p:cNvSpPr/>
                <p:nvPr/>
              </p:nvSpPr>
              <p:spPr>
                <a:xfrm>
                  <a:off x="8536527" y="4229098"/>
                  <a:ext cx="871728" cy="266701"/>
                </a:xfrm>
                <a:prstGeom prst="roundRect">
                  <a:avLst>
                    <a:gd fmla="val 0" name="adj"/>
                  </a:avLst>
                </a:prstGeom>
                <a:solidFill>
                  <a:srgbClr val="1429A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Điều khiển</a:t>
                  </a:r>
                  <a:endParaRPr b="1" sz="1200">
                    <a:solidFill>
                      <a:schemeClr val="lt1"/>
                    </a:solidFill>
                    <a:latin typeface="Arial"/>
                    <a:ea typeface="Arial"/>
                    <a:cs typeface="Arial"/>
                    <a:sym typeface="Arial"/>
                  </a:endParaRPr>
                </a:p>
              </p:txBody>
            </p:sp>
            <p:sp>
              <p:nvSpPr>
                <p:cNvPr id="1459" name="Google Shape;1459;p62"/>
                <p:cNvSpPr/>
                <p:nvPr/>
              </p:nvSpPr>
              <p:spPr>
                <a:xfrm>
                  <a:off x="5058489" y="4785778"/>
                  <a:ext cx="601029" cy="43994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1"/>
                    </a:solidFill>
                    <a:latin typeface="Malgun Gothic"/>
                    <a:ea typeface="Malgun Gothic"/>
                    <a:cs typeface="Malgun Gothic"/>
                    <a:sym typeface="Malgun Gothic"/>
                  </a:endParaRPr>
                </a:p>
              </p:txBody>
            </p:sp>
            <p:sp>
              <p:nvSpPr>
                <p:cNvPr id="1464" name="Google Shape;1464;p62"/>
                <p:cNvSpPr txBox="1"/>
                <p:nvPr/>
              </p:nvSpPr>
              <p:spPr>
                <a:xfrm>
                  <a:off x="4962233" y="4785777"/>
                  <a:ext cx="79353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Đối tượng</a:t>
                  </a:r>
                  <a:endParaRPr b="1" sz="1200">
                    <a:solidFill>
                      <a:schemeClr val="lt1"/>
                    </a:solidFill>
                    <a:latin typeface="Arial"/>
                    <a:ea typeface="Arial"/>
                    <a:cs typeface="Arial"/>
                    <a:sym typeface="Arial"/>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grpSp>
        <p:nvGrpSpPr>
          <p:cNvPr id="1470" name="Google Shape;1470;p63"/>
          <p:cNvGrpSpPr/>
          <p:nvPr/>
        </p:nvGrpSpPr>
        <p:grpSpPr>
          <a:xfrm>
            <a:off x="416128" y="444866"/>
            <a:ext cx="9051872" cy="553998"/>
            <a:chOff x="416128" y="444866"/>
            <a:chExt cx="9051872" cy="553998"/>
          </a:xfrm>
        </p:grpSpPr>
        <p:sp>
          <p:nvSpPr>
            <p:cNvPr id="1471" name="Google Shape;1471;p63"/>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2.8. Xe tự hành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472" name="Google Shape;1472;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aphicFrame>
        <p:nvGraphicFramePr>
          <p:cNvPr id="1473" name="Google Shape;1473;p63"/>
          <p:cNvGraphicFramePr/>
          <p:nvPr/>
        </p:nvGraphicFramePr>
        <p:xfrm>
          <a:off x="559357" y="2477145"/>
          <a:ext cx="3000000" cy="3000000"/>
        </p:xfrm>
        <a:graphic>
          <a:graphicData uri="http://schemas.openxmlformats.org/drawingml/2006/table">
            <a:tbl>
              <a:tblPr bandRow="1" firstRow="1">
                <a:noFill/>
                <a:tableStyleId>{A9672A58-3C3F-4094-A55C-8326C1CC86CD}</a:tableStyleId>
              </a:tblPr>
              <a:tblGrid>
                <a:gridCol w="1872450"/>
                <a:gridCol w="2359250"/>
                <a:gridCol w="4399100"/>
              </a:tblGrid>
              <a:tr h="26742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Giai đoạn lái xe tự hành</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Đặc tính</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Nội dung </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813425">
                <a:tc>
                  <a:txBody>
                    <a:bodyPr/>
                    <a:lstStyle/>
                    <a:p>
                      <a:pPr indent="0" lvl="0" marL="0" marR="0" rtl="0" algn="ctr">
                        <a:lnSpc>
                          <a:spcPct val="100000"/>
                        </a:lnSpc>
                        <a:spcBef>
                          <a:spcPts val="0"/>
                        </a:spcBef>
                        <a:spcAft>
                          <a:spcPts val="0"/>
                        </a:spcAft>
                        <a:buNone/>
                      </a:pPr>
                      <a:r>
                        <a:t/>
                      </a:r>
                      <a:endParaRPr b="0" sz="10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170"/>
                        <a:buFont typeface="Arial"/>
                        <a:buNone/>
                      </a:pPr>
                      <a:r>
                        <a:rPr b="1" lang="en-US" sz="1300" u="none" cap="none" strike="noStrike">
                          <a:solidFill>
                            <a:srgbClr val="1429A0"/>
                          </a:solidFill>
                          <a:latin typeface="Arial"/>
                          <a:ea typeface="Arial"/>
                          <a:cs typeface="Arial"/>
                          <a:sym typeface="Arial"/>
                        </a:rPr>
                        <a:t>Chỉ dành cho người lái</a:t>
                      </a:r>
                      <a:endParaRPr b="1" sz="1300" u="none" cap="none" strike="noStrike">
                        <a:solidFill>
                          <a:srgbClr val="1429A0"/>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Trình điều khiển xử lý tất cả các chức năng, lái, phanh, giám sát làn đường, v.v.</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238250">
                <a:tc>
                  <a:txBody>
                    <a:bodyPr/>
                    <a:lstStyle/>
                    <a:p>
                      <a:pPr indent="0" lvl="0" marL="0" marR="0" rtl="0" algn="ctr">
                        <a:lnSpc>
                          <a:spcPct val="100000"/>
                        </a:lnSpc>
                        <a:spcBef>
                          <a:spcPts val="0"/>
                        </a:spcBef>
                        <a:spcAft>
                          <a:spcPts val="0"/>
                        </a:spcAft>
                        <a:buNone/>
                      </a:pPr>
                      <a:r>
                        <a:t/>
                      </a:r>
                      <a:endParaRPr b="0" sz="10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170"/>
                        <a:buFont typeface="Arial"/>
                        <a:buNone/>
                      </a:pPr>
                      <a:r>
                        <a:rPr b="1" lang="en-US" sz="1300" u="none" cap="none" strike="noStrike">
                          <a:solidFill>
                            <a:srgbClr val="1429A0"/>
                          </a:solidFill>
                          <a:latin typeface="Arial"/>
                          <a:ea typeface="Arial"/>
                          <a:cs typeface="Arial"/>
                          <a:sym typeface="Arial"/>
                        </a:rPr>
                        <a:t>Không cần sự can thiệp của chân</a:t>
                      </a:r>
                      <a:endParaRPr/>
                    </a:p>
                    <a:p>
                      <a:pPr indent="0" lvl="0" marL="0" marR="0" rtl="0" algn="ctr">
                        <a:lnSpc>
                          <a:spcPct val="100000"/>
                        </a:lnSpc>
                        <a:spcBef>
                          <a:spcPts val="0"/>
                        </a:spcBef>
                        <a:spcAft>
                          <a:spcPts val="0"/>
                        </a:spcAft>
                        <a:buClr>
                          <a:srgbClr val="262626"/>
                        </a:buClr>
                        <a:buSzPts val="1170"/>
                        <a:buFont typeface="Arial"/>
                        <a:buNone/>
                      </a:pPr>
                      <a:r>
                        <a:rPr b="0" lang="en-US" sz="1300" u="none" cap="none" strike="noStrike">
                          <a:solidFill>
                            <a:srgbClr val="262626"/>
                          </a:solidFill>
                          <a:latin typeface="Arial"/>
                          <a:ea typeface="Arial"/>
                          <a:cs typeface="Arial"/>
                          <a:sym typeface="Arial"/>
                        </a:rPr>
                        <a:t>Các chức năng tự động hóa như tăng/giảm tốc</a:t>
                      </a:r>
                      <a:endParaRPr/>
                    </a:p>
                    <a:p>
                      <a:pPr indent="0" lvl="0" marL="0" marR="0" rtl="0" algn="ctr">
                        <a:lnSpc>
                          <a:spcPct val="100000"/>
                        </a:lnSpc>
                        <a:spcBef>
                          <a:spcPts val="0"/>
                        </a:spcBef>
                        <a:spcAft>
                          <a:spcPts val="0"/>
                        </a:spcAft>
                        <a:buClr>
                          <a:srgbClr val="262626"/>
                        </a:buClr>
                        <a:buSzPts val="1170"/>
                        <a:buFont typeface="Arial"/>
                        <a:buNone/>
                      </a:pPr>
                      <a:r>
                        <a:rPr b="0" lang="en-US" sz="1300" u="none" cap="none" strike="noStrike">
                          <a:solidFill>
                            <a:srgbClr val="262626"/>
                          </a:solidFill>
                          <a:latin typeface="Arial"/>
                          <a:ea typeface="Arial"/>
                          <a:cs typeface="Arial"/>
                          <a:sym typeface="Arial"/>
                        </a:rPr>
                        <a:t>Hỗ trợ lái xe</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Chỉ có thể điều khiển theo chiều dọc (chẳng hạn như chân ga, phanh, v.v.) hoặc điều khiển theo chiều ngang (chẳng hạn như vô lăng).</a:t>
                      </a:r>
                      <a:endParaRPr/>
                    </a:p>
                    <a:p>
                      <a:pPr indent="-171450" lvl="0" marL="171450" marR="0" rtl="0" algn="l">
                        <a:lnSpc>
                          <a:spcPct val="100000"/>
                        </a:lnSpc>
                        <a:spcBef>
                          <a:spcPts val="60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Trong hầu hết các trường hợp, thường chỉ có thể sử dụng Hệ thống Kiểm soát Hành trình Tự động (ACC).</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304925">
                <a:tc>
                  <a:txBody>
                    <a:bodyPr/>
                    <a:lstStyle/>
                    <a:p>
                      <a:pPr indent="0" lvl="0" marL="0" marR="0" rtl="0" algn="ctr">
                        <a:lnSpc>
                          <a:spcPct val="100000"/>
                        </a:lnSpc>
                        <a:spcBef>
                          <a:spcPts val="0"/>
                        </a:spcBef>
                        <a:spcAft>
                          <a:spcPts val="0"/>
                        </a:spcAft>
                        <a:buNone/>
                      </a:pPr>
                      <a:r>
                        <a:t/>
                      </a:r>
                      <a:endParaRPr b="0" sz="10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170"/>
                        <a:buFont typeface="Arial"/>
                        <a:buNone/>
                      </a:pPr>
                      <a:r>
                        <a:rPr b="1" lang="en-US" sz="1300" u="none" cap="none" strike="noStrike">
                          <a:solidFill>
                            <a:srgbClr val="1429A0"/>
                          </a:solidFill>
                          <a:latin typeface="Arial"/>
                          <a:ea typeface="Arial"/>
                          <a:cs typeface="Arial"/>
                          <a:sym typeface="Arial"/>
                        </a:rPr>
                        <a:t>Không cần sự can thiệp của tay</a:t>
                      </a:r>
                      <a:endParaRPr/>
                    </a:p>
                    <a:p>
                      <a:pPr indent="0" lvl="0" marL="0" marR="0" rtl="0" algn="ctr">
                        <a:lnSpc>
                          <a:spcPct val="100000"/>
                        </a:lnSpc>
                        <a:spcBef>
                          <a:spcPts val="0"/>
                        </a:spcBef>
                        <a:spcAft>
                          <a:spcPts val="0"/>
                        </a:spcAft>
                        <a:buClr>
                          <a:srgbClr val="262626"/>
                        </a:buClr>
                        <a:buSzPts val="1170"/>
                        <a:buFont typeface="Arial"/>
                        <a:buNone/>
                      </a:pPr>
                      <a:r>
                        <a:rPr b="0" lang="en-US" sz="1300" u="none" cap="none" strike="noStrike">
                          <a:solidFill>
                            <a:srgbClr val="262626"/>
                          </a:solidFill>
                          <a:latin typeface="Arial"/>
                          <a:ea typeface="Arial"/>
                          <a:cs typeface="Arial"/>
                          <a:sym typeface="Arial"/>
                        </a:rPr>
                        <a:t>Hai hoặc nhiều chức năng tự động hóa</a:t>
                      </a:r>
                      <a:endParaRPr b="0" sz="1300" u="none" cap="none" strike="noStrike">
                        <a:solidFill>
                          <a:srgbClr val="262626"/>
                        </a:solidFill>
                        <a:latin typeface="Arial"/>
                        <a:ea typeface="Arial"/>
                        <a:cs typeface="Arial"/>
                        <a:sym typeface="Arial"/>
                      </a:endParaRPr>
                    </a:p>
                    <a:p>
                      <a:pPr indent="0" lvl="0" marL="0" marR="0" rtl="0" algn="ctr">
                        <a:lnSpc>
                          <a:spcPct val="100000"/>
                        </a:lnSpc>
                        <a:spcBef>
                          <a:spcPts val="0"/>
                        </a:spcBef>
                        <a:spcAft>
                          <a:spcPts val="0"/>
                        </a:spcAft>
                        <a:buClr>
                          <a:srgbClr val="262626"/>
                        </a:buClr>
                        <a:buSzPts val="1170"/>
                        <a:buFont typeface="Arial"/>
                        <a:buNone/>
                      </a:pPr>
                      <a:r>
                        <a:rPr b="0" lang="en-US" sz="1300" u="none" cap="none" strike="noStrike">
                          <a:solidFill>
                            <a:srgbClr val="262626"/>
                          </a:solidFill>
                          <a:latin typeface="Arial"/>
                          <a:ea typeface="Arial"/>
                          <a:cs typeface="Arial"/>
                          <a:sym typeface="Arial"/>
                        </a:rPr>
                        <a:t>Hoạt động đồng thời</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Cả kiểm soát theo chiều dọc và chiều ngang đều có thể.</a:t>
                      </a:r>
                      <a:endParaRPr b="0" sz="1300" u="none" cap="none" strike="noStrike">
                        <a:solidFill>
                          <a:srgbClr val="262626"/>
                        </a:solidFill>
                        <a:latin typeface="Arial"/>
                        <a:ea typeface="Arial"/>
                        <a:cs typeface="Arial"/>
                        <a:sym typeface="Arial"/>
                      </a:endParaRPr>
                    </a:p>
                    <a:p>
                      <a:pPr indent="-171450" lvl="0" marL="171450" marR="0" rtl="0" algn="l">
                        <a:lnSpc>
                          <a:spcPct val="100000"/>
                        </a:lnSpc>
                        <a:spcBef>
                          <a:spcPts val="60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Có thể không cần sự can thiệp của chân và tay. Việc dừng chân được hỗ trợ thông qua ACC và việc chuyển giao được hỗ trợ bởi công nghệ Kiểm soát làn đường.</a:t>
                      </a:r>
                      <a:endParaRPr/>
                    </a:p>
                    <a:p>
                      <a:pPr indent="-171450" lvl="0" marL="171450" marR="0" rtl="0" algn="l">
                        <a:lnSpc>
                          <a:spcPct val="100000"/>
                        </a:lnSpc>
                        <a:spcBef>
                          <a:spcPts val="60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Lái xe bán tự động chủ yếu đề cập đến Cấp độ 2.</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474" name="Google Shape;1474;p63"/>
          <p:cNvSpPr/>
          <p:nvPr/>
        </p:nvSpPr>
        <p:spPr>
          <a:xfrm>
            <a:off x="800100" y="2130005"/>
            <a:ext cx="8405637" cy="345427"/>
          </a:xfrm>
          <a:prstGeom prst="rect">
            <a:avLst/>
          </a:prstGeom>
          <a:noFill/>
          <a:ln>
            <a:noFill/>
          </a:ln>
        </p:spPr>
        <p:txBody>
          <a:bodyPr anchorCtr="0" anchor="t" bIns="71975" lIns="0" spcFirstLastPara="1" rIns="143950" wrap="square" tIns="71975">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&lt; 5 Cấp độ của Tự động hóa &gt;</a:t>
            </a:r>
            <a:endParaRPr/>
          </a:p>
        </p:txBody>
      </p:sp>
      <p:sp>
        <p:nvSpPr>
          <p:cNvPr id="1475" name="Google Shape;1475;p63"/>
          <p:cNvSpPr/>
          <p:nvPr/>
        </p:nvSpPr>
        <p:spPr>
          <a:xfrm>
            <a:off x="712182" y="1555250"/>
            <a:ext cx="8630827" cy="545481"/>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Hiệp hội kỹ sư ô tô (SAE) đã thiết lập các cấp độ lái xe tự động bằng cách áp dụng các cấp độ của Bộ Giao thông Vận tải Hoa Kỳ, từ Cấp độ 0 (hoàn toàn thủ công) đến Cấp độ 5 (hoàn toàn tự động).</a:t>
            </a:r>
            <a:endParaRPr sz="1300">
              <a:solidFill>
                <a:srgbClr val="262626"/>
              </a:solidFill>
              <a:latin typeface="Arial"/>
              <a:ea typeface="Arial"/>
              <a:cs typeface="Arial"/>
              <a:sym typeface="Arial"/>
            </a:endParaRPr>
          </a:p>
        </p:txBody>
      </p:sp>
      <p:sp>
        <p:nvSpPr>
          <p:cNvPr id="1476" name="Google Shape;1476;p63"/>
          <p:cNvSpPr/>
          <p:nvPr/>
        </p:nvSpPr>
        <p:spPr>
          <a:xfrm>
            <a:off x="580388" y="1338790"/>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Ô tô không người lái: Các cấp độ tự chủ</a:t>
            </a:r>
            <a:endParaRPr sz="1400">
              <a:solidFill>
                <a:schemeClr val="dk1"/>
              </a:solidFill>
              <a:latin typeface="Arial"/>
              <a:ea typeface="Arial"/>
              <a:cs typeface="Arial"/>
              <a:sym typeface="Arial"/>
            </a:endParaRPr>
          </a:p>
        </p:txBody>
      </p:sp>
      <p:grpSp>
        <p:nvGrpSpPr>
          <p:cNvPr id="1477" name="Google Shape;1477;p63"/>
          <p:cNvGrpSpPr/>
          <p:nvPr/>
        </p:nvGrpSpPr>
        <p:grpSpPr>
          <a:xfrm>
            <a:off x="970913" y="2920276"/>
            <a:ext cx="1124587" cy="741972"/>
            <a:chOff x="970913" y="2881531"/>
            <a:chExt cx="1124587" cy="741972"/>
          </a:xfrm>
        </p:grpSpPr>
        <p:sp>
          <p:nvSpPr>
            <p:cNvPr id="1478" name="Google Shape;1478;p63"/>
            <p:cNvSpPr txBox="1"/>
            <p:nvPr/>
          </p:nvSpPr>
          <p:spPr>
            <a:xfrm>
              <a:off x="1104262" y="2881531"/>
              <a:ext cx="78579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Cấp độ 0</a:t>
              </a:r>
              <a:endParaRPr b="1" sz="1300">
                <a:solidFill>
                  <a:srgbClr val="262626"/>
                </a:solidFill>
                <a:latin typeface="Arial"/>
                <a:ea typeface="Arial"/>
                <a:cs typeface="Arial"/>
                <a:sym typeface="Arial"/>
              </a:endParaRPr>
            </a:p>
          </p:txBody>
        </p:sp>
        <p:pic>
          <p:nvPicPr>
            <p:cNvPr descr="자율주행 자동차의 현주소 – Samsung Newsroom Korea" id="1479" name="Google Shape;1479;p63"/>
            <p:cNvPicPr preferRelativeResize="0"/>
            <p:nvPr/>
          </p:nvPicPr>
          <p:blipFill rotWithShape="1">
            <a:blip r:embed="rId3">
              <a:alphaModFix/>
            </a:blip>
            <a:srcRect b="74942" l="10351" r="71464" t="14355"/>
            <a:stretch/>
          </p:blipFill>
          <p:spPr>
            <a:xfrm>
              <a:off x="970913" y="3095238"/>
              <a:ext cx="1124587" cy="528265"/>
            </a:xfrm>
            <a:prstGeom prst="rect">
              <a:avLst/>
            </a:prstGeom>
            <a:noFill/>
            <a:ln>
              <a:noFill/>
            </a:ln>
          </p:spPr>
        </p:pic>
      </p:grpSp>
      <p:grpSp>
        <p:nvGrpSpPr>
          <p:cNvPr id="1480" name="Google Shape;1480;p63"/>
          <p:cNvGrpSpPr/>
          <p:nvPr/>
        </p:nvGrpSpPr>
        <p:grpSpPr>
          <a:xfrm>
            <a:off x="970913" y="3931809"/>
            <a:ext cx="1124587" cy="761551"/>
            <a:chOff x="970913" y="3893064"/>
            <a:chExt cx="1124587" cy="761551"/>
          </a:xfrm>
        </p:grpSpPr>
        <p:sp>
          <p:nvSpPr>
            <p:cNvPr id="1481" name="Google Shape;1481;p63"/>
            <p:cNvSpPr txBox="1"/>
            <p:nvPr/>
          </p:nvSpPr>
          <p:spPr>
            <a:xfrm>
              <a:off x="1137599" y="3893064"/>
              <a:ext cx="790601"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Cấp độ 1</a:t>
              </a:r>
              <a:endParaRPr b="1" sz="1300">
                <a:solidFill>
                  <a:srgbClr val="262626"/>
                </a:solidFill>
                <a:latin typeface="Arial"/>
                <a:ea typeface="Arial"/>
                <a:cs typeface="Arial"/>
                <a:sym typeface="Arial"/>
              </a:endParaRPr>
            </a:p>
          </p:txBody>
        </p:sp>
        <p:pic>
          <p:nvPicPr>
            <p:cNvPr descr="자율주행 자동차의 현주소 – Samsung Newsroom Korea" id="1482" name="Google Shape;1482;p63"/>
            <p:cNvPicPr preferRelativeResize="0"/>
            <p:nvPr/>
          </p:nvPicPr>
          <p:blipFill rotWithShape="1">
            <a:blip r:embed="rId4">
              <a:alphaModFix/>
            </a:blip>
            <a:srcRect b="60978" l="10142" r="70940" t="27236"/>
            <a:stretch/>
          </p:blipFill>
          <p:spPr>
            <a:xfrm>
              <a:off x="970913" y="4095385"/>
              <a:ext cx="1124587" cy="559230"/>
            </a:xfrm>
            <a:prstGeom prst="rect">
              <a:avLst/>
            </a:prstGeom>
            <a:noFill/>
            <a:ln>
              <a:noFill/>
            </a:ln>
          </p:spPr>
        </p:pic>
      </p:grpSp>
      <p:grpSp>
        <p:nvGrpSpPr>
          <p:cNvPr id="1483" name="Google Shape;1483;p63"/>
          <p:cNvGrpSpPr/>
          <p:nvPr/>
        </p:nvGrpSpPr>
        <p:grpSpPr>
          <a:xfrm>
            <a:off x="943530" y="5147747"/>
            <a:ext cx="1151970" cy="719465"/>
            <a:chOff x="943530" y="5193844"/>
            <a:chExt cx="1151970" cy="719465"/>
          </a:xfrm>
        </p:grpSpPr>
        <p:pic>
          <p:nvPicPr>
            <p:cNvPr descr="자율주행 자동차의 현주소 – Samsung Newsroom Korea" id="1484" name="Google Shape;1484;p63"/>
            <p:cNvPicPr preferRelativeResize="0"/>
            <p:nvPr/>
          </p:nvPicPr>
          <p:blipFill rotWithShape="1">
            <a:blip r:embed="rId5">
              <a:alphaModFix/>
            </a:blip>
            <a:srcRect b="48099" l="10297" r="70709" t="41428"/>
            <a:stretch/>
          </p:blipFill>
          <p:spPr>
            <a:xfrm>
              <a:off x="943530" y="5351545"/>
              <a:ext cx="1151970" cy="561764"/>
            </a:xfrm>
            <a:prstGeom prst="rect">
              <a:avLst/>
            </a:prstGeom>
            <a:noFill/>
            <a:ln>
              <a:noFill/>
            </a:ln>
          </p:spPr>
        </p:pic>
        <p:sp>
          <p:nvSpPr>
            <p:cNvPr id="1485" name="Google Shape;1485;p63"/>
            <p:cNvSpPr txBox="1"/>
            <p:nvPr/>
          </p:nvSpPr>
          <p:spPr>
            <a:xfrm>
              <a:off x="1137599" y="5193844"/>
              <a:ext cx="567784"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Cấp 2</a:t>
              </a:r>
              <a:endParaRPr b="1" sz="1300">
                <a:solidFill>
                  <a:srgbClr val="262626"/>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graphicFrame>
        <p:nvGraphicFramePr>
          <p:cNvPr id="1491" name="Google Shape;1491;p64"/>
          <p:cNvGraphicFramePr/>
          <p:nvPr/>
        </p:nvGraphicFramePr>
        <p:xfrm>
          <a:off x="559357" y="2478477"/>
          <a:ext cx="3000000" cy="3000000"/>
        </p:xfrm>
        <a:graphic>
          <a:graphicData uri="http://schemas.openxmlformats.org/drawingml/2006/table">
            <a:tbl>
              <a:tblPr bandRow="1" firstRow="1">
                <a:noFill/>
                <a:tableStyleId>{A9672A58-3C3F-4094-A55C-8326C1CC86CD}</a:tableStyleId>
              </a:tblPr>
              <a:tblGrid>
                <a:gridCol w="1853000"/>
                <a:gridCol w="2367975"/>
                <a:gridCol w="4409850"/>
              </a:tblGrid>
              <a:tr h="40240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Giai đoạn lái xe tự hành</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Đặc tính</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Nội dung </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039350">
                <a:tc>
                  <a:txBody>
                    <a:bodyPr/>
                    <a:lstStyle/>
                    <a:p>
                      <a:pPr indent="0" lvl="0" marL="0" marR="0" rtl="0" algn="ctr">
                        <a:lnSpc>
                          <a:spcPct val="100000"/>
                        </a:lnSpc>
                        <a:spcBef>
                          <a:spcPts val="0"/>
                        </a:spcBef>
                        <a:spcAft>
                          <a:spcPts val="0"/>
                        </a:spcAft>
                        <a:buNone/>
                      </a:pPr>
                      <a:r>
                        <a:t/>
                      </a:r>
                      <a:endParaRPr b="0" sz="10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170"/>
                        <a:buFont typeface="Arial"/>
                        <a:buNone/>
                      </a:pPr>
                      <a:r>
                        <a:rPr b="1" lang="en-US" sz="1300" u="none" cap="none" strike="noStrike">
                          <a:solidFill>
                            <a:srgbClr val="1429A0"/>
                          </a:solidFill>
                          <a:latin typeface="Arial"/>
                          <a:ea typeface="Arial"/>
                          <a:cs typeface="Arial"/>
                          <a:sym typeface="Arial"/>
                        </a:rPr>
                        <a:t>Không cần sự can thiệp của tầm nhìn </a:t>
                      </a:r>
                      <a:endParaRPr/>
                    </a:p>
                    <a:p>
                      <a:pPr indent="0" lvl="0" marL="0" marR="0" rtl="0" algn="ctr">
                        <a:lnSpc>
                          <a:spcPct val="100000"/>
                        </a:lnSpc>
                        <a:spcBef>
                          <a:spcPts val="0"/>
                        </a:spcBef>
                        <a:spcAft>
                          <a:spcPts val="0"/>
                        </a:spcAft>
                        <a:buClr>
                          <a:srgbClr val="262626"/>
                        </a:buClr>
                        <a:buSzPts val="1170"/>
                        <a:buFont typeface="Arial"/>
                        <a:buNone/>
                      </a:pPr>
                      <a:r>
                        <a:rPr b="0" lang="en-US" sz="1300" u="none" cap="none" strike="noStrike">
                          <a:solidFill>
                            <a:srgbClr val="262626"/>
                          </a:solidFill>
                          <a:latin typeface="Arial"/>
                          <a:ea typeface="Arial"/>
                          <a:cs typeface="Arial"/>
                          <a:sym typeface="Arial"/>
                        </a:rPr>
                        <a:t>Chỉ cần có sự can thiệp của người lái xe trong một số tình huống nhất định</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Trong một số tình huống nhất định, Hệ thống Lái xe Tự động (ADS) chịu trách nhiệm lái xe.</a:t>
                      </a:r>
                      <a:endParaRPr b="0" sz="1300" u="none" cap="none" strike="noStrike">
                        <a:solidFill>
                          <a:srgbClr val="262626"/>
                        </a:solidFill>
                        <a:latin typeface="Arial"/>
                        <a:ea typeface="Arial"/>
                        <a:cs typeface="Arial"/>
                        <a:sym typeface="Arial"/>
                      </a:endParaRPr>
                    </a:p>
                    <a:p>
                      <a:pPr indent="-171450" lvl="0" marL="171450" marR="0" rtl="0" algn="l">
                        <a:lnSpc>
                          <a:spcPct val="100000"/>
                        </a:lnSpc>
                        <a:spcBef>
                          <a:spcPts val="60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ADS yêu cầu quyền kiểm soát từ trình điều khiển khi một môi trường xung quanh xảy ra vấn đề hoặc lỗi hệ thống.</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433475">
                <a:tc>
                  <a:txBody>
                    <a:bodyPr/>
                    <a:lstStyle/>
                    <a:p>
                      <a:pPr indent="0" lvl="0" marL="0" marR="0" rtl="0" algn="ctr">
                        <a:lnSpc>
                          <a:spcPct val="100000"/>
                        </a:lnSpc>
                        <a:spcBef>
                          <a:spcPts val="0"/>
                        </a:spcBef>
                        <a:spcAft>
                          <a:spcPts val="0"/>
                        </a:spcAft>
                        <a:buNone/>
                      </a:pPr>
                      <a:r>
                        <a:t/>
                      </a:r>
                      <a:endParaRPr b="0" sz="10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170"/>
                        <a:buFont typeface="Arial"/>
                        <a:buNone/>
                      </a:pPr>
                      <a:r>
                        <a:rPr b="1" lang="en-US" sz="1300" u="none" cap="none" strike="noStrike">
                          <a:solidFill>
                            <a:srgbClr val="1429A0"/>
                          </a:solidFill>
                          <a:latin typeface="Arial"/>
                          <a:ea typeface="Arial"/>
                          <a:cs typeface="Arial"/>
                          <a:sym typeface="Arial"/>
                        </a:rPr>
                        <a:t>Không cần sự can thiệp tất cả các chức năng</a:t>
                      </a:r>
                      <a:endParaRPr b="1" sz="1300" u="none" cap="none" strike="noStrike">
                        <a:solidFill>
                          <a:srgbClr val="1429A0"/>
                        </a:solidFill>
                        <a:latin typeface="Arial"/>
                        <a:ea typeface="Arial"/>
                        <a:cs typeface="Arial"/>
                        <a:sym typeface="Arial"/>
                      </a:endParaRPr>
                    </a:p>
                    <a:p>
                      <a:pPr indent="0" lvl="0" marL="0" marR="0" rtl="0" algn="ctr">
                        <a:lnSpc>
                          <a:spcPct val="100000"/>
                        </a:lnSpc>
                        <a:spcBef>
                          <a:spcPts val="0"/>
                        </a:spcBef>
                        <a:spcAft>
                          <a:spcPts val="0"/>
                        </a:spcAft>
                        <a:buClr>
                          <a:srgbClr val="262626"/>
                        </a:buClr>
                        <a:buSzPts val="1170"/>
                        <a:buFont typeface="Arial"/>
                        <a:buNone/>
                      </a:pPr>
                      <a:r>
                        <a:rPr b="0" lang="en-US" sz="1300" u="none" cap="none" strike="noStrike">
                          <a:solidFill>
                            <a:srgbClr val="262626"/>
                          </a:solidFill>
                          <a:latin typeface="Arial"/>
                          <a:ea typeface="Arial"/>
                          <a:cs typeface="Arial"/>
                          <a:sym typeface="Arial"/>
                        </a:rPr>
                        <a:t>Có thể lái xe tự hành trong các khu vực cụ thể</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Xe xử lý tất cả các chức năng, nhưng người lái xe là cần thiết để có thể kiểm soát.</a:t>
                      </a:r>
                      <a:endParaRPr/>
                    </a:p>
                    <a:p>
                      <a:pPr indent="-171450" lvl="0" marL="171450" marR="0" rtl="0" algn="l">
                        <a:lnSpc>
                          <a:spcPct val="100000"/>
                        </a:lnSpc>
                        <a:spcBef>
                          <a:spcPts val="60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Trong trường hợp lỗi hệ thống, hệ thống sẽ thực hiện quá trình di chuyển xe vào lề đường, bật đèn khẩn cấp và thông báo cho bên ngoài về sự cố.</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809625">
                <a:tc>
                  <a:txBody>
                    <a:bodyPr/>
                    <a:lstStyle/>
                    <a:p>
                      <a:pPr indent="0" lvl="0" marL="0" marR="0" rtl="0" algn="ctr">
                        <a:lnSpc>
                          <a:spcPct val="100000"/>
                        </a:lnSpc>
                        <a:spcBef>
                          <a:spcPts val="0"/>
                        </a:spcBef>
                        <a:spcAft>
                          <a:spcPts val="0"/>
                        </a:spcAft>
                        <a:buNone/>
                      </a:pPr>
                      <a:r>
                        <a:t/>
                      </a:r>
                      <a:endParaRPr b="0" sz="10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170"/>
                        <a:buFont typeface="Arial"/>
                        <a:buNone/>
                      </a:pPr>
                      <a:r>
                        <a:rPr b="1" lang="en-US" sz="1300" u="none" cap="none" strike="noStrike">
                          <a:solidFill>
                            <a:srgbClr val="1429A0"/>
                          </a:solidFill>
                          <a:latin typeface="Arial"/>
                          <a:ea typeface="Arial"/>
                          <a:cs typeface="Arial"/>
                          <a:sym typeface="Arial"/>
                        </a:rPr>
                        <a:t>Không cần người lái</a:t>
                      </a:r>
                      <a:endParaRPr/>
                    </a:p>
                    <a:p>
                      <a:pPr indent="0" lvl="0" marL="0" marR="0" rtl="0" algn="ctr">
                        <a:lnSpc>
                          <a:spcPct val="100000"/>
                        </a:lnSpc>
                        <a:spcBef>
                          <a:spcPts val="0"/>
                        </a:spcBef>
                        <a:spcAft>
                          <a:spcPts val="0"/>
                        </a:spcAft>
                        <a:buClr>
                          <a:srgbClr val="262626"/>
                        </a:buClr>
                        <a:buSzPts val="1170"/>
                        <a:buFont typeface="Arial"/>
                        <a:buNone/>
                      </a:pPr>
                      <a:r>
                        <a:rPr b="1" lang="en-US" sz="1300" u="none" cap="none" strike="noStrike">
                          <a:solidFill>
                            <a:srgbClr val="1429A0"/>
                          </a:solidFill>
                          <a:latin typeface="Arial"/>
                          <a:ea typeface="Arial"/>
                          <a:cs typeface="Arial"/>
                          <a:sym typeface="Arial"/>
                        </a:rPr>
                        <a:t> </a:t>
                      </a:r>
                      <a:r>
                        <a:rPr b="0" lang="en-US" sz="1300" u="none" cap="none" strike="noStrike">
                          <a:solidFill>
                            <a:srgbClr val="262626"/>
                          </a:solidFill>
                          <a:latin typeface="Arial"/>
                          <a:ea typeface="Arial"/>
                          <a:cs typeface="Arial"/>
                          <a:sym typeface="Arial"/>
                        </a:rPr>
                        <a:t>Xe tự lái trong mọi khu vực và trong mọi tình huống</a:t>
                      </a:r>
                      <a:endParaRPr b="0" sz="13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Hoàn toàn tự động.</a:t>
                      </a:r>
                      <a:endParaRPr/>
                    </a:p>
                    <a:p>
                      <a:pPr indent="-171450" lvl="0" marL="171450" marR="0" rtl="0" algn="l">
                        <a:lnSpc>
                          <a:spcPct val="100000"/>
                        </a:lnSpc>
                        <a:spcBef>
                          <a:spcPts val="60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Xe xử lý tự động. Không cần người điều khiển.</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1492" name="Google Shape;1492;p64"/>
          <p:cNvGrpSpPr/>
          <p:nvPr/>
        </p:nvGrpSpPr>
        <p:grpSpPr>
          <a:xfrm>
            <a:off x="416128" y="444866"/>
            <a:ext cx="9051872" cy="553998"/>
            <a:chOff x="416128" y="444866"/>
            <a:chExt cx="9051872" cy="553998"/>
          </a:xfrm>
        </p:grpSpPr>
        <p:sp>
          <p:nvSpPr>
            <p:cNvPr id="1493" name="Google Shape;1493;p64"/>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2.8. Xe tự hành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494" name="Google Shape;1494;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495" name="Google Shape;1495;p64"/>
          <p:cNvSpPr/>
          <p:nvPr/>
        </p:nvSpPr>
        <p:spPr>
          <a:xfrm>
            <a:off x="800100" y="2130005"/>
            <a:ext cx="8405637" cy="345427"/>
          </a:xfrm>
          <a:prstGeom prst="rect">
            <a:avLst/>
          </a:prstGeom>
          <a:noFill/>
          <a:ln>
            <a:noFill/>
          </a:ln>
        </p:spPr>
        <p:txBody>
          <a:bodyPr anchorCtr="0" anchor="t" bIns="71975" lIns="0" spcFirstLastPara="1" rIns="143950" wrap="square" tIns="71975">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&lt; 5 Cấp độ của Tự động hóa &gt;</a:t>
            </a:r>
            <a:endParaRPr/>
          </a:p>
        </p:txBody>
      </p:sp>
      <p:sp>
        <p:nvSpPr>
          <p:cNvPr id="1496" name="Google Shape;1496;p64"/>
          <p:cNvSpPr/>
          <p:nvPr/>
        </p:nvSpPr>
        <p:spPr>
          <a:xfrm>
            <a:off x="712182" y="1555250"/>
            <a:ext cx="8630827" cy="545481"/>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cấp độ này đã được xác định bởi Hiệp hội kỹ sư ô tô (SAE), tổ chức đã đặt 6 cấp độ trong số đó được Bộ Giao thông Vận tải Hoa Kỳ thông qua, từ Cấp độ 0 (hoàn toàn thủ công) đến Cấp độ 5 (hoàn toàn tự động).</a:t>
            </a:r>
            <a:endParaRPr sz="1300">
              <a:solidFill>
                <a:srgbClr val="262626"/>
              </a:solidFill>
              <a:latin typeface="Arial"/>
              <a:ea typeface="Arial"/>
              <a:cs typeface="Arial"/>
              <a:sym typeface="Arial"/>
            </a:endParaRPr>
          </a:p>
        </p:txBody>
      </p:sp>
      <p:sp>
        <p:nvSpPr>
          <p:cNvPr id="1497" name="Google Shape;1497;p64"/>
          <p:cNvSpPr/>
          <p:nvPr/>
        </p:nvSpPr>
        <p:spPr>
          <a:xfrm>
            <a:off x="580388" y="1338790"/>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Ô tô không người lái: Các cấp độ tự chủ</a:t>
            </a:r>
            <a:endParaRPr sz="1400">
              <a:solidFill>
                <a:schemeClr val="dk1"/>
              </a:solidFill>
              <a:latin typeface="Arial"/>
              <a:ea typeface="Arial"/>
              <a:cs typeface="Arial"/>
              <a:sym typeface="Arial"/>
            </a:endParaRPr>
          </a:p>
        </p:txBody>
      </p:sp>
      <p:grpSp>
        <p:nvGrpSpPr>
          <p:cNvPr id="1498" name="Google Shape;1498;p64"/>
          <p:cNvGrpSpPr/>
          <p:nvPr/>
        </p:nvGrpSpPr>
        <p:grpSpPr>
          <a:xfrm>
            <a:off x="1056486" y="2967901"/>
            <a:ext cx="875426" cy="739534"/>
            <a:chOff x="1056486" y="2929156"/>
            <a:chExt cx="875426" cy="739534"/>
          </a:xfrm>
        </p:grpSpPr>
        <p:sp>
          <p:nvSpPr>
            <p:cNvPr id="1499" name="Google Shape;1499;p64"/>
            <p:cNvSpPr txBox="1"/>
            <p:nvPr/>
          </p:nvSpPr>
          <p:spPr>
            <a:xfrm>
              <a:off x="1066162" y="2929156"/>
              <a:ext cx="790601"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Cấp độ 3</a:t>
              </a:r>
              <a:endParaRPr b="1" sz="1300">
                <a:solidFill>
                  <a:srgbClr val="262626"/>
                </a:solidFill>
                <a:latin typeface="Arial"/>
                <a:ea typeface="Arial"/>
                <a:cs typeface="Arial"/>
                <a:sym typeface="Arial"/>
              </a:endParaRPr>
            </a:p>
          </p:txBody>
        </p:sp>
        <p:pic>
          <p:nvPicPr>
            <p:cNvPr descr="자율주행 자동차의 현주소 – Samsung Newsroom Korea" id="1500" name="Google Shape;1500;p64"/>
            <p:cNvPicPr preferRelativeResize="0"/>
            <p:nvPr/>
          </p:nvPicPr>
          <p:blipFill rotWithShape="1">
            <a:blip r:embed="rId3">
              <a:alphaModFix/>
            </a:blip>
            <a:srcRect b="33928" l="12734" r="70297" t="56818"/>
            <a:stretch/>
          </p:blipFill>
          <p:spPr>
            <a:xfrm>
              <a:off x="1056486" y="3246389"/>
              <a:ext cx="875426" cy="422301"/>
            </a:xfrm>
            <a:prstGeom prst="rect">
              <a:avLst/>
            </a:prstGeom>
            <a:noFill/>
            <a:ln>
              <a:noFill/>
            </a:ln>
          </p:spPr>
        </p:pic>
      </p:grpSp>
      <p:grpSp>
        <p:nvGrpSpPr>
          <p:cNvPr id="1501" name="Google Shape;1501;p64"/>
          <p:cNvGrpSpPr/>
          <p:nvPr/>
        </p:nvGrpSpPr>
        <p:grpSpPr>
          <a:xfrm>
            <a:off x="976529" y="4243087"/>
            <a:ext cx="996471" cy="649477"/>
            <a:chOff x="976529" y="4204342"/>
            <a:chExt cx="996471" cy="649477"/>
          </a:xfrm>
        </p:grpSpPr>
        <p:pic>
          <p:nvPicPr>
            <p:cNvPr descr="자율주행 자동차의 현주소 – Samsung Newsroom Korea" id="1502" name="Google Shape;1502;p64"/>
            <p:cNvPicPr preferRelativeResize="0"/>
            <p:nvPr/>
          </p:nvPicPr>
          <p:blipFill rotWithShape="1">
            <a:blip r:embed="rId4">
              <a:alphaModFix/>
            </a:blip>
            <a:srcRect b="20753" l="10237" r="70432" t="71414"/>
            <a:stretch/>
          </p:blipFill>
          <p:spPr>
            <a:xfrm>
              <a:off x="976529" y="4496730"/>
              <a:ext cx="996471" cy="357089"/>
            </a:xfrm>
            <a:prstGeom prst="rect">
              <a:avLst/>
            </a:prstGeom>
            <a:noFill/>
            <a:ln>
              <a:noFill/>
            </a:ln>
          </p:spPr>
        </p:pic>
        <p:sp>
          <p:nvSpPr>
            <p:cNvPr id="1503" name="Google Shape;1503;p64"/>
            <p:cNvSpPr txBox="1"/>
            <p:nvPr/>
          </p:nvSpPr>
          <p:spPr>
            <a:xfrm>
              <a:off x="1066162" y="4204342"/>
              <a:ext cx="790601"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Cấp độ 4</a:t>
              </a:r>
              <a:endParaRPr b="1" sz="1300">
                <a:solidFill>
                  <a:srgbClr val="262626"/>
                </a:solidFill>
                <a:latin typeface="Arial"/>
                <a:ea typeface="Arial"/>
                <a:cs typeface="Arial"/>
                <a:sym typeface="Arial"/>
              </a:endParaRPr>
            </a:p>
          </p:txBody>
        </p:sp>
      </p:grpSp>
      <p:grpSp>
        <p:nvGrpSpPr>
          <p:cNvPr id="1504" name="Google Shape;1504;p64"/>
          <p:cNvGrpSpPr/>
          <p:nvPr/>
        </p:nvGrpSpPr>
        <p:grpSpPr>
          <a:xfrm>
            <a:off x="976529" y="5420973"/>
            <a:ext cx="995725" cy="659056"/>
            <a:chOff x="976529" y="5382228"/>
            <a:chExt cx="995725" cy="659056"/>
          </a:xfrm>
        </p:grpSpPr>
        <p:sp>
          <p:nvSpPr>
            <p:cNvPr id="1505" name="Google Shape;1505;p64"/>
            <p:cNvSpPr txBox="1"/>
            <p:nvPr/>
          </p:nvSpPr>
          <p:spPr>
            <a:xfrm>
              <a:off x="1056486" y="5382228"/>
              <a:ext cx="78579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Cấp độ 5</a:t>
              </a:r>
              <a:endParaRPr b="1" sz="1300">
                <a:solidFill>
                  <a:srgbClr val="262626"/>
                </a:solidFill>
                <a:latin typeface="Arial"/>
                <a:ea typeface="Arial"/>
                <a:cs typeface="Arial"/>
                <a:sym typeface="Arial"/>
              </a:endParaRPr>
            </a:p>
          </p:txBody>
        </p:sp>
        <p:pic>
          <p:nvPicPr>
            <p:cNvPr descr="자율주행 자동차의 현주소 – Samsung Newsroom Korea" id="1506" name="Google Shape;1506;p64"/>
            <p:cNvPicPr preferRelativeResize="0"/>
            <p:nvPr/>
          </p:nvPicPr>
          <p:blipFill rotWithShape="1">
            <a:blip r:embed="rId5">
              <a:alphaModFix/>
            </a:blip>
            <a:srcRect b="6009" l="10452" r="70458" t="84885"/>
            <a:stretch/>
          </p:blipFill>
          <p:spPr>
            <a:xfrm>
              <a:off x="976529" y="5621122"/>
              <a:ext cx="995725" cy="420162"/>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grpSp>
        <p:nvGrpSpPr>
          <p:cNvPr id="1512" name="Google Shape;1512;p65"/>
          <p:cNvGrpSpPr/>
          <p:nvPr/>
        </p:nvGrpSpPr>
        <p:grpSpPr>
          <a:xfrm>
            <a:off x="416128" y="444866"/>
            <a:ext cx="9051872" cy="553998"/>
            <a:chOff x="416128" y="444866"/>
            <a:chExt cx="9051872" cy="553998"/>
          </a:xfrm>
        </p:grpSpPr>
        <p:sp>
          <p:nvSpPr>
            <p:cNvPr id="1513" name="Google Shape;1513;p65"/>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2.8. Xe tự hành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514" name="Google Shape;1514;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515" name="Google Shape;1515;p6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Hệ thống và công nghệ hạ tầng</a:t>
            </a:r>
            <a:endParaRPr/>
          </a:p>
        </p:txBody>
      </p:sp>
      <p:sp>
        <p:nvSpPr>
          <p:cNvPr id="1516" name="Google Shape;1516;p65"/>
          <p:cNvSpPr/>
          <p:nvPr/>
        </p:nvSpPr>
        <p:spPr>
          <a:xfrm>
            <a:off x="416128" y="5498779"/>
            <a:ext cx="8795094" cy="462609"/>
          </a:xfrm>
          <a:prstGeom prst="rect">
            <a:avLst/>
          </a:prstGeom>
          <a:solidFill>
            <a:schemeClr val="lt1"/>
          </a:solidFill>
          <a:ln>
            <a:noFill/>
          </a:ln>
        </p:spPr>
        <p:txBody>
          <a:bodyPr anchorCtr="0" anchor="ctr" bIns="45700" lIns="91425" spcFirstLastPara="1" rIns="91425" wrap="square" tIns="45700">
            <a:noAutofit/>
          </a:bodyPr>
          <a:lstStyle/>
          <a:p>
            <a:pPr indent="-171450" lvl="0" marL="171450"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Nguồn: Đại học Bách khoa Hàn Quốc, Xu hướng và triển vọng phát triển công nghệ xe tự hành trong nước và quốc tế, 2016.</a:t>
            </a:r>
            <a:br>
              <a:rPr lang="en-US" sz="1000">
                <a:solidFill>
                  <a:srgbClr val="3F3F3F"/>
                </a:solidFill>
                <a:latin typeface="Arial"/>
                <a:ea typeface="Arial"/>
                <a:cs typeface="Arial"/>
                <a:sym typeface="Arial"/>
              </a:rPr>
            </a:br>
            <a:r>
              <a:rPr lang="en-US" sz="1000">
                <a:solidFill>
                  <a:srgbClr val="3F3F3F"/>
                </a:solidFill>
                <a:latin typeface="Arial"/>
                <a:ea typeface="Arial"/>
                <a:cs typeface="Arial"/>
                <a:sym typeface="Arial"/>
              </a:rPr>
              <a:t>Viện Nghiên cứu Điện tử Viễn thông, Xu hướng Công nghệ Tự lái, 2013.</a:t>
            </a:r>
            <a:endParaRPr/>
          </a:p>
        </p:txBody>
      </p:sp>
      <p:sp>
        <p:nvSpPr>
          <p:cNvPr id="1517" name="Google Shape;1517;p65"/>
          <p:cNvSpPr/>
          <p:nvPr/>
        </p:nvSpPr>
        <p:spPr>
          <a:xfrm rot="-5400000">
            <a:off x="4295415" y="2484328"/>
            <a:ext cx="271482" cy="300334"/>
          </a:xfrm>
          <a:prstGeom prst="downArrow">
            <a:avLst>
              <a:gd fmla="val 56781" name="adj1"/>
              <a:gd fmla="val 56860" name="adj2"/>
            </a:avLst>
          </a:prstGeom>
          <a:gradFill>
            <a:gsLst>
              <a:gs pos="0">
                <a:srgbClr val="7F7F7F">
                  <a:alpha val="0"/>
                </a:srgbClr>
              </a:gs>
              <a:gs pos="6000">
                <a:srgbClr val="7F7F7F">
                  <a:alpha val="0"/>
                </a:srgbClr>
              </a:gs>
              <a:gs pos="91000">
                <a:srgbClr val="7F7F7F"/>
              </a:gs>
              <a:gs pos="100000">
                <a:srgbClr val="7F7F7F"/>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18" name="Google Shape;1518;p65"/>
          <p:cNvSpPr/>
          <p:nvPr/>
        </p:nvSpPr>
        <p:spPr>
          <a:xfrm>
            <a:off x="2189302" y="2392535"/>
            <a:ext cx="2001405" cy="483920"/>
          </a:xfrm>
          <a:prstGeom prst="roundRect">
            <a:avLst>
              <a:gd fmla="val 16667" name="adj"/>
            </a:avLst>
          </a:prstGeom>
          <a:solidFill>
            <a:srgbClr val="97D6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Nhận biết</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môi trường lái xe</a:t>
            </a:r>
            <a:endParaRPr/>
          </a:p>
        </p:txBody>
      </p:sp>
      <p:sp>
        <p:nvSpPr>
          <p:cNvPr id="1519" name="Google Shape;1519;p65"/>
          <p:cNvSpPr/>
          <p:nvPr/>
        </p:nvSpPr>
        <p:spPr>
          <a:xfrm rot="-5400000">
            <a:off x="6777718" y="2484329"/>
            <a:ext cx="271482" cy="300334"/>
          </a:xfrm>
          <a:prstGeom prst="downArrow">
            <a:avLst>
              <a:gd fmla="val 56781" name="adj1"/>
              <a:gd fmla="val 56860" name="adj2"/>
            </a:avLst>
          </a:prstGeom>
          <a:gradFill>
            <a:gsLst>
              <a:gs pos="0">
                <a:srgbClr val="7F7F7F">
                  <a:alpha val="0"/>
                </a:srgbClr>
              </a:gs>
              <a:gs pos="6000">
                <a:srgbClr val="7F7F7F">
                  <a:alpha val="0"/>
                </a:srgbClr>
              </a:gs>
              <a:gs pos="91000">
                <a:srgbClr val="7F7F7F"/>
              </a:gs>
              <a:gs pos="100000">
                <a:srgbClr val="7F7F7F"/>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20" name="Google Shape;1520;p65"/>
          <p:cNvSpPr/>
          <p:nvPr/>
        </p:nvSpPr>
        <p:spPr>
          <a:xfrm>
            <a:off x="4671605" y="2392535"/>
            <a:ext cx="2001405" cy="483920"/>
          </a:xfrm>
          <a:prstGeom prst="roundRect">
            <a:avLst>
              <a:gd fmla="val 16667" name="adj"/>
            </a:avLst>
          </a:prstGeom>
          <a:solidFill>
            <a:srgbClr val="FFB54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Chiến lược</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phán đoán/lái xe</a:t>
            </a:r>
            <a:endParaRPr/>
          </a:p>
        </p:txBody>
      </p:sp>
      <p:sp>
        <p:nvSpPr>
          <p:cNvPr id="1521" name="Google Shape;1521;p65"/>
          <p:cNvSpPr/>
          <p:nvPr/>
        </p:nvSpPr>
        <p:spPr>
          <a:xfrm>
            <a:off x="7153909" y="2392535"/>
            <a:ext cx="2001405" cy="483920"/>
          </a:xfrm>
          <a:prstGeom prst="roundRect">
            <a:avLst>
              <a:gd fmla="val 16667" name="adj"/>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Điều khiển xe</a:t>
            </a:r>
            <a:endParaRPr/>
          </a:p>
        </p:txBody>
      </p:sp>
      <p:grpSp>
        <p:nvGrpSpPr>
          <p:cNvPr id="1522" name="Google Shape;1522;p65"/>
          <p:cNvGrpSpPr/>
          <p:nvPr/>
        </p:nvGrpSpPr>
        <p:grpSpPr>
          <a:xfrm>
            <a:off x="517727" y="2968722"/>
            <a:ext cx="8656119" cy="1343122"/>
            <a:chOff x="703263" y="2978390"/>
            <a:chExt cx="8656119" cy="1343122"/>
          </a:xfrm>
        </p:grpSpPr>
        <p:grpSp>
          <p:nvGrpSpPr>
            <p:cNvPr id="1523" name="Google Shape;1523;p65"/>
            <p:cNvGrpSpPr/>
            <p:nvPr/>
          </p:nvGrpSpPr>
          <p:grpSpPr>
            <a:xfrm>
              <a:off x="703263" y="2978390"/>
              <a:ext cx="1560966" cy="1253107"/>
              <a:chOff x="696305" y="3654480"/>
              <a:chExt cx="3457591" cy="492438"/>
            </a:xfrm>
          </p:grpSpPr>
          <p:sp>
            <p:nvSpPr>
              <p:cNvPr id="1524" name="Google Shape;1524;p65"/>
              <p:cNvSpPr/>
              <p:nvPr/>
            </p:nvSpPr>
            <p:spPr>
              <a:xfrm>
                <a:off x="696305" y="3654480"/>
                <a:ext cx="3457591" cy="492438"/>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5" name="Google Shape;1525;p65"/>
              <p:cNvSpPr/>
              <p:nvPr/>
            </p:nvSpPr>
            <p:spPr>
              <a:xfrm>
                <a:off x="1627966" y="3773702"/>
                <a:ext cx="1594268" cy="25399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Hệ thống</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lái xe</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tự động</a:t>
                </a:r>
                <a:endParaRPr/>
              </a:p>
            </p:txBody>
          </p:sp>
        </p:grpSp>
        <p:sp>
          <p:nvSpPr>
            <p:cNvPr id="1526" name="Google Shape;1526;p65"/>
            <p:cNvSpPr/>
            <p:nvPr/>
          </p:nvSpPr>
          <p:spPr>
            <a:xfrm>
              <a:off x="2382397" y="3008859"/>
              <a:ext cx="2001405" cy="1261853"/>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262626"/>
                </a:buClr>
                <a:buSzPts val="900"/>
                <a:buFont typeface="Arial"/>
                <a:buChar char="•"/>
              </a:pPr>
              <a:r>
                <a:rPr lang="en-US" sz="900">
                  <a:solidFill>
                    <a:srgbClr val="262626"/>
                  </a:solidFill>
                  <a:latin typeface="Arial"/>
                  <a:ea typeface="Arial"/>
                  <a:cs typeface="Arial"/>
                  <a:sym typeface="Arial"/>
                </a:rPr>
                <a:t>Điều hướng tuyến đường lái xe</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Nhận dạng vật thể cố định (làn đường, lan can, đường hầm, v.v.)</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Nhận dạng vật thể chuyển động (xe cộ, người đi bộ, v.v.)</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Nhận dạng các vật thể thay đổi như đèn giao thông</a:t>
              </a:r>
              <a:endParaRPr/>
            </a:p>
          </p:txBody>
        </p:sp>
        <p:sp>
          <p:nvSpPr>
            <p:cNvPr id="1527" name="Google Shape;1527;p65"/>
            <p:cNvSpPr/>
            <p:nvPr/>
          </p:nvSpPr>
          <p:spPr>
            <a:xfrm>
              <a:off x="4857141" y="3008859"/>
              <a:ext cx="2001405" cy="12319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262626"/>
                </a:buClr>
                <a:buSzPts val="900"/>
                <a:buFont typeface="Arial"/>
                <a:buChar char="•"/>
              </a:pPr>
              <a:r>
                <a:rPr lang="en-US" sz="900">
                  <a:solidFill>
                    <a:srgbClr val="262626"/>
                  </a:solidFill>
                  <a:latin typeface="Arial"/>
                  <a:ea typeface="Arial"/>
                  <a:cs typeface="Arial"/>
                  <a:sym typeface="Arial"/>
                </a:rPr>
                <a:t>Lập lộ trình tới điểm đến</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Phán đoán và chiến lược khi xảy ra tai nạn như chuyển làn và tránh chướng ngại vật</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Ghi lại tốc độ lái và đường đi</a:t>
              </a:r>
              <a:endParaRPr/>
            </a:p>
          </p:txBody>
        </p:sp>
        <p:sp>
          <p:nvSpPr>
            <p:cNvPr id="1528" name="Google Shape;1528;p65"/>
            <p:cNvSpPr/>
            <p:nvPr/>
          </p:nvSpPr>
          <p:spPr>
            <a:xfrm>
              <a:off x="7339446" y="3008859"/>
              <a:ext cx="2019936" cy="1312653"/>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262626"/>
                </a:buClr>
                <a:buSzPts val="900"/>
                <a:buFont typeface="Arial"/>
                <a:buChar char="•"/>
              </a:pPr>
              <a:r>
                <a:rPr lang="en-US" sz="900">
                  <a:solidFill>
                    <a:srgbClr val="262626"/>
                  </a:solidFill>
                  <a:latin typeface="Arial"/>
                  <a:ea typeface="Arial"/>
                  <a:cs typeface="Arial"/>
                  <a:sym typeface="Arial"/>
                </a:rPr>
                <a:t>Điều khiển xe như điều khiển tay lái, tăng, giảm tốc, phanh gấp, v.v.</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Cảnh báo và thông tin cho người lái</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Trao đổi thông tin lái xe giữa các phương tiện hoặc cơ sở hạ tầng</a:t>
              </a:r>
              <a:endParaRPr/>
            </a:p>
          </p:txBody>
        </p:sp>
      </p:grpSp>
      <p:grpSp>
        <p:nvGrpSpPr>
          <p:cNvPr id="1529" name="Google Shape;1529;p65"/>
          <p:cNvGrpSpPr/>
          <p:nvPr/>
        </p:nvGrpSpPr>
        <p:grpSpPr>
          <a:xfrm>
            <a:off x="517727" y="4351425"/>
            <a:ext cx="8515509" cy="1074570"/>
            <a:chOff x="703263" y="4375537"/>
            <a:chExt cx="8515509" cy="1267408"/>
          </a:xfrm>
        </p:grpSpPr>
        <p:grpSp>
          <p:nvGrpSpPr>
            <p:cNvPr id="1530" name="Google Shape;1530;p65"/>
            <p:cNvGrpSpPr/>
            <p:nvPr/>
          </p:nvGrpSpPr>
          <p:grpSpPr>
            <a:xfrm>
              <a:off x="703263" y="4375537"/>
              <a:ext cx="1560966" cy="1253107"/>
              <a:chOff x="696305" y="3654480"/>
              <a:chExt cx="3457591" cy="492438"/>
            </a:xfrm>
          </p:grpSpPr>
          <p:sp>
            <p:nvSpPr>
              <p:cNvPr id="1531" name="Google Shape;1531;p65"/>
              <p:cNvSpPr/>
              <p:nvPr/>
            </p:nvSpPr>
            <p:spPr>
              <a:xfrm>
                <a:off x="696305" y="3654480"/>
                <a:ext cx="3457591" cy="492438"/>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2" name="Google Shape;1532;p65"/>
              <p:cNvSpPr/>
              <p:nvPr/>
            </p:nvSpPr>
            <p:spPr>
              <a:xfrm>
                <a:off x="1500143" y="3800842"/>
                <a:ext cx="1849916" cy="19971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Sử dụng </a:t>
                </a:r>
                <a:endParaRPr sz="1400">
                  <a:solidFill>
                    <a:srgbClr val="262626"/>
                  </a:solidFill>
                  <a:latin typeface="Arial"/>
                  <a:ea typeface="Arial"/>
                  <a:cs typeface="Arial"/>
                  <a:sym typeface="Arial"/>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công nghệ</a:t>
                </a:r>
                <a:endParaRPr/>
              </a:p>
            </p:txBody>
          </p:sp>
        </p:grpSp>
        <p:sp>
          <p:nvSpPr>
            <p:cNvPr id="1533" name="Google Shape;1533;p65"/>
            <p:cNvSpPr/>
            <p:nvPr/>
          </p:nvSpPr>
          <p:spPr>
            <a:xfrm>
              <a:off x="2395097" y="4411045"/>
              <a:ext cx="2001405" cy="12319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262626"/>
                </a:buClr>
                <a:buSzPts val="900"/>
                <a:buFont typeface="Arial"/>
                <a:buChar char="•"/>
              </a:pPr>
              <a:r>
                <a:rPr lang="en-US" sz="900">
                  <a:solidFill>
                    <a:srgbClr val="262626"/>
                  </a:solidFill>
                  <a:latin typeface="Arial"/>
                  <a:ea typeface="Arial"/>
                  <a:cs typeface="Arial"/>
                  <a:sym typeface="Arial"/>
                </a:rPr>
                <a:t>Công nghệ cảm biến (LiDAR, RADAR, camera stereo, v.v.)</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Bản đồ và vị trí chính xác (bản đồ độ phân giải cao, GPS, v.v.)</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Công nghệ truyền thông (Truyền thông V2X)</a:t>
              </a:r>
              <a:endParaRPr/>
            </a:p>
          </p:txBody>
        </p:sp>
        <p:sp>
          <p:nvSpPr>
            <p:cNvPr id="1534" name="Google Shape;1534;p65"/>
            <p:cNvSpPr/>
            <p:nvPr/>
          </p:nvSpPr>
          <p:spPr>
            <a:xfrm>
              <a:off x="4857141" y="4411045"/>
              <a:ext cx="2001405" cy="12319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262626"/>
                </a:buClr>
                <a:buSzPts val="900"/>
                <a:buFont typeface="Arial"/>
                <a:buChar char="•"/>
              </a:pPr>
              <a:r>
                <a:rPr lang="en-US" sz="900">
                  <a:solidFill>
                    <a:srgbClr val="262626"/>
                  </a:solidFill>
                  <a:latin typeface="Arial"/>
                  <a:ea typeface="Arial"/>
                  <a:cs typeface="Arial"/>
                  <a:sym typeface="Arial"/>
                </a:rPr>
                <a:t>Hệ thống phán đoán/điều khiển lái xe</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Hệ thống kiểm soát học tập (Big Data/Trí tuệ nhân tạo/Thuật toán Deep learning)</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Bản ghi tốc độ và tuyến đường</a:t>
              </a:r>
              <a:endParaRPr/>
            </a:p>
          </p:txBody>
        </p:sp>
        <p:sp>
          <p:nvSpPr>
            <p:cNvPr id="1535" name="Google Shape;1535;p65"/>
            <p:cNvSpPr/>
            <p:nvPr/>
          </p:nvSpPr>
          <p:spPr>
            <a:xfrm>
              <a:off x="7339445" y="4411045"/>
              <a:ext cx="1879327" cy="12319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262626"/>
                </a:buClr>
                <a:buSzPts val="900"/>
                <a:buFont typeface="Arial"/>
                <a:buChar char="•"/>
              </a:pPr>
              <a:r>
                <a:rPr lang="en-US" sz="900">
                  <a:solidFill>
                    <a:srgbClr val="262626"/>
                  </a:solidFill>
                  <a:latin typeface="Arial"/>
                  <a:ea typeface="Arial"/>
                  <a:cs typeface="Arial"/>
                  <a:sym typeface="Arial"/>
                </a:rPr>
                <a:t>Các giải pháp điều khiển xe tích hợp (ADAS, HM, Lái xe tự hành hoàn toàn, v.v.)</a:t>
              </a:r>
              <a:endParaRPr/>
            </a:p>
            <a:p>
              <a:pPr indent="-171450" lvl="0" marL="171450" marR="0" rtl="0" algn="l">
                <a:spcBef>
                  <a:spcPts val="400"/>
                </a:spcBef>
                <a:spcAft>
                  <a:spcPts val="0"/>
                </a:spcAft>
                <a:buClr>
                  <a:srgbClr val="262626"/>
                </a:buClr>
                <a:buSzPts val="900"/>
                <a:buFont typeface="Arial"/>
                <a:buChar char="•"/>
              </a:pPr>
              <a:r>
                <a:rPr lang="en-US" sz="900">
                  <a:solidFill>
                    <a:srgbClr val="262626"/>
                  </a:solidFill>
                  <a:latin typeface="Arial"/>
                  <a:ea typeface="Arial"/>
                  <a:cs typeface="Arial"/>
                  <a:sym typeface="Arial"/>
                </a:rPr>
                <a:t>ITS (Hệ thống giao thông thông minh)</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grpSp>
        <p:nvGrpSpPr>
          <p:cNvPr id="1541" name="Google Shape;1541;p66"/>
          <p:cNvGrpSpPr/>
          <p:nvPr/>
        </p:nvGrpSpPr>
        <p:grpSpPr>
          <a:xfrm>
            <a:off x="416128" y="444866"/>
            <a:ext cx="9051872" cy="553998"/>
            <a:chOff x="416128" y="444866"/>
            <a:chExt cx="9051872" cy="553998"/>
          </a:xfrm>
        </p:grpSpPr>
        <p:sp>
          <p:nvSpPr>
            <p:cNvPr id="1542" name="Google Shape;1542;p66"/>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2.8. Xe tự hành</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543" name="Google Shape;1543;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544" name="Google Shape;1544;p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công nghệ chính cho xe tự hành</a:t>
            </a:r>
            <a:endParaRPr b="1" sz="2400">
              <a:solidFill>
                <a:srgbClr val="0C0C0C"/>
              </a:solidFill>
              <a:latin typeface="Arial"/>
              <a:ea typeface="Arial"/>
              <a:cs typeface="Arial"/>
              <a:sym typeface="Arial"/>
            </a:endParaRPr>
          </a:p>
        </p:txBody>
      </p:sp>
      <p:sp>
        <p:nvSpPr>
          <p:cNvPr id="1545" name="Google Shape;1545;p66"/>
          <p:cNvSpPr/>
          <p:nvPr/>
        </p:nvSpPr>
        <p:spPr>
          <a:xfrm>
            <a:off x="507606" y="1849706"/>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rgbClr val="262626"/>
                </a:solidFill>
                <a:latin typeface="Arial"/>
                <a:ea typeface="Arial"/>
                <a:cs typeface="Arial"/>
                <a:sym typeface="Arial"/>
              </a:rPr>
              <a:t>Hệ thống lái xe tự hành yêu cầu các </a:t>
            </a:r>
            <a:r>
              <a:rPr b="1" lang="en-US" sz="1400">
                <a:solidFill>
                  <a:srgbClr val="262626"/>
                </a:solidFill>
                <a:latin typeface="Arial"/>
                <a:ea typeface="Arial"/>
                <a:cs typeface="Arial"/>
                <a:sym typeface="Arial"/>
              </a:rPr>
              <a:t>công nghệ nhận thức, phán đoán, điều khiển và mạng</a:t>
            </a:r>
            <a:r>
              <a:rPr lang="en-US" sz="1400">
                <a:solidFill>
                  <a:srgbClr val="262626"/>
                </a:solidFill>
                <a:latin typeface="Arial"/>
                <a:ea typeface="Arial"/>
                <a:cs typeface="Arial"/>
                <a:sym typeface="Arial"/>
              </a:rPr>
              <a:t>. </a:t>
            </a:r>
            <a:endParaRPr/>
          </a:p>
        </p:txBody>
      </p:sp>
      <p:grpSp>
        <p:nvGrpSpPr>
          <p:cNvPr id="1546" name="Google Shape;1546;p66"/>
          <p:cNvGrpSpPr/>
          <p:nvPr/>
        </p:nvGrpSpPr>
        <p:grpSpPr>
          <a:xfrm>
            <a:off x="4532498" y="3251639"/>
            <a:ext cx="4551721" cy="3107825"/>
            <a:chOff x="4107685" y="3155792"/>
            <a:chExt cx="4763432" cy="3252377"/>
          </a:xfrm>
        </p:grpSpPr>
        <p:pic>
          <p:nvPicPr>
            <p:cNvPr descr="Hankook &amp; Company, 한국앤컴퍼니 – AI, 자율주행차, 웨이모, 자율주행 카메라·레이더Radar·라이다Lidar, 자율주행 센서" id="1547" name="Google Shape;1547;p66"/>
            <p:cNvPicPr preferRelativeResize="0"/>
            <p:nvPr/>
          </p:nvPicPr>
          <p:blipFill rotWithShape="1">
            <a:blip r:embed="rId3">
              <a:alphaModFix/>
            </a:blip>
            <a:srcRect b="0" l="3518" r="5242" t="0"/>
            <a:stretch/>
          </p:blipFill>
          <p:spPr>
            <a:xfrm>
              <a:off x="4107685" y="3163545"/>
              <a:ext cx="2517493" cy="1287661"/>
            </a:xfrm>
            <a:prstGeom prst="rect">
              <a:avLst/>
            </a:prstGeom>
            <a:noFill/>
            <a:ln>
              <a:noFill/>
            </a:ln>
          </p:spPr>
        </p:pic>
        <p:sp>
          <p:nvSpPr>
            <p:cNvPr id="1548" name="Google Shape;1548;p66"/>
            <p:cNvSpPr txBox="1"/>
            <p:nvPr/>
          </p:nvSpPr>
          <p:spPr>
            <a:xfrm>
              <a:off x="4647924" y="4405725"/>
              <a:ext cx="1345589" cy="2898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Waymo(Taxi)</a:t>
              </a:r>
              <a:endParaRPr sz="1200">
                <a:solidFill>
                  <a:srgbClr val="262626"/>
                </a:solidFill>
                <a:latin typeface="Arial"/>
                <a:ea typeface="Arial"/>
                <a:cs typeface="Arial"/>
                <a:sym typeface="Arial"/>
              </a:endParaRPr>
            </a:p>
          </p:txBody>
        </p:sp>
        <p:pic>
          <p:nvPicPr>
            <p:cNvPr descr="투심플의 자율주행 트럭. 투심플 제공" id="1549" name="Google Shape;1549;p66"/>
            <p:cNvPicPr preferRelativeResize="0"/>
            <p:nvPr/>
          </p:nvPicPr>
          <p:blipFill rotWithShape="1">
            <a:blip r:embed="rId4">
              <a:alphaModFix/>
            </a:blip>
            <a:srcRect b="3886" l="9524" r="-34" t="15456"/>
            <a:stretch/>
          </p:blipFill>
          <p:spPr>
            <a:xfrm>
              <a:off x="6705302" y="3155792"/>
              <a:ext cx="2165815" cy="1288298"/>
            </a:xfrm>
            <a:prstGeom prst="rect">
              <a:avLst/>
            </a:prstGeom>
            <a:noFill/>
            <a:ln>
              <a:noFill/>
            </a:ln>
          </p:spPr>
        </p:pic>
        <p:sp>
          <p:nvSpPr>
            <p:cNvPr id="1550" name="Google Shape;1550;p66"/>
            <p:cNvSpPr txBox="1"/>
            <p:nvPr/>
          </p:nvSpPr>
          <p:spPr>
            <a:xfrm>
              <a:off x="7068463" y="4407867"/>
              <a:ext cx="1302560" cy="2898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TuSimple(Xe tải)</a:t>
              </a:r>
              <a:endParaRPr sz="1200">
                <a:solidFill>
                  <a:srgbClr val="262626"/>
                </a:solidFill>
                <a:latin typeface="Arial"/>
                <a:ea typeface="Arial"/>
                <a:cs typeface="Arial"/>
                <a:sym typeface="Arial"/>
              </a:endParaRPr>
            </a:p>
          </p:txBody>
        </p:sp>
        <p:pic>
          <p:nvPicPr>
            <p:cNvPr id="1551" name="Google Shape;1551;p66"/>
            <p:cNvPicPr preferRelativeResize="0"/>
            <p:nvPr/>
          </p:nvPicPr>
          <p:blipFill rotWithShape="1">
            <a:blip r:embed="rId5">
              <a:alphaModFix/>
            </a:blip>
            <a:srcRect b="5987" l="15176" r="6825" t="14054"/>
            <a:stretch/>
          </p:blipFill>
          <p:spPr>
            <a:xfrm>
              <a:off x="4107685" y="4674293"/>
              <a:ext cx="2517493" cy="1451699"/>
            </a:xfrm>
            <a:prstGeom prst="rect">
              <a:avLst/>
            </a:prstGeom>
            <a:noFill/>
            <a:ln>
              <a:noFill/>
            </a:ln>
          </p:spPr>
        </p:pic>
        <p:sp>
          <p:nvSpPr>
            <p:cNvPr id="1552" name="Google Shape;1552;p66"/>
            <p:cNvSpPr txBox="1"/>
            <p:nvPr/>
          </p:nvSpPr>
          <p:spPr>
            <a:xfrm>
              <a:off x="4546084" y="6118286"/>
              <a:ext cx="1682019" cy="2898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EasyMile(Xe đưa đón)</a:t>
              </a:r>
              <a:endParaRPr sz="1200">
                <a:solidFill>
                  <a:srgbClr val="262626"/>
                </a:solidFill>
                <a:latin typeface="Arial"/>
                <a:ea typeface="Arial"/>
                <a:cs typeface="Arial"/>
                <a:sym typeface="Arial"/>
              </a:endParaRPr>
            </a:p>
          </p:txBody>
        </p:sp>
        <p:pic>
          <p:nvPicPr>
            <p:cNvPr descr="Toyota Research Institute Rolls Out P4 Automated Driving Test Vehicle at  CES - Toyota USA Newsroom" id="1553" name="Google Shape;1553;p66"/>
            <p:cNvPicPr preferRelativeResize="0"/>
            <p:nvPr/>
          </p:nvPicPr>
          <p:blipFill rotWithShape="1">
            <a:blip r:embed="rId6">
              <a:alphaModFix/>
            </a:blip>
            <a:srcRect b="0" l="0" r="0" t="0"/>
            <a:stretch/>
          </p:blipFill>
          <p:spPr>
            <a:xfrm>
              <a:off x="6705302" y="4674293"/>
              <a:ext cx="2165815" cy="1443993"/>
            </a:xfrm>
            <a:prstGeom prst="rect">
              <a:avLst/>
            </a:prstGeom>
            <a:noFill/>
            <a:ln>
              <a:noFill/>
            </a:ln>
          </p:spPr>
        </p:pic>
        <p:sp>
          <p:nvSpPr>
            <p:cNvPr id="1554" name="Google Shape;1554;p66"/>
            <p:cNvSpPr txBox="1"/>
            <p:nvPr/>
          </p:nvSpPr>
          <p:spPr>
            <a:xfrm>
              <a:off x="6872619" y="6089369"/>
              <a:ext cx="1726096" cy="2898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Toyota(Xe hành khách)</a:t>
              </a:r>
              <a:endParaRPr sz="1200">
                <a:solidFill>
                  <a:srgbClr val="262626"/>
                </a:solidFill>
                <a:latin typeface="Arial"/>
                <a:ea typeface="Arial"/>
                <a:cs typeface="Arial"/>
                <a:sym typeface="Arial"/>
              </a:endParaRPr>
            </a:p>
          </p:txBody>
        </p:sp>
      </p:grpSp>
      <p:grpSp>
        <p:nvGrpSpPr>
          <p:cNvPr id="1555" name="Google Shape;1555;p66"/>
          <p:cNvGrpSpPr/>
          <p:nvPr/>
        </p:nvGrpSpPr>
        <p:grpSpPr>
          <a:xfrm>
            <a:off x="767694" y="3151584"/>
            <a:ext cx="3524016" cy="3142867"/>
            <a:chOff x="4790334" y="2262914"/>
            <a:chExt cx="3524016" cy="3142867"/>
          </a:xfrm>
        </p:grpSpPr>
        <p:pic>
          <p:nvPicPr>
            <p:cNvPr descr="EMB000040ac023d" id="1556" name="Google Shape;1556;p66"/>
            <p:cNvPicPr preferRelativeResize="0"/>
            <p:nvPr/>
          </p:nvPicPr>
          <p:blipFill rotWithShape="1">
            <a:blip r:embed="rId7">
              <a:alphaModFix/>
            </a:blip>
            <a:srcRect b="0" l="0" r="53652" t="0"/>
            <a:stretch/>
          </p:blipFill>
          <p:spPr>
            <a:xfrm>
              <a:off x="4790334" y="2262914"/>
              <a:ext cx="3502340" cy="3142867"/>
            </a:xfrm>
            <a:prstGeom prst="rect">
              <a:avLst/>
            </a:prstGeom>
            <a:noFill/>
            <a:ln>
              <a:noFill/>
            </a:ln>
          </p:spPr>
        </p:pic>
        <p:sp>
          <p:nvSpPr>
            <p:cNvPr id="1557" name="Google Shape;1557;p66"/>
            <p:cNvSpPr txBox="1"/>
            <p:nvPr/>
          </p:nvSpPr>
          <p:spPr>
            <a:xfrm>
              <a:off x="5243489" y="2283262"/>
              <a:ext cx="1147514" cy="45167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rgbClr val="2E75B5"/>
                  </a:solidFill>
                  <a:latin typeface="Arial"/>
                  <a:ea typeface="Arial"/>
                  <a:cs typeface="Arial"/>
                  <a:sym typeface="Arial"/>
                </a:rPr>
                <a:t>xe do con người lái</a:t>
              </a:r>
              <a:endParaRPr b="1" sz="1300">
                <a:solidFill>
                  <a:srgbClr val="2E75B5"/>
                </a:solidFill>
                <a:latin typeface="Arial"/>
                <a:ea typeface="Arial"/>
                <a:cs typeface="Arial"/>
                <a:sym typeface="Arial"/>
              </a:endParaRPr>
            </a:p>
          </p:txBody>
        </p:sp>
        <p:sp>
          <p:nvSpPr>
            <p:cNvPr id="1558" name="Google Shape;1558;p66"/>
            <p:cNvSpPr txBox="1"/>
            <p:nvPr/>
          </p:nvSpPr>
          <p:spPr>
            <a:xfrm>
              <a:off x="6911331" y="2305563"/>
              <a:ext cx="1403019" cy="42937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rgbClr val="993366"/>
                  </a:solidFill>
                  <a:latin typeface="Arial"/>
                  <a:ea typeface="Arial"/>
                  <a:cs typeface="Arial"/>
                  <a:sym typeface="Arial"/>
                </a:rPr>
                <a:t>Xe tự lái</a:t>
              </a:r>
              <a:endParaRPr b="1" sz="1300">
                <a:solidFill>
                  <a:srgbClr val="993366"/>
                </a:solidFill>
                <a:latin typeface="Arial"/>
                <a:ea typeface="Arial"/>
                <a:cs typeface="Arial"/>
                <a:sym typeface="Arial"/>
              </a:endParaRPr>
            </a:p>
          </p:txBody>
        </p:sp>
        <p:sp>
          <p:nvSpPr>
            <p:cNvPr id="1559" name="Google Shape;1559;p66"/>
            <p:cNvSpPr txBox="1"/>
            <p:nvPr/>
          </p:nvSpPr>
          <p:spPr>
            <a:xfrm>
              <a:off x="4817948" y="3081196"/>
              <a:ext cx="402679" cy="33181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Giác quan</a:t>
              </a:r>
              <a:endParaRPr b="1" sz="1050">
                <a:solidFill>
                  <a:srgbClr val="262626"/>
                </a:solidFill>
                <a:latin typeface="Arial"/>
                <a:ea typeface="Arial"/>
                <a:cs typeface="Arial"/>
                <a:sym typeface="Arial"/>
              </a:endParaRPr>
            </a:p>
          </p:txBody>
        </p:sp>
        <p:sp>
          <p:nvSpPr>
            <p:cNvPr id="1560" name="Google Shape;1560;p66"/>
            <p:cNvSpPr txBox="1"/>
            <p:nvPr/>
          </p:nvSpPr>
          <p:spPr>
            <a:xfrm>
              <a:off x="4790334" y="4155227"/>
              <a:ext cx="426740" cy="33181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Suy nghĩ</a:t>
              </a:r>
              <a:endParaRPr b="1" sz="1050">
                <a:solidFill>
                  <a:srgbClr val="262626"/>
                </a:solidFill>
                <a:latin typeface="Arial"/>
                <a:ea typeface="Arial"/>
                <a:cs typeface="Arial"/>
                <a:sym typeface="Arial"/>
              </a:endParaRPr>
            </a:p>
          </p:txBody>
        </p:sp>
        <p:sp>
          <p:nvSpPr>
            <p:cNvPr id="1561" name="Google Shape;1561;p66"/>
            <p:cNvSpPr txBox="1"/>
            <p:nvPr/>
          </p:nvSpPr>
          <p:spPr>
            <a:xfrm>
              <a:off x="4821535" y="4943475"/>
              <a:ext cx="426740" cy="22038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Hành động</a:t>
              </a:r>
              <a:endParaRPr b="1" sz="1050">
                <a:solidFill>
                  <a:srgbClr val="262626"/>
                </a:solidFill>
                <a:latin typeface="Arial"/>
                <a:ea typeface="Arial"/>
                <a:cs typeface="Arial"/>
                <a:sym typeface="Arial"/>
              </a:endParaRPr>
            </a:p>
          </p:txBody>
        </p:sp>
        <p:sp>
          <p:nvSpPr>
            <p:cNvPr id="1562" name="Google Shape;1562;p66"/>
            <p:cNvSpPr txBox="1"/>
            <p:nvPr/>
          </p:nvSpPr>
          <p:spPr>
            <a:xfrm>
              <a:off x="5731422" y="2831241"/>
              <a:ext cx="331490" cy="33181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Mắt</a:t>
              </a:r>
              <a:endParaRPr b="1" sz="1050">
                <a:solidFill>
                  <a:srgbClr val="262626"/>
                </a:solidFill>
                <a:latin typeface="Arial"/>
                <a:ea typeface="Arial"/>
                <a:cs typeface="Arial"/>
                <a:sym typeface="Arial"/>
              </a:endParaRPr>
            </a:p>
          </p:txBody>
        </p:sp>
        <p:sp>
          <p:nvSpPr>
            <p:cNvPr id="1563" name="Google Shape;1563;p66"/>
            <p:cNvSpPr txBox="1"/>
            <p:nvPr/>
          </p:nvSpPr>
          <p:spPr>
            <a:xfrm>
              <a:off x="5720904" y="3342799"/>
              <a:ext cx="331490" cy="331817"/>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Tai</a:t>
              </a:r>
              <a:endParaRPr b="1" sz="1050">
                <a:solidFill>
                  <a:srgbClr val="262626"/>
                </a:solidFill>
                <a:latin typeface="Arial"/>
                <a:ea typeface="Arial"/>
                <a:cs typeface="Arial"/>
                <a:sym typeface="Arial"/>
              </a:endParaRPr>
            </a:p>
          </p:txBody>
        </p:sp>
        <p:sp>
          <p:nvSpPr>
            <p:cNvPr id="1564" name="Google Shape;1564;p66"/>
            <p:cNvSpPr txBox="1"/>
            <p:nvPr/>
          </p:nvSpPr>
          <p:spPr>
            <a:xfrm>
              <a:off x="5783561" y="3877444"/>
              <a:ext cx="331490" cy="331817"/>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50">
                  <a:solidFill>
                    <a:srgbClr val="262626"/>
                  </a:solidFill>
                  <a:latin typeface="Arial"/>
                  <a:ea typeface="Arial"/>
                  <a:cs typeface="Arial"/>
                  <a:sym typeface="Arial"/>
                </a:rPr>
                <a:t>Não</a:t>
              </a:r>
              <a:endParaRPr b="1" sz="1050">
                <a:solidFill>
                  <a:srgbClr val="262626"/>
                </a:solidFill>
                <a:latin typeface="Arial"/>
                <a:ea typeface="Arial"/>
                <a:cs typeface="Arial"/>
                <a:sym typeface="Arial"/>
              </a:endParaRPr>
            </a:p>
            <a:p>
              <a:pPr indent="0" lvl="0" marL="0" marR="0" rtl="0" algn="l">
                <a:spcBef>
                  <a:spcPts val="0"/>
                </a:spcBef>
                <a:spcAft>
                  <a:spcPts val="0"/>
                </a:spcAft>
                <a:buNone/>
              </a:pPr>
              <a:r>
                <a:rPr b="1" lang="en-US" sz="1050">
                  <a:solidFill>
                    <a:srgbClr val="262626"/>
                  </a:solidFill>
                  <a:latin typeface="Arial"/>
                  <a:ea typeface="Arial"/>
                  <a:cs typeface="Arial"/>
                  <a:sym typeface="Arial"/>
                </a:rPr>
                <a:t>(Trí nhớ)</a:t>
              </a:r>
              <a:endParaRPr b="1" sz="1050">
                <a:solidFill>
                  <a:srgbClr val="262626"/>
                </a:solidFill>
                <a:latin typeface="Arial"/>
                <a:ea typeface="Arial"/>
                <a:cs typeface="Arial"/>
                <a:sym typeface="Arial"/>
              </a:endParaRPr>
            </a:p>
          </p:txBody>
        </p:sp>
        <p:sp>
          <p:nvSpPr>
            <p:cNvPr id="1565" name="Google Shape;1565;p66"/>
            <p:cNvSpPr txBox="1"/>
            <p:nvPr/>
          </p:nvSpPr>
          <p:spPr>
            <a:xfrm>
              <a:off x="5774036" y="4410844"/>
              <a:ext cx="331490" cy="331817"/>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50">
                  <a:solidFill>
                    <a:srgbClr val="262626"/>
                  </a:solidFill>
                  <a:latin typeface="Arial"/>
                  <a:ea typeface="Arial"/>
                  <a:cs typeface="Arial"/>
                  <a:sym typeface="Arial"/>
                </a:rPr>
                <a:t>Não</a:t>
              </a:r>
              <a:endParaRPr b="1" sz="1050">
                <a:solidFill>
                  <a:srgbClr val="262626"/>
                </a:solidFill>
                <a:latin typeface="Arial"/>
                <a:ea typeface="Arial"/>
                <a:cs typeface="Arial"/>
                <a:sym typeface="Arial"/>
              </a:endParaRPr>
            </a:p>
            <a:p>
              <a:pPr indent="0" lvl="0" marL="0" marR="0" rtl="0" algn="l">
                <a:spcBef>
                  <a:spcPts val="0"/>
                </a:spcBef>
                <a:spcAft>
                  <a:spcPts val="0"/>
                </a:spcAft>
                <a:buNone/>
              </a:pPr>
              <a:r>
                <a:rPr b="1" lang="en-US" sz="1050">
                  <a:solidFill>
                    <a:srgbClr val="262626"/>
                  </a:solidFill>
                  <a:latin typeface="Arial"/>
                  <a:ea typeface="Arial"/>
                  <a:cs typeface="Arial"/>
                  <a:sym typeface="Arial"/>
                </a:rPr>
                <a:t>(Trí nhớ)</a:t>
              </a:r>
              <a:endParaRPr b="1" sz="1050">
                <a:solidFill>
                  <a:srgbClr val="262626"/>
                </a:solidFill>
                <a:latin typeface="Arial"/>
                <a:ea typeface="Arial"/>
                <a:cs typeface="Arial"/>
                <a:sym typeface="Arial"/>
              </a:endParaRPr>
            </a:p>
          </p:txBody>
        </p:sp>
        <p:sp>
          <p:nvSpPr>
            <p:cNvPr id="1566" name="Google Shape;1566;p66"/>
            <p:cNvSpPr txBox="1"/>
            <p:nvPr/>
          </p:nvSpPr>
          <p:spPr>
            <a:xfrm>
              <a:off x="5774036" y="4944442"/>
              <a:ext cx="488056" cy="294506"/>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50">
                  <a:solidFill>
                    <a:srgbClr val="262626"/>
                  </a:solidFill>
                  <a:latin typeface="Arial"/>
                  <a:ea typeface="Arial"/>
                  <a:cs typeface="Arial"/>
                  <a:sym typeface="Arial"/>
                </a:rPr>
                <a:t>Hệ thần kinh,</a:t>
              </a:r>
              <a:endParaRPr/>
            </a:p>
            <a:p>
              <a:pPr indent="0" lvl="0" marL="0" marR="0" rtl="0" algn="l">
                <a:spcBef>
                  <a:spcPts val="0"/>
                </a:spcBef>
                <a:spcAft>
                  <a:spcPts val="0"/>
                </a:spcAft>
                <a:buNone/>
              </a:pPr>
              <a:r>
                <a:rPr b="1" lang="en-US" sz="1050">
                  <a:solidFill>
                    <a:srgbClr val="262626"/>
                  </a:solidFill>
                  <a:latin typeface="Arial"/>
                  <a:ea typeface="Arial"/>
                  <a:cs typeface="Arial"/>
                  <a:sym typeface="Arial"/>
                </a:rPr>
                <a:t>Cơ bắp</a:t>
              </a:r>
              <a:endParaRPr b="1" sz="1050">
                <a:solidFill>
                  <a:srgbClr val="262626"/>
                </a:solidFill>
                <a:latin typeface="Arial"/>
                <a:ea typeface="Arial"/>
                <a:cs typeface="Arial"/>
                <a:sym typeface="Arial"/>
              </a:endParaRPr>
            </a:p>
          </p:txBody>
        </p:sp>
        <p:sp>
          <p:nvSpPr>
            <p:cNvPr id="1567" name="Google Shape;1567;p66"/>
            <p:cNvSpPr txBox="1"/>
            <p:nvPr/>
          </p:nvSpPr>
          <p:spPr>
            <a:xfrm>
              <a:off x="7374236" y="2791594"/>
              <a:ext cx="331490" cy="331817"/>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b="1" lang="en-US" sz="1050">
                  <a:solidFill>
                    <a:srgbClr val="262626"/>
                  </a:solidFill>
                  <a:latin typeface="Arial"/>
                  <a:ea typeface="Arial"/>
                  <a:cs typeface="Arial"/>
                  <a:sym typeface="Arial"/>
                </a:rPr>
                <a:t>Cảm biến</a:t>
              </a:r>
              <a:endParaRPr b="1" sz="1050">
                <a:solidFill>
                  <a:srgbClr val="262626"/>
                </a:solidFill>
                <a:latin typeface="Arial"/>
                <a:ea typeface="Arial"/>
                <a:cs typeface="Arial"/>
                <a:sym typeface="Arial"/>
              </a:endParaRPr>
            </a:p>
          </p:txBody>
        </p:sp>
        <p:sp>
          <p:nvSpPr>
            <p:cNvPr id="1568" name="Google Shape;1568;p66"/>
            <p:cNvSpPr txBox="1"/>
            <p:nvPr/>
          </p:nvSpPr>
          <p:spPr>
            <a:xfrm>
              <a:off x="6915151" y="3271818"/>
              <a:ext cx="838200" cy="408806"/>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b="1" lang="en-US" sz="1050">
                  <a:solidFill>
                    <a:srgbClr val="262626"/>
                  </a:solidFill>
                  <a:latin typeface="Arial"/>
                  <a:ea typeface="Arial"/>
                  <a:cs typeface="Arial"/>
                  <a:sym typeface="Arial"/>
                </a:rPr>
                <a:t>Giao tiếp</a:t>
              </a:r>
              <a:endParaRPr b="1" sz="1050">
                <a:solidFill>
                  <a:srgbClr val="262626"/>
                </a:solidFill>
                <a:latin typeface="Arial"/>
                <a:ea typeface="Arial"/>
                <a:cs typeface="Arial"/>
                <a:sym typeface="Arial"/>
              </a:endParaRPr>
            </a:p>
            <a:p>
              <a:pPr indent="0" lvl="0" marL="0" marR="0" rtl="0" algn="r">
                <a:spcBef>
                  <a:spcPts val="0"/>
                </a:spcBef>
                <a:spcAft>
                  <a:spcPts val="0"/>
                </a:spcAft>
                <a:buNone/>
              </a:pPr>
              <a:r>
                <a:rPr b="1" lang="en-US" sz="1050">
                  <a:solidFill>
                    <a:srgbClr val="262626"/>
                  </a:solidFill>
                  <a:latin typeface="Arial"/>
                  <a:ea typeface="Arial"/>
                  <a:cs typeface="Arial"/>
                  <a:sym typeface="Arial"/>
                </a:rPr>
                <a:t>(Xe đến X)</a:t>
              </a:r>
              <a:endParaRPr b="1" sz="1050">
                <a:solidFill>
                  <a:srgbClr val="262626"/>
                </a:solidFill>
                <a:latin typeface="Arial"/>
                <a:ea typeface="Arial"/>
                <a:cs typeface="Arial"/>
                <a:sym typeface="Arial"/>
              </a:endParaRPr>
            </a:p>
          </p:txBody>
        </p:sp>
        <p:sp>
          <p:nvSpPr>
            <p:cNvPr id="1569" name="Google Shape;1569;p66"/>
            <p:cNvSpPr txBox="1"/>
            <p:nvPr/>
          </p:nvSpPr>
          <p:spPr>
            <a:xfrm>
              <a:off x="6854181" y="3838949"/>
              <a:ext cx="838200" cy="408806"/>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b="1" lang="en-US" sz="1050">
                  <a:solidFill>
                    <a:srgbClr val="262626"/>
                  </a:solidFill>
                  <a:latin typeface="Arial"/>
                  <a:ea typeface="Arial"/>
                  <a:cs typeface="Arial"/>
                  <a:sym typeface="Arial"/>
                </a:rPr>
                <a:t>Bản đồ</a:t>
              </a:r>
              <a:endParaRPr b="1" sz="1050">
                <a:solidFill>
                  <a:srgbClr val="262626"/>
                </a:solidFill>
                <a:latin typeface="Arial"/>
                <a:ea typeface="Arial"/>
                <a:cs typeface="Arial"/>
                <a:sym typeface="Arial"/>
              </a:endParaRPr>
            </a:p>
            <a:p>
              <a:pPr indent="0" lvl="0" marL="0" marR="0" rtl="0" algn="r">
                <a:spcBef>
                  <a:spcPts val="0"/>
                </a:spcBef>
                <a:spcAft>
                  <a:spcPts val="0"/>
                </a:spcAft>
                <a:buNone/>
              </a:pPr>
              <a:r>
                <a:rPr b="1" lang="en-US" sz="1050">
                  <a:solidFill>
                    <a:srgbClr val="262626"/>
                  </a:solidFill>
                  <a:latin typeface="Arial"/>
                  <a:ea typeface="Arial"/>
                  <a:cs typeface="Arial"/>
                  <a:sym typeface="Arial"/>
                </a:rPr>
                <a:t>(Chính xác, 3D)</a:t>
              </a:r>
              <a:endParaRPr b="1" sz="1050">
                <a:solidFill>
                  <a:srgbClr val="262626"/>
                </a:solidFill>
                <a:latin typeface="Arial"/>
                <a:ea typeface="Arial"/>
                <a:cs typeface="Arial"/>
                <a:sym typeface="Arial"/>
              </a:endParaRPr>
            </a:p>
          </p:txBody>
        </p:sp>
        <p:sp>
          <p:nvSpPr>
            <p:cNvPr id="1570" name="Google Shape;1570;p66"/>
            <p:cNvSpPr txBox="1"/>
            <p:nvPr/>
          </p:nvSpPr>
          <p:spPr>
            <a:xfrm>
              <a:off x="6816082" y="4344726"/>
              <a:ext cx="838200" cy="408806"/>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b="1" lang="en-US" sz="1050">
                  <a:solidFill>
                    <a:srgbClr val="262626"/>
                  </a:solidFill>
                  <a:latin typeface="Arial"/>
                  <a:ea typeface="Arial"/>
                  <a:cs typeface="Arial"/>
                  <a:sym typeface="Arial"/>
                </a:rPr>
                <a:t>AI</a:t>
              </a:r>
              <a:endParaRPr/>
            </a:p>
            <a:p>
              <a:pPr indent="0" lvl="0" marL="0" marR="0" rtl="0" algn="r">
                <a:spcBef>
                  <a:spcPts val="0"/>
                </a:spcBef>
                <a:spcAft>
                  <a:spcPts val="0"/>
                </a:spcAft>
                <a:buNone/>
              </a:pPr>
              <a:r>
                <a:rPr b="1" lang="en-US" sz="1050">
                  <a:solidFill>
                    <a:srgbClr val="262626"/>
                  </a:solidFill>
                  <a:latin typeface="Arial"/>
                  <a:ea typeface="Arial"/>
                  <a:cs typeface="Arial"/>
                  <a:sym typeface="Arial"/>
                </a:rPr>
                <a:t>Thuật toán</a:t>
              </a:r>
              <a:endParaRPr b="1" sz="1050">
                <a:solidFill>
                  <a:srgbClr val="262626"/>
                </a:solidFill>
                <a:latin typeface="Arial"/>
                <a:ea typeface="Arial"/>
                <a:cs typeface="Arial"/>
                <a:sym typeface="Arial"/>
              </a:endParaRPr>
            </a:p>
          </p:txBody>
        </p:sp>
        <p:sp>
          <p:nvSpPr>
            <p:cNvPr id="1571" name="Google Shape;1571;p66"/>
            <p:cNvSpPr txBox="1"/>
            <p:nvPr/>
          </p:nvSpPr>
          <p:spPr>
            <a:xfrm>
              <a:off x="6911332" y="4887292"/>
              <a:ext cx="838200" cy="408806"/>
            </a:xfrm>
            <a:prstGeom prst="rect">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b="1" lang="en-US" sz="1050">
                  <a:solidFill>
                    <a:srgbClr val="262626"/>
                  </a:solidFill>
                  <a:latin typeface="Arial"/>
                  <a:ea typeface="Arial"/>
                  <a:cs typeface="Arial"/>
                  <a:sym typeface="Arial"/>
                </a:rPr>
                <a:t>Động cơ/Phanh</a:t>
              </a:r>
              <a:endParaRPr b="1" sz="1050">
                <a:solidFill>
                  <a:srgbClr val="262626"/>
                </a:solidFill>
                <a:latin typeface="Arial"/>
                <a:ea typeface="Arial"/>
                <a:cs typeface="Arial"/>
                <a:sym typeface="Arial"/>
              </a:endParaRPr>
            </a:p>
            <a:p>
              <a:pPr indent="0" lvl="1" marL="457200" marR="0" rtl="0" algn="r">
                <a:spcBef>
                  <a:spcPts val="0"/>
                </a:spcBef>
                <a:spcAft>
                  <a:spcPts val="0"/>
                </a:spcAft>
                <a:buNone/>
              </a:pPr>
              <a:r>
                <a:rPr b="1" i="0" lang="en-US" sz="1050" u="none" cap="none" strike="noStrike">
                  <a:solidFill>
                    <a:srgbClr val="262626"/>
                  </a:solidFill>
                  <a:latin typeface="Arial"/>
                  <a:ea typeface="Arial"/>
                  <a:cs typeface="Arial"/>
                  <a:sym typeface="Arial"/>
                </a:rPr>
                <a:t>Kiểm soát</a:t>
              </a:r>
              <a:endParaRPr b="1" i="0" sz="1050" u="none" cap="none" strike="noStrike">
                <a:solidFill>
                  <a:srgbClr val="262626"/>
                </a:solidFill>
                <a:latin typeface="Arial"/>
                <a:ea typeface="Arial"/>
                <a:cs typeface="Arial"/>
                <a:sym typeface="Arial"/>
              </a:endParaRPr>
            </a:p>
          </p:txBody>
        </p:sp>
      </p:grpSp>
      <p:sp>
        <p:nvSpPr>
          <p:cNvPr id="1572" name="Google Shape;1572;p66"/>
          <p:cNvSpPr/>
          <p:nvPr/>
        </p:nvSpPr>
        <p:spPr>
          <a:xfrm>
            <a:off x="622087" y="2258560"/>
            <a:ext cx="4315673" cy="595035"/>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nghệ nhận thức nhận thông tin và tín hiệu</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nghệ phán đoán xử lý thông tin và tín hiệu</a:t>
            </a:r>
            <a:endParaRPr sz="1300">
              <a:solidFill>
                <a:srgbClr val="262626"/>
              </a:solidFill>
              <a:latin typeface="Arial"/>
              <a:ea typeface="Arial"/>
              <a:cs typeface="Arial"/>
              <a:sym typeface="Arial"/>
            </a:endParaRPr>
          </a:p>
        </p:txBody>
      </p:sp>
      <p:sp>
        <p:nvSpPr>
          <p:cNvPr id="1573" name="Google Shape;1573;p66"/>
          <p:cNvSpPr/>
          <p:nvPr/>
        </p:nvSpPr>
        <p:spPr>
          <a:xfrm>
            <a:off x="5064773" y="2258560"/>
            <a:ext cx="4390211" cy="795089"/>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soát lái, phanh và tăng tốc</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cho phép giao tiếp giữa xe với xe, xe với người và xe với đường.</a:t>
            </a:r>
            <a:endParaRPr sz="1300">
              <a:solidFill>
                <a:srgbClr val="262626"/>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6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1580" name="Google Shape;1580;p6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1581" name="Google Shape;1581;p67"/>
          <p:cNvGrpSpPr/>
          <p:nvPr/>
        </p:nvGrpSpPr>
        <p:grpSpPr>
          <a:xfrm>
            <a:off x="1054112" y="3883134"/>
            <a:ext cx="7794601" cy="1897956"/>
            <a:chOff x="1054112" y="3883134"/>
            <a:chExt cx="7794601" cy="1897956"/>
          </a:xfrm>
        </p:grpSpPr>
        <p:sp>
          <p:nvSpPr>
            <p:cNvPr id="1582" name="Google Shape;1582;p67"/>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2.1. Công nghệ IoT và sự phát triển</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2.2. Chăm sóc sức khỏe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Nhà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2.4. Thành phố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Logistics thông minh</a:t>
              </a:r>
              <a:endParaRPr sz="1800">
                <a:solidFill>
                  <a:srgbClr val="A5A5A5"/>
                </a:solidFill>
                <a:latin typeface="Arial"/>
                <a:ea typeface="Arial"/>
                <a:cs typeface="Arial"/>
                <a:sym typeface="Arial"/>
              </a:endParaRPr>
            </a:p>
          </p:txBody>
        </p:sp>
        <p:sp>
          <p:nvSpPr>
            <p:cNvPr id="1583" name="Google Shape;1583;p67"/>
            <p:cNvSpPr/>
            <p:nvPr/>
          </p:nvSpPr>
          <p:spPr>
            <a:xfrm>
              <a:off x="5107801"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2.6. Nhà máy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Trang trại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2.8. Xe tự hành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2.9. Năng lượng thông minh</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2.10. Dịch vụ chính của IoT</a:t>
              </a:r>
              <a:endParaRPr sz="1800">
                <a:solidFill>
                  <a:srgbClr val="A5A5A5"/>
                </a:solidFill>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grpSp>
        <p:nvGrpSpPr>
          <p:cNvPr id="1589" name="Google Shape;1589;p68"/>
          <p:cNvGrpSpPr/>
          <p:nvPr/>
        </p:nvGrpSpPr>
        <p:grpSpPr>
          <a:xfrm>
            <a:off x="416128" y="444866"/>
            <a:ext cx="9051872" cy="553998"/>
            <a:chOff x="416128" y="444866"/>
            <a:chExt cx="9051872" cy="553998"/>
          </a:xfrm>
        </p:grpSpPr>
        <p:sp>
          <p:nvSpPr>
            <p:cNvPr id="1590" name="Google Shape;1590;p68"/>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2.9. Năng lượng thông minh</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591" name="Google Shape;1591;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592" name="Google Shape;1592;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Định nghĩa Năng lượng thông minh (Năng lượng 4.0)</a:t>
            </a:r>
            <a:endParaRPr/>
          </a:p>
        </p:txBody>
      </p:sp>
      <p:sp>
        <p:nvSpPr>
          <p:cNvPr id="1593" name="Google Shape;1593;p68"/>
          <p:cNvSpPr/>
          <p:nvPr/>
        </p:nvSpPr>
        <p:spPr>
          <a:xfrm>
            <a:off x="6518256" y="1939552"/>
            <a:ext cx="2987693"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hệ thống năng lượng hội tụ các công nghệ IoT và các công nghệ khác sử dụng năng lượng thông minh</a:t>
            </a:r>
            <a:endParaRPr/>
          </a:p>
        </p:txBody>
      </p:sp>
      <p:grpSp>
        <p:nvGrpSpPr>
          <p:cNvPr id="1594" name="Google Shape;1594;p68"/>
          <p:cNvGrpSpPr/>
          <p:nvPr/>
        </p:nvGrpSpPr>
        <p:grpSpPr>
          <a:xfrm>
            <a:off x="959798" y="2324483"/>
            <a:ext cx="4974378" cy="3530217"/>
            <a:chOff x="2974633" y="3318746"/>
            <a:chExt cx="4199526" cy="2739154"/>
          </a:xfrm>
        </p:grpSpPr>
        <p:sp>
          <p:nvSpPr>
            <p:cNvPr id="1595" name="Google Shape;1595;p68"/>
            <p:cNvSpPr/>
            <p:nvPr/>
          </p:nvSpPr>
          <p:spPr>
            <a:xfrm>
              <a:off x="3465685" y="3881887"/>
              <a:ext cx="3116090" cy="1694314"/>
            </a:xfrm>
            <a:prstGeom prst="ellipse">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96" name="Google Shape;1596;p68"/>
            <p:cNvSpPr txBox="1"/>
            <p:nvPr/>
          </p:nvSpPr>
          <p:spPr>
            <a:xfrm>
              <a:off x="3537926" y="3318746"/>
              <a:ext cx="997387" cy="43383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Hội tụ CNTT-TT</a:t>
              </a:r>
              <a:endParaRPr/>
            </a:p>
            <a:p>
              <a:pPr indent="0" lvl="0" marL="0" marR="0" rtl="0" algn="ctr">
                <a:spcBef>
                  <a:spcPts val="200"/>
                </a:spcBef>
                <a:spcAft>
                  <a:spcPts val="0"/>
                </a:spcAft>
                <a:buNone/>
              </a:pPr>
              <a:r>
                <a:rPr lang="en-US" sz="1100">
                  <a:solidFill>
                    <a:srgbClr val="000000"/>
                  </a:solidFill>
                  <a:latin typeface="Arial"/>
                  <a:ea typeface="Arial"/>
                  <a:cs typeface="Arial"/>
                  <a:sym typeface="Arial"/>
                </a:rPr>
                <a:t>thông minh</a:t>
              </a:r>
              <a:endParaRPr/>
            </a:p>
            <a:p>
              <a:pPr indent="0" lvl="0" marL="0" marR="0" rtl="0" algn="ctr">
                <a:spcBef>
                  <a:spcPts val="200"/>
                </a:spcBef>
                <a:spcAft>
                  <a:spcPts val="0"/>
                </a:spcAft>
                <a:buNone/>
              </a:pPr>
              <a:r>
                <a:rPr lang="en-US" sz="1100">
                  <a:solidFill>
                    <a:srgbClr val="000000"/>
                  </a:solidFill>
                  <a:latin typeface="Arial"/>
                  <a:ea typeface="Arial"/>
                  <a:cs typeface="Arial"/>
                  <a:sym typeface="Arial"/>
                </a:rPr>
                <a:t>theo thời gian thực</a:t>
              </a:r>
              <a:endParaRPr/>
            </a:p>
          </p:txBody>
        </p:sp>
        <p:cxnSp>
          <p:nvCxnSpPr>
            <p:cNvPr id="1597" name="Google Shape;1597;p68"/>
            <p:cNvCxnSpPr/>
            <p:nvPr/>
          </p:nvCxnSpPr>
          <p:spPr>
            <a:xfrm rot="10800000">
              <a:off x="5019396" y="4278272"/>
              <a:ext cx="0" cy="954128"/>
            </a:xfrm>
            <a:prstGeom prst="straightConnector1">
              <a:avLst/>
            </a:prstGeom>
            <a:noFill/>
            <a:ln cap="flat" cmpd="sng" w="38100">
              <a:solidFill>
                <a:srgbClr val="595959"/>
              </a:solidFill>
              <a:prstDash val="solid"/>
              <a:miter lim="800000"/>
              <a:headEnd len="sm" w="sm" type="none"/>
              <a:tailEnd len="sm" w="sm" type="none"/>
            </a:ln>
          </p:spPr>
        </p:cxnSp>
        <p:cxnSp>
          <p:nvCxnSpPr>
            <p:cNvPr id="1598" name="Google Shape;1598;p68"/>
            <p:cNvCxnSpPr/>
            <p:nvPr/>
          </p:nvCxnSpPr>
          <p:spPr>
            <a:xfrm>
              <a:off x="3800475" y="4755336"/>
              <a:ext cx="2501900" cy="0"/>
            </a:xfrm>
            <a:prstGeom prst="straightConnector1">
              <a:avLst/>
            </a:prstGeom>
            <a:noFill/>
            <a:ln cap="flat" cmpd="sng" w="38100">
              <a:solidFill>
                <a:srgbClr val="595959"/>
              </a:solidFill>
              <a:prstDash val="solid"/>
              <a:miter lim="800000"/>
              <a:headEnd len="sm" w="sm" type="none"/>
              <a:tailEnd len="sm" w="sm" type="none"/>
            </a:ln>
          </p:spPr>
        </p:cxnSp>
        <p:sp>
          <p:nvSpPr>
            <p:cNvPr id="1599" name="Google Shape;1599;p68"/>
            <p:cNvSpPr/>
            <p:nvPr/>
          </p:nvSpPr>
          <p:spPr>
            <a:xfrm>
              <a:off x="4609961" y="3449068"/>
              <a:ext cx="828282" cy="828282"/>
            </a:xfrm>
            <a:prstGeom prst="ellipse">
              <a:avLst/>
            </a:prstGeom>
            <a:solidFill>
              <a:schemeClr val="lt1"/>
            </a:solidFill>
            <a:ln cap="flat" cmpd="sng" w="19050">
              <a:solidFill>
                <a:srgbClr val="FFB5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IoT</a:t>
              </a:r>
              <a:endParaRPr/>
            </a:p>
          </p:txBody>
        </p:sp>
        <p:sp>
          <p:nvSpPr>
            <p:cNvPr id="1600" name="Google Shape;1600;p68"/>
            <p:cNvSpPr/>
            <p:nvPr/>
          </p:nvSpPr>
          <p:spPr>
            <a:xfrm>
              <a:off x="4609961" y="5229618"/>
              <a:ext cx="828282" cy="828282"/>
            </a:xfrm>
            <a:prstGeom prst="ellipse">
              <a:avLst/>
            </a:prstGeom>
            <a:solidFill>
              <a:schemeClr val="lt1"/>
            </a:solidFill>
            <a:ln cap="flat" cmpd="sng" w="19050">
              <a:solidFill>
                <a:srgbClr val="00B3E3"/>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Di động</a:t>
              </a:r>
              <a:endParaRPr/>
            </a:p>
          </p:txBody>
        </p:sp>
        <p:sp>
          <p:nvSpPr>
            <p:cNvPr id="1601" name="Google Shape;1601;p68"/>
            <p:cNvSpPr/>
            <p:nvPr/>
          </p:nvSpPr>
          <p:spPr>
            <a:xfrm>
              <a:off x="6301243" y="4339343"/>
              <a:ext cx="828282" cy="828282"/>
            </a:xfrm>
            <a:prstGeom prst="ellipse">
              <a:avLst/>
            </a:prstGeom>
            <a:solidFill>
              <a:schemeClr val="lt1"/>
            </a:solidFill>
            <a:ln cap="flat" cmpd="sng" w="19050">
              <a:solidFill>
                <a:srgbClr val="0033CC"/>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Big Data</a:t>
              </a:r>
              <a:endParaRPr/>
            </a:p>
          </p:txBody>
        </p:sp>
        <p:sp>
          <p:nvSpPr>
            <p:cNvPr id="1602" name="Google Shape;1602;p68"/>
            <p:cNvSpPr/>
            <p:nvPr/>
          </p:nvSpPr>
          <p:spPr>
            <a:xfrm>
              <a:off x="2974633" y="4339343"/>
              <a:ext cx="828282" cy="828282"/>
            </a:xfrm>
            <a:prstGeom prst="ellipse">
              <a:avLst/>
            </a:prstGeom>
            <a:solidFill>
              <a:schemeClr val="lt1"/>
            </a:solidFill>
            <a:ln cap="flat" cmpd="sng" w="19050">
              <a:solidFill>
                <a:srgbClr val="0077C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Đám mây</a:t>
              </a:r>
              <a:endParaRPr/>
            </a:p>
          </p:txBody>
        </p:sp>
        <p:sp>
          <p:nvSpPr>
            <p:cNvPr id="1603" name="Google Shape;1603;p68"/>
            <p:cNvSpPr/>
            <p:nvPr/>
          </p:nvSpPr>
          <p:spPr>
            <a:xfrm>
              <a:off x="4156494" y="4486275"/>
              <a:ext cx="1725804" cy="534418"/>
            </a:xfrm>
            <a:prstGeom prst="roundRect">
              <a:avLst>
                <a:gd fmla="val 16667" name="adj"/>
              </a:avLst>
            </a:prstGeom>
            <a:solidFill>
              <a:schemeClr val="lt1"/>
            </a:solidFill>
            <a:ln cap="flat" cmpd="sng" w="19050">
              <a:solidFill>
                <a:srgbClr val="FF4337"/>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CNTT-TT năng lượng</a:t>
              </a:r>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(Nền tảng năng lượng thông minh)</a:t>
              </a:r>
              <a:endParaRPr/>
            </a:p>
          </p:txBody>
        </p:sp>
        <p:sp>
          <p:nvSpPr>
            <p:cNvPr id="1604" name="Google Shape;1604;p68"/>
            <p:cNvSpPr txBox="1"/>
            <p:nvPr/>
          </p:nvSpPr>
          <p:spPr>
            <a:xfrm>
              <a:off x="3210814" y="5258163"/>
              <a:ext cx="355920" cy="1313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Chi phí</a:t>
              </a:r>
              <a:endParaRPr/>
            </a:p>
          </p:txBody>
        </p:sp>
        <p:sp>
          <p:nvSpPr>
            <p:cNvPr id="1605" name="Google Shape;1605;p68"/>
            <p:cNvSpPr txBox="1"/>
            <p:nvPr/>
          </p:nvSpPr>
          <p:spPr>
            <a:xfrm>
              <a:off x="5601988" y="5582101"/>
              <a:ext cx="816043" cy="1313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Mọi nơi, mọi lúc</a:t>
              </a:r>
              <a:endParaRPr/>
            </a:p>
          </p:txBody>
        </p:sp>
        <p:sp>
          <p:nvSpPr>
            <p:cNvPr id="1606" name="Google Shape;1606;p68"/>
            <p:cNvSpPr txBox="1"/>
            <p:nvPr/>
          </p:nvSpPr>
          <p:spPr>
            <a:xfrm>
              <a:off x="6544872" y="3910035"/>
              <a:ext cx="629287" cy="28259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Năng lượng</a:t>
              </a:r>
              <a:endParaRPr/>
            </a:p>
            <a:p>
              <a:pPr indent="0" lvl="0" marL="0" marR="0" rtl="0" algn="ctr">
                <a:spcBef>
                  <a:spcPts val="200"/>
                </a:spcBef>
                <a:spcAft>
                  <a:spcPts val="0"/>
                </a:spcAft>
                <a:buNone/>
              </a:pPr>
              <a:r>
                <a:rPr lang="en-US" sz="1100">
                  <a:solidFill>
                    <a:srgbClr val="000000"/>
                  </a:solidFill>
                  <a:latin typeface="Arial"/>
                  <a:ea typeface="Arial"/>
                  <a:cs typeface="Arial"/>
                  <a:sym typeface="Arial"/>
                </a:rPr>
                <a:t>Thông minh</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grpSp>
        <p:nvGrpSpPr>
          <p:cNvPr id="1612" name="Google Shape;1612;p69"/>
          <p:cNvGrpSpPr/>
          <p:nvPr/>
        </p:nvGrpSpPr>
        <p:grpSpPr>
          <a:xfrm>
            <a:off x="416128" y="444866"/>
            <a:ext cx="9051872" cy="553998"/>
            <a:chOff x="416128" y="444866"/>
            <a:chExt cx="9051872" cy="553998"/>
          </a:xfrm>
        </p:grpSpPr>
        <p:sp>
          <p:nvSpPr>
            <p:cNvPr id="1613" name="Google Shape;1613;p69"/>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2.9. Năng lượng thông minh</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614" name="Google Shape;1614;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615" name="Google Shape;1615;p69"/>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Đồng hồ đo năng lượng/Bộ tiết kiệm năng lượng (Encored Technologies)</a:t>
            </a:r>
            <a:endParaRPr/>
          </a:p>
        </p:txBody>
      </p:sp>
      <p:sp>
        <p:nvSpPr>
          <p:cNvPr id="1616" name="Google Shape;1616;p69"/>
          <p:cNvSpPr/>
          <p:nvPr/>
        </p:nvSpPr>
        <p:spPr>
          <a:xfrm>
            <a:off x="443259" y="6172299"/>
            <a:ext cx="2214218" cy="177144"/>
          </a:xfrm>
          <a:prstGeom prst="roundRect">
            <a:avLst>
              <a:gd fmla="val 50000" name="adj"/>
            </a:avLst>
          </a:prstGeom>
          <a:solidFill>
            <a:srgbClr val="193EB0"/>
          </a:solidFill>
          <a:ln>
            <a:noFill/>
          </a:ln>
        </p:spPr>
        <p:txBody>
          <a:bodyPr anchorCtr="0" anchor="ctr" bIns="0" lIns="72000" spcFirstLastPara="1" rIns="72000" wrap="square" tIns="0">
            <a:noAutofit/>
          </a:bodyPr>
          <a:lstStyle/>
          <a:p>
            <a:pPr indent="0" lvl="0" marL="0" marR="0" rtl="0" algn="l">
              <a:spcBef>
                <a:spcPts val="0"/>
              </a:spcBef>
              <a:spcAft>
                <a:spcPts val="0"/>
              </a:spcAft>
              <a:buNone/>
            </a:pPr>
            <a:r>
              <a:rPr b="1" lang="en-US" sz="1000">
                <a:solidFill>
                  <a:schemeClr val="lt1"/>
                </a:solidFill>
                <a:latin typeface="Arial"/>
                <a:ea typeface="Arial"/>
                <a:cs typeface="Arial"/>
                <a:sym typeface="Arial"/>
              </a:rPr>
              <a:t>Nguồn : https://encoredtech.com/</a:t>
            </a:r>
            <a:endParaRPr/>
          </a:p>
        </p:txBody>
      </p:sp>
      <p:grpSp>
        <p:nvGrpSpPr>
          <p:cNvPr id="1617" name="Google Shape;1617;p69"/>
          <p:cNvGrpSpPr/>
          <p:nvPr/>
        </p:nvGrpSpPr>
        <p:grpSpPr>
          <a:xfrm>
            <a:off x="559817" y="2232172"/>
            <a:ext cx="8783192" cy="1475968"/>
            <a:chOff x="558800" y="1842598"/>
            <a:chExt cx="8785225" cy="1476309"/>
          </a:xfrm>
        </p:grpSpPr>
        <p:grpSp>
          <p:nvGrpSpPr>
            <p:cNvPr id="1618" name="Google Shape;1618;p69"/>
            <p:cNvGrpSpPr/>
            <p:nvPr/>
          </p:nvGrpSpPr>
          <p:grpSpPr>
            <a:xfrm>
              <a:off x="558800" y="1842598"/>
              <a:ext cx="8785225" cy="215444"/>
              <a:chOff x="1027113" y="2045625"/>
              <a:chExt cx="8785225" cy="215444"/>
            </a:xfrm>
          </p:grpSpPr>
          <p:sp>
            <p:nvSpPr>
              <p:cNvPr id="1619" name="Google Shape;1619;p6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620" name="Google Shape;1620;p6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Đồng hồ đo năng lượng/Bộ tiết kiệm năng lượng (Encored Technologies)</a:t>
                </a:r>
                <a:endParaRPr/>
              </a:p>
            </p:txBody>
          </p:sp>
        </p:grpSp>
        <p:sp>
          <p:nvSpPr>
            <p:cNvPr id="1621" name="Google Shape;1621;p69"/>
            <p:cNvSpPr/>
            <p:nvPr/>
          </p:nvSpPr>
          <p:spPr>
            <a:xfrm>
              <a:off x="711200" y="2167866"/>
              <a:ext cx="8632825" cy="115104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lắp đặt trong bảng phân phối để đo điện năng tiêu thụ theo thời gian thực (gia đình, văn phòng)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tổng lượng điện của từng thiết bị điện tử và cung cấp dữ liệu cho người dùng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đặc điểm xử lý tín hiệu của các thiết bị gia dụng sử dụng năng lượng và xử lý big data thông qua đám mây bằng công nghệ trí tuệ nhân tạo</a:t>
              </a:r>
              <a:endParaRPr/>
            </a:p>
          </p:txBody>
        </p:sp>
      </p:grpSp>
      <p:grpSp>
        <p:nvGrpSpPr>
          <p:cNvPr id="1622" name="Google Shape;1622;p69"/>
          <p:cNvGrpSpPr/>
          <p:nvPr/>
        </p:nvGrpSpPr>
        <p:grpSpPr>
          <a:xfrm>
            <a:off x="703263" y="3830638"/>
            <a:ext cx="8664679" cy="2230842"/>
            <a:chOff x="-1004300" y="3385072"/>
            <a:chExt cx="10343215" cy="2663004"/>
          </a:xfrm>
        </p:grpSpPr>
        <p:pic>
          <p:nvPicPr>
            <p:cNvPr id="1623" name="Google Shape;1623;p69"/>
            <p:cNvPicPr preferRelativeResize="0"/>
            <p:nvPr/>
          </p:nvPicPr>
          <p:blipFill rotWithShape="1">
            <a:blip r:embed="rId3">
              <a:alphaModFix/>
            </a:blip>
            <a:srcRect b="0" l="0" r="0" t="0"/>
            <a:stretch/>
          </p:blipFill>
          <p:spPr>
            <a:xfrm>
              <a:off x="-1004300" y="3429000"/>
              <a:ext cx="8002076" cy="2619076"/>
            </a:xfrm>
            <a:prstGeom prst="rect">
              <a:avLst/>
            </a:prstGeom>
            <a:noFill/>
            <a:ln>
              <a:noFill/>
            </a:ln>
          </p:spPr>
        </p:pic>
        <p:pic>
          <p:nvPicPr>
            <p:cNvPr descr="http://image.chosun.com/sitedata/image/201409/04/2014090403798_0.jpg" id="1624" name="Google Shape;1624;p69"/>
            <p:cNvPicPr preferRelativeResize="0"/>
            <p:nvPr/>
          </p:nvPicPr>
          <p:blipFill rotWithShape="1">
            <a:blip r:embed="rId4">
              <a:alphaModFix/>
            </a:blip>
            <a:srcRect b="0" l="0" r="0" t="0"/>
            <a:stretch/>
          </p:blipFill>
          <p:spPr>
            <a:xfrm>
              <a:off x="7073592" y="4602910"/>
              <a:ext cx="2262055" cy="1434349"/>
            </a:xfrm>
            <a:prstGeom prst="rect">
              <a:avLst/>
            </a:prstGeom>
            <a:noFill/>
            <a:ln>
              <a:noFill/>
            </a:ln>
          </p:spPr>
        </p:pic>
        <p:pic>
          <p:nvPicPr>
            <p:cNvPr descr="ì¸ì½ì´ëíí¬ëë¬ì§ì ëí ì´ë¯¸ì§ ê²ìê²°ê³¼" id="1625" name="Google Shape;1625;p69"/>
            <p:cNvPicPr preferRelativeResize="0"/>
            <p:nvPr/>
          </p:nvPicPr>
          <p:blipFill rotWithShape="1">
            <a:blip r:embed="rId5">
              <a:alphaModFix/>
            </a:blip>
            <a:srcRect b="0" l="0" r="0" t="0"/>
            <a:stretch/>
          </p:blipFill>
          <p:spPr>
            <a:xfrm>
              <a:off x="7073592" y="3385072"/>
              <a:ext cx="2265323" cy="1187117"/>
            </a:xfrm>
            <a:prstGeom prst="rect">
              <a:avLst/>
            </a:prstGeom>
            <a:noFill/>
            <a:ln>
              <a:noFill/>
            </a:ln>
          </p:spPr>
        </p:pic>
        <p:sp>
          <p:nvSpPr>
            <p:cNvPr id="1626" name="Google Shape;1626;p69"/>
            <p:cNvSpPr/>
            <p:nvPr/>
          </p:nvSpPr>
          <p:spPr>
            <a:xfrm>
              <a:off x="-989140" y="3944532"/>
              <a:ext cx="373321" cy="209549"/>
            </a:xfrm>
            <a:prstGeom prst="rect">
              <a:avLst/>
            </a:prstGeom>
            <a:solidFill>
              <a:srgbClr val="EBEBEB"/>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Cảm biến</a:t>
              </a:r>
              <a:endParaRPr/>
            </a:p>
          </p:txBody>
        </p:sp>
        <p:sp>
          <p:nvSpPr>
            <p:cNvPr id="1627" name="Google Shape;1627;p69"/>
            <p:cNvSpPr/>
            <p:nvPr/>
          </p:nvSpPr>
          <p:spPr>
            <a:xfrm>
              <a:off x="-899389" y="5561011"/>
              <a:ext cx="783860" cy="209549"/>
            </a:xfrm>
            <a:prstGeom prst="rect">
              <a:avLst/>
            </a:prstGeom>
            <a:solidFill>
              <a:srgbClr val="EBEBEB"/>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Bảng phân phối</a:t>
              </a:r>
              <a:endParaRPr/>
            </a:p>
          </p:txBody>
        </p:sp>
        <p:sp>
          <p:nvSpPr>
            <p:cNvPr id="1628" name="Google Shape;1628;p69"/>
            <p:cNvSpPr/>
            <p:nvPr/>
          </p:nvSpPr>
          <p:spPr>
            <a:xfrm>
              <a:off x="1210054" y="4332855"/>
              <a:ext cx="881024" cy="209549"/>
            </a:xfrm>
            <a:prstGeom prst="rect">
              <a:avLst/>
            </a:prstGeom>
            <a:solidFill>
              <a:srgbClr val="EBEBEB"/>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Thiết bị đo</a:t>
              </a:r>
              <a:endParaRPr/>
            </a:p>
          </p:txBody>
        </p:sp>
        <p:sp>
          <p:nvSpPr>
            <p:cNvPr id="1629" name="Google Shape;1629;p69"/>
            <p:cNvSpPr/>
            <p:nvPr/>
          </p:nvSpPr>
          <p:spPr>
            <a:xfrm>
              <a:off x="2286551" y="4332855"/>
              <a:ext cx="1422625" cy="209549"/>
            </a:xfrm>
            <a:prstGeom prst="rect">
              <a:avLst/>
            </a:prstGeom>
            <a:solidFill>
              <a:srgbClr val="EBEBEB"/>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Thiết bị liên lạc (WiFi)</a:t>
              </a:r>
              <a:endParaRPr/>
            </a:p>
          </p:txBody>
        </p:sp>
        <p:sp>
          <p:nvSpPr>
            <p:cNvPr id="1630" name="Google Shape;1630;p69"/>
            <p:cNvSpPr/>
            <p:nvPr/>
          </p:nvSpPr>
          <p:spPr>
            <a:xfrm>
              <a:off x="3928370" y="4332855"/>
              <a:ext cx="1070310" cy="209549"/>
            </a:xfrm>
            <a:prstGeom prst="rect">
              <a:avLst/>
            </a:prstGeom>
            <a:solidFill>
              <a:srgbClr val="EBEBEB"/>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Máy chủ đám mây</a:t>
              </a:r>
              <a:endParaRPr/>
            </a:p>
          </p:txBody>
        </p:sp>
        <p:sp>
          <p:nvSpPr>
            <p:cNvPr id="1631" name="Google Shape;1631;p69"/>
            <p:cNvSpPr/>
            <p:nvPr/>
          </p:nvSpPr>
          <p:spPr>
            <a:xfrm>
              <a:off x="6124854" y="4531567"/>
              <a:ext cx="540044" cy="120929"/>
            </a:xfrm>
            <a:prstGeom prst="rect">
              <a:avLst/>
            </a:prstGeom>
            <a:solidFill>
              <a:srgbClr val="EBEBEB"/>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Khách hàng</a:t>
              </a:r>
              <a:endParaRPr/>
            </a:p>
          </p:txBody>
        </p:sp>
        <p:sp>
          <p:nvSpPr>
            <p:cNvPr id="1632" name="Google Shape;1632;p69"/>
            <p:cNvSpPr/>
            <p:nvPr/>
          </p:nvSpPr>
          <p:spPr>
            <a:xfrm>
              <a:off x="4972040" y="5285789"/>
              <a:ext cx="938635" cy="707023"/>
            </a:xfrm>
            <a:prstGeom prst="rect">
              <a:avLst/>
            </a:prstGeom>
            <a:solidFill>
              <a:srgbClr val="EBEBE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Ghi nhãn &amp;</a:t>
              </a:r>
              <a:endParaRPr/>
            </a:p>
            <a:p>
              <a:pPr indent="0" lvl="0" marL="0" marR="0" rtl="0" algn="ctr">
                <a:spcBef>
                  <a:spcPts val="0"/>
                </a:spcBef>
                <a:spcAft>
                  <a:spcPts val="0"/>
                </a:spcAft>
                <a:buNone/>
              </a:pPr>
              <a:r>
                <a:rPr lang="en-US" sz="700">
                  <a:solidFill>
                    <a:srgbClr val="3F3F3F"/>
                  </a:solidFill>
                  <a:latin typeface="Arial"/>
                  <a:ea typeface="Arial"/>
                  <a:cs typeface="Arial"/>
                  <a:sym typeface="Arial"/>
                </a:rPr>
                <a:t>Tổng hợp</a:t>
              </a:r>
              <a:endParaRPr/>
            </a:p>
            <a:p>
              <a:pPr indent="0" lvl="0" marL="0" marR="0" rtl="0" algn="ctr">
                <a:spcBef>
                  <a:spcPts val="0"/>
                </a:spcBef>
                <a:spcAft>
                  <a:spcPts val="0"/>
                </a:spcAft>
                <a:buNone/>
              </a:pPr>
              <a:r>
                <a:t/>
              </a:r>
              <a:endParaRPr sz="700">
                <a:solidFill>
                  <a:srgbClr val="3F3F3F"/>
                </a:solidFill>
                <a:latin typeface="Arial"/>
                <a:ea typeface="Arial"/>
                <a:cs typeface="Arial"/>
                <a:sym typeface="Arial"/>
              </a:endParaRPr>
            </a:p>
            <a:p>
              <a:pPr indent="0" lvl="0" marL="0" marR="0" rtl="0" algn="ctr">
                <a:spcBef>
                  <a:spcPts val="0"/>
                </a:spcBef>
                <a:spcAft>
                  <a:spcPts val="0"/>
                </a:spcAft>
                <a:buNone/>
              </a:pPr>
              <a:r>
                <a:rPr lang="en-US" sz="700">
                  <a:solidFill>
                    <a:srgbClr val="3F3F3F"/>
                  </a:solidFill>
                  <a:latin typeface="Arial"/>
                  <a:ea typeface="Arial"/>
                  <a:cs typeface="Arial"/>
                  <a:sym typeface="Arial"/>
                </a:rPr>
                <a:t>Big Data &amp;</a:t>
              </a:r>
              <a:endParaRPr/>
            </a:p>
            <a:p>
              <a:pPr indent="0" lvl="0" marL="0" marR="0" rtl="0" algn="ctr">
                <a:spcBef>
                  <a:spcPts val="0"/>
                </a:spcBef>
                <a:spcAft>
                  <a:spcPts val="0"/>
                </a:spcAft>
                <a:buNone/>
              </a:pPr>
              <a:r>
                <a:rPr lang="en-US" sz="700">
                  <a:solidFill>
                    <a:srgbClr val="3F3F3F"/>
                  </a:solidFill>
                  <a:latin typeface="Arial"/>
                  <a:ea typeface="Arial"/>
                  <a:cs typeface="Arial"/>
                  <a:sym typeface="Arial"/>
                </a:rPr>
                <a:t>Phân tích hành vi</a:t>
              </a:r>
              <a:endParaRPr/>
            </a:p>
          </p:txBody>
        </p:sp>
        <p:sp>
          <p:nvSpPr>
            <p:cNvPr id="1633" name="Google Shape;1633;p69"/>
            <p:cNvSpPr/>
            <p:nvPr/>
          </p:nvSpPr>
          <p:spPr>
            <a:xfrm>
              <a:off x="3995623" y="5285791"/>
              <a:ext cx="938635" cy="360399"/>
            </a:xfrm>
            <a:prstGeom prst="rect">
              <a:avLst/>
            </a:prstGeom>
            <a:solidFill>
              <a:srgbClr val="EBEBE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Phân chia</a:t>
              </a:r>
              <a:endParaRPr/>
            </a:p>
            <a:p>
              <a:pPr indent="0" lvl="0" marL="0" marR="0" rtl="0" algn="ctr">
                <a:spcBef>
                  <a:spcPts val="0"/>
                </a:spcBef>
                <a:spcAft>
                  <a:spcPts val="0"/>
                </a:spcAft>
                <a:buNone/>
              </a:pPr>
              <a:r>
                <a:rPr lang="en-US" sz="700">
                  <a:solidFill>
                    <a:srgbClr val="3F3F3F"/>
                  </a:solidFill>
                  <a:latin typeface="Arial"/>
                  <a:ea typeface="Arial"/>
                  <a:cs typeface="Arial"/>
                  <a:sym typeface="Arial"/>
                </a:rPr>
                <a:t>miền thời gian</a:t>
              </a:r>
              <a:endParaRPr/>
            </a:p>
          </p:txBody>
        </p:sp>
        <p:sp>
          <p:nvSpPr>
            <p:cNvPr id="1634" name="Google Shape;1634;p69"/>
            <p:cNvSpPr/>
            <p:nvPr/>
          </p:nvSpPr>
          <p:spPr>
            <a:xfrm>
              <a:off x="3046038" y="5285791"/>
              <a:ext cx="938635" cy="360399"/>
            </a:xfrm>
            <a:prstGeom prst="rect">
              <a:avLst/>
            </a:prstGeom>
            <a:solidFill>
              <a:srgbClr val="EBEBE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Học máy</a:t>
              </a:r>
              <a:endParaRPr/>
            </a:p>
          </p:txBody>
        </p:sp>
        <p:sp>
          <p:nvSpPr>
            <p:cNvPr id="1635" name="Google Shape;1635;p69"/>
            <p:cNvSpPr/>
            <p:nvPr/>
          </p:nvSpPr>
          <p:spPr>
            <a:xfrm>
              <a:off x="1948165" y="5285791"/>
              <a:ext cx="693579" cy="360399"/>
            </a:xfrm>
            <a:prstGeom prst="rect">
              <a:avLst/>
            </a:prstGeom>
            <a:solidFill>
              <a:srgbClr val="EBEBE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Phân cụm</a:t>
              </a:r>
              <a:endParaRPr/>
            </a:p>
          </p:txBody>
        </p:sp>
        <p:sp>
          <p:nvSpPr>
            <p:cNvPr id="1636" name="Google Shape;1636;p69"/>
            <p:cNvSpPr/>
            <p:nvPr/>
          </p:nvSpPr>
          <p:spPr>
            <a:xfrm>
              <a:off x="805461" y="5285791"/>
              <a:ext cx="1046054" cy="360399"/>
            </a:xfrm>
            <a:prstGeom prst="rect">
              <a:avLst/>
            </a:prstGeom>
            <a:solidFill>
              <a:srgbClr val="EBEBE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Phát hiện sự kiện</a:t>
              </a:r>
              <a:endParaRPr/>
            </a:p>
            <a:p>
              <a:pPr indent="0" lvl="0" marL="0" marR="0" rtl="0" algn="ctr">
                <a:spcBef>
                  <a:spcPts val="0"/>
                </a:spcBef>
                <a:spcAft>
                  <a:spcPts val="0"/>
                </a:spcAft>
                <a:buNone/>
              </a:pPr>
              <a:r>
                <a:rPr lang="en-US" sz="700">
                  <a:solidFill>
                    <a:srgbClr val="3F3F3F"/>
                  </a:solidFill>
                  <a:latin typeface="Arial"/>
                  <a:ea typeface="Arial"/>
                  <a:cs typeface="Arial"/>
                  <a:sym typeface="Arial"/>
                </a:rPr>
                <a:t>&amp; trích xuất tính năng</a:t>
              </a:r>
              <a:endParaRPr/>
            </a:p>
          </p:txBody>
        </p:sp>
        <p:sp>
          <p:nvSpPr>
            <p:cNvPr id="1637" name="Google Shape;1637;p69"/>
            <p:cNvSpPr/>
            <p:nvPr/>
          </p:nvSpPr>
          <p:spPr>
            <a:xfrm>
              <a:off x="32283" y="4806345"/>
              <a:ext cx="693579" cy="360399"/>
            </a:xfrm>
            <a:prstGeom prst="rect">
              <a:avLst/>
            </a:prstGeom>
            <a:solidFill>
              <a:srgbClr val="EBEBE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700">
                  <a:solidFill>
                    <a:srgbClr val="3F3F3F"/>
                  </a:solidFill>
                  <a:latin typeface="Arial"/>
                  <a:ea typeface="Arial"/>
                  <a:cs typeface="Arial"/>
                  <a:sym typeface="Arial"/>
                </a:rPr>
                <a:t>Tín hiệu thô</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7"/>
          <p:cNvSpPr/>
          <p:nvPr/>
        </p:nvSpPr>
        <p:spPr>
          <a:xfrm>
            <a:off x="6010101" y="2584376"/>
            <a:ext cx="3432960" cy="3180358"/>
          </a:xfrm>
          <a:prstGeom prst="rect">
            <a:avLst/>
          </a:prstGeom>
          <a:noFill/>
          <a:ln>
            <a:noFill/>
          </a:ln>
        </p:spPr>
        <p:txBody>
          <a:bodyPr anchorCtr="0" anchor="t" bIns="0" lIns="0" spcFirstLastPara="1" rIns="0" wrap="square" tIns="0">
            <a:spAutoFit/>
          </a:bodyPr>
          <a:lstStyle/>
          <a:p>
            <a:pPr indent="-182526" lvl="0" marL="182526" marR="0" rtl="0" algn="l">
              <a:spcBef>
                <a:spcPts val="0"/>
              </a:spcBef>
              <a:spcAft>
                <a:spcPts val="0"/>
              </a:spcAft>
              <a:buClr>
                <a:srgbClr val="193EB0"/>
              </a:buClr>
              <a:buSzPts val="1200"/>
              <a:buFont typeface="Arial"/>
              <a:buChar char="‣"/>
            </a:pPr>
            <a:r>
              <a:rPr b="1" lang="en-US" sz="1200">
                <a:solidFill>
                  <a:srgbClr val="1429A0"/>
                </a:solidFill>
                <a:latin typeface="Arial"/>
                <a:ea typeface="Arial"/>
                <a:cs typeface="Arial"/>
                <a:sym typeface="Arial"/>
              </a:rPr>
              <a:t>Cuộc cách mạng công nghiệp lần thứ nhất </a:t>
            </a:r>
            <a:r>
              <a:rPr lang="en-US" sz="1200">
                <a:solidFill>
                  <a:schemeClr val="dk1"/>
                </a:solidFill>
                <a:latin typeface="Arial"/>
                <a:ea typeface="Arial"/>
                <a:cs typeface="Arial"/>
                <a:sym typeface="Arial"/>
              </a:rPr>
              <a:t>là cuộc cách mạng cơ khí hóa do động cơ hơi nước gây ra;</a:t>
            </a:r>
            <a:endParaRPr sz="1200">
              <a:solidFill>
                <a:schemeClr val="dk1"/>
              </a:solidFill>
              <a:latin typeface="Arial"/>
              <a:ea typeface="Arial"/>
              <a:cs typeface="Arial"/>
              <a:sym typeface="Arial"/>
            </a:endParaRPr>
          </a:p>
          <a:p>
            <a:pPr indent="-182526" lvl="0" marL="182526" marR="0" rtl="0" algn="l">
              <a:spcBef>
                <a:spcPts val="800"/>
              </a:spcBef>
              <a:spcAft>
                <a:spcPts val="0"/>
              </a:spcAft>
              <a:buClr>
                <a:srgbClr val="193EB0"/>
              </a:buClr>
              <a:buSzPts val="1200"/>
              <a:buFont typeface="Arial"/>
              <a:buChar char="‣"/>
            </a:pPr>
            <a:r>
              <a:rPr b="1" lang="en-US" sz="1200">
                <a:solidFill>
                  <a:srgbClr val="1429A0"/>
                </a:solidFill>
                <a:latin typeface="Arial"/>
                <a:ea typeface="Arial"/>
                <a:cs typeface="Arial"/>
                <a:sym typeface="Arial"/>
              </a:rPr>
              <a:t>Cuộc cách mạng công nghiệp lần thứ 2 </a:t>
            </a:r>
            <a:r>
              <a:rPr lang="en-US" sz="1200">
                <a:solidFill>
                  <a:schemeClr val="dk1"/>
                </a:solidFill>
                <a:latin typeface="Arial"/>
                <a:ea typeface="Arial"/>
                <a:cs typeface="Arial"/>
                <a:sym typeface="Arial"/>
              </a:rPr>
              <a:t>cho phép sản xuất hàng loạt hàng hóa sản xuất dựa trên năng lượng điện;</a:t>
            </a:r>
            <a:endParaRPr/>
          </a:p>
          <a:p>
            <a:pPr indent="-182526" lvl="0" marL="182526" marR="0" rtl="0" algn="l">
              <a:spcBef>
                <a:spcPts val="800"/>
              </a:spcBef>
              <a:spcAft>
                <a:spcPts val="0"/>
              </a:spcAft>
              <a:buClr>
                <a:srgbClr val="193EB0"/>
              </a:buClr>
              <a:buSzPts val="1200"/>
              <a:buFont typeface="Arial"/>
              <a:buChar char="‣"/>
            </a:pPr>
            <a:r>
              <a:rPr b="1" lang="en-US" sz="1200">
                <a:solidFill>
                  <a:srgbClr val="1429A0"/>
                </a:solidFill>
                <a:latin typeface="Arial"/>
                <a:ea typeface="Arial"/>
                <a:cs typeface="Arial"/>
                <a:sym typeface="Arial"/>
              </a:rPr>
              <a:t>Cuộc cách mạng công nghiệp lần thứ 3 </a:t>
            </a:r>
            <a:r>
              <a:rPr lang="en-US" sz="1200">
                <a:solidFill>
                  <a:schemeClr val="dk1"/>
                </a:solidFill>
                <a:latin typeface="Arial"/>
                <a:ea typeface="Arial"/>
                <a:cs typeface="Arial"/>
                <a:sym typeface="Arial"/>
              </a:rPr>
              <a:t>được đặc trưng bởi sự lan rộng của tự động hóa dựa trên máy tính; và</a:t>
            </a:r>
            <a:endParaRPr/>
          </a:p>
          <a:p>
            <a:pPr indent="-182526" lvl="0" marL="182526" marR="0" rtl="0" algn="l">
              <a:spcBef>
                <a:spcPts val="800"/>
              </a:spcBef>
              <a:spcAft>
                <a:spcPts val="0"/>
              </a:spcAft>
              <a:buClr>
                <a:srgbClr val="193EB0"/>
              </a:buClr>
              <a:buSzPts val="1200"/>
              <a:buFont typeface="Arial"/>
              <a:buChar char="‣"/>
            </a:pPr>
            <a:r>
              <a:rPr b="1" lang="en-US" sz="1200">
                <a:solidFill>
                  <a:srgbClr val="1429A0"/>
                </a:solidFill>
                <a:latin typeface="Arial"/>
                <a:ea typeface="Arial"/>
                <a:cs typeface="Arial"/>
                <a:sym typeface="Arial"/>
              </a:rPr>
              <a:t>Cách mạng công nghiệp lần thứ 4 </a:t>
            </a:r>
            <a:r>
              <a:rPr lang="en-US" sz="1200">
                <a:solidFill>
                  <a:schemeClr val="dk1"/>
                </a:solidFill>
                <a:latin typeface="Arial"/>
                <a:ea typeface="Arial"/>
                <a:cs typeface="Arial"/>
                <a:sym typeface="Arial"/>
              </a:rPr>
              <a:t>là cuộc cách mạng sử dụng dựa trên công nghệ số như IoT, AI, Big Data kết hợp với các ngành công nghiệp khác.</a:t>
            </a:r>
            <a:endParaRPr/>
          </a:p>
          <a:p>
            <a:pPr indent="-182526" lvl="0" marL="182526" marR="0" rtl="0" algn="l">
              <a:spcBef>
                <a:spcPts val="800"/>
              </a:spcBef>
              <a:spcAft>
                <a:spcPts val="0"/>
              </a:spcAft>
              <a:buClr>
                <a:srgbClr val="193EB0"/>
              </a:buClr>
              <a:buSzPts val="1200"/>
              <a:buFont typeface="Arial"/>
              <a:buChar char="‣"/>
            </a:pPr>
            <a:r>
              <a:rPr lang="en-US" sz="1200">
                <a:solidFill>
                  <a:schemeClr val="dk1"/>
                </a:solidFill>
                <a:latin typeface="Arial"/>
                <a:ea typeface="Arial"/>
                <a:cs typeface="Arial"/>
                <a:sym typeface="Arial"/>
              </a:rPr>
              <a:t>Cuộc cách mạng lần thứ 4 đang tạo ra sự thay đổi lớn đối với xã hội chúng ta so với các cuộc cách mạng trước đó về phạm vi, tốc độ và hiệu ứng lan tỏa.</a:t>
            </a:r>
            <a:endParaRPr sz="1200">
              <a:solidFill>
                <a:schemeClr val="dk1"/>
              </a:solidFill>
              <a:latin typeface="Arial"/>
              <a:ea typeface="Arial"/>
              <a:cs typeface="Arial"/>
              <a:sym typeface="Arial"/>
            </a:endParaRPr>
          </a:p>
        </p:txBody>
      </p:sp>
      <p:sp>
        <p:nvSpPr>
          <p:cNvPr id="215" name="Google Shape;215;p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Cuộc cách mạng công nghiệp lần thứ 4 và sự thay đổi mô hình</a:t>
            </a:r>
            <a:endParaRPr b="1" sz="2400">
              <a:solidFill>
                <a:srgbClr val="0C0C0C"/>
              </a:solidFill>
              <a:latin typeface="Arial"/>
              <a:ea typeface="Arial"/>
              <a:cs typeface="Arial"/>
              <a:sym typeface="Arial"/>
            </a:endParaRPr>
          </a:p>
        </p:txBody>
      </p:sp>
      <p:sp>
        <p:nvSpPr>
          <p:cNvPr id="216" name="Google Shape;216;p7"/>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Cách mạng công nghiệp 4.0</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17" name="Google Shape;217;p7"/>
          <p:cNvSpPr/>
          <p:nvPr/>
        </p:nvSpPr>
        <p:spPr>
          <a:xfrm>
            <a:off x="8177349" y="480778"/>
            <a:ext cx="1290651"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nvGrpSpPr>
          <p:cNvPr id="218" name="Google Shape;218;p7"/>
          <p:cNvGrpSpPr/>
          <p:nvPr/>
        </p:nvGrpSpPr>
        <p:grpSpPr>
          <a:xfrm>
            <a:off x="547537" y="2512417"/>
            <a:ext cx="5301487" cy="3759807"/>
            <a:chOff x="572476" y="2692833"/>
            <a:chExt cx="5301487" cy="3492297"/>
          </a:xfrm>
        </p:grpSpPr>
        <p:sp>
          <p:nvSpPr>
            <p:cNvPr id="219" name="Google Shape;219;p7"/>
            <p:cNvSpPr/>
            <p:nvPr/>
          </p:nvSpPr>
          <p:spPr>
            <a:xfrm>
              <a:off x="572476" y="2848919"/>
              <a:ext cx="5301487" cy="303649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0" name="Google Shape;220;p7"/>
            <p:cNvSpPr txBox="1"/>
            <p:nvPr/>
          </p:nvSpPr>
          <p:spPr>
            <a:xfrm>
              <a:off x="1116717" y="2692833"/>
              <a:ext cx="4250700" cy="486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F39AD"/>
                  </a:solidFill>
                  <a:latin typeface="Arial"/>
                  <a:ea typeface="Arial"/>
                  <a:cs typeface="Arial"/>
                  <a:sym typeface="Arial"/>
                </a:rPr>
                <a:t>Cuộc cách mạng công nghiệp lần thứ 4 = Chuyển đổi số</a:t>
              </a:r>
              <a:endParaRPr b="1" sz="1400">
                <a:solidFill>
                  <a:srgbClr val="0F39AD"/>
                </a:solidFill>
                <a:latin typeface="Arial"/>
                <a:ea typeface="Arial"/>
                <a:cs typeface="Arial"/>
                <a:sym typeface="Arial"/>
              </a:endParaRPr>
            </a:p>
          </p:txBody>
        </p:sp>
        <p:sp>
          <p:nvSpPr>
            <p:cNvPr id="221" name="Google Shape;221;p7"/>
            <p:cNvSpPr txBox="1"/>
            <p:nvPr/>
          </p:nvSpPr>
          <p:spPr>
            <a:xfrm>
              <a:off x="658745" y="4709087"/>
              <a:ext cx="1254000" cy="25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Mechanization</a:t>
              </a:r>
              <a:endParaRPr sz="1200">
                <a:solidFill>
                  <a:srgbClr val="262626"/>
                </a:solidFill>
                <a:latin typeface="Arial"/>
                <a:ea typeface="Arial"/>
                <a:cs typeface="Arial"/>
                <a:sym typeface="Arial"/>
              </a:endParaRPr>
            </a:p>
          </p:txBody>
        </p:sp>
        <p:sp>
          <p:nvSpPr>
            <p:cNvPr id="222" name="Google Shape;222;p7"/>
            <p:cNvSpPr txBox="1"/>
            <p:nvPr/>
          </p:nvSpPr>
          <p:spPr>
            <a:xfrm>
              <a:off x="1881857" y="4709087"/>
              <a:ext cx="1306200" cy="25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Mass production</a:t>
              </a:r>
              <a:endParaRPr sz="1200">
                <a:solidFill>
                  <a:srgbClr val="262626"/>
                </a:solidFill>
                <a:latin typeface="Arial"/>
                <a:ea typeface="Arial"/>
                <a:cs typeface="Arial"/>
                <a:sym typeface="Arial"/>
              </a:endParaRPr>
            </a:p>
          </p:txBody>
        </p:sp>
        <p:sp>
          <p:nvSpPr>
            <p:cNvPr id="223" name="Google Shape;223;p7"/>
            <p:cNvSpPr txBox="1"/>
            <p:nvPr/>
          </p:nvSpPr>
          <p:spPr>
            <a:xfrm>
              <a:off x="3310155" y="4709087"/>
              <a:ext cx="984300" cy="25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Automation</a:t>
              </a:r>
              <a:endParaRPr sz="1200">
                <a:solidFill>
                  <a:srgbClr val="262626"/>
                </a:solidFill>
                <a:latin typeface="Arial"/>
                <a:ea typeface="Arial"/>
                <a:cs typeface="Arial"/>
                <a:sym typeface="Arial"/>
              </a:endParaRPr>
            </a:p>
          </p:txBody>
        </p:sp>
        <p:sp>
          <p:nvSpPr>
            <p:cNvPr id="224" name="Google Shape;224;p7"/>
            <p:cNvSpPr txBox="1"/>
            <p:nvPr/>
          </p:nvSpPr>
          <p:spPr>
            <a:xfrm>
              <a:off x="4294591" y="4709087"/>
              <a:ext cx="1494600" cy="25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Intellectualization</a:t>
              </a:r>
              <a:endParaRPr sz="1200">
                <a:solidFill>
                  <a:srgbClr val="262626"/>
                </a:solidFill>
                <a:latin typeface="Arial"/>
                <a:ea typeface="Arial"/>
                <a:cs typeface="Arial"/>
                <a:sym typeface="Arial"/>
              </a:endParaRPr>
            </a:p>
          </p:txBody>
        </p:sp>
        <p:sp>
          <p:nvSpPr>
            <p:cNvPr id="225" name="Google Shape;225;p7"/>
            <p:cNvSpPr txBox="1"/>
            <p:nvPr/>
          </p:nvSpPr>
          <p:spPr>
            <a:xfrm>
              <a:off x="1438352" y="5133030"/>
              <a:ext cx="2296800" cy="365700"/>
            </a:xfrm>
            <a:prstGeom prst="rect">
              <a:avLst/>
            </a:prstGeom>
            <a:noFill/>
            <a:ln>
              <a:noFill/>
            </a:ln>
          </p:spPr>
          <p:txBody>
            <a:bodyPr anchorCtr="0" anchor="t" bIns="0" lIns="0" spcFirstLastPara="1" rIns="0" wrap="square" tIns="12050">
              <a:spAutoFit/>
            </a:bodyPr>
            <a:lstStyle/>
            <a:p>
              <a:pPr indent="0" lvl="0" marL="0" marR="5080" rtl="0" algn="l">
                <a:spcBef>
                  <a:spcPts val="0"/>
                </a:spcBef>
                <a:spcAft>
                  <a:spcPts val="0"/>
                </a:spcAft>
                <a:buNone/>
              </a:pPr>
              <a:r>
                <a:rPr b="1" lang="en-US" sz="1200">
                  <a:solidFill>
                    <a:schemeClr val="dk1"/>
                  </a:solidFill>
                  <a:latin typeface="Arial"/>
                  <a:ea typeface="Arial"/>
                  <a:cs typeface="Arial"/>
                  <a:sym typeface="Arial"/>
                </a:rPr>
                <a:t>Định hướng sản xuất/chế tạo</a:t>
              </a:r>
              <a:endParaRPr/>
            </a:p>
            <a:p>
              <a:pPr indent="0" lvl="0" marL="0" marR="5080" rtl="0" algn="l">
                <a:spcBef>
                  <a:spcPts val="95"/>
                </a:spcBef>
                <a:spcAft>
                  <a:spcPts val="0"/>
                </a:spcAft>
                <a:buNone/>
              </a:pPr>
              <a:r>
                <a:rPr b="1" lang="en-US" sz="1200">
                  <a:solidFill>
                    <a:srgbClr val="0000FF"/>
                  </a:solidFill>
                  <a:latin typeface="Arial"/>
                  <a:ea typeface="Arial"/>
                  <a:cs typeface="Arial"/>
                  <a:sym typeface="Arial"/>
                </a:rPr>
                <a:t>→ Cách mạng sản xuất</a:t>
              </a:r>
              <a:endParaRPr sz="1200">
                <a:solidFill>
                  <a:schemeClr val="dk1"/>
                </a:solidFill>
                <a:latin typeface="Arial"/>
                <a:ea typeface="Arial"/>
                <a:cs typeface="Arial"/>
                <a:sym typeface="Arial"/>
              </a:endParaRPr>
            </a:p>
          </p:txBody>
        </p:sp>
        <p:sp>
          <p:nvSpPr>
            <p:cNvPr id="226" name="Google Shape;226;p7"/>
            <p:cNvSpPr txBox="1"/>
            <p:nvPr/>
          </p:nvSpPr>
          <p:spPr>
            <a:xfrm>
              <a:off x="4154812" y="5133030"/>
              <a:ext cx="1619700" cy="1052100"/>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lang="en-US" sz="1200">
                  <a:solidFill>
                    <a:schemeClr val="dk1"/>
                  </a:solidFill>
                  <a:latin typeface="Arial"/>
                  <a:ea typeface="Arial"/>
                  <a:cs typeface="Arial"/>
                  <a:sym typeface="Arial"/>
                </a:rPr>
                <a:t>Định hướng người tiêu dùng trong tất cả các ngành công nghiệp</a:t>
              </a:r>
              <a:endParaRPr/>
            </a:p>
            <a:p>
              <a:pPr indent="0" lvl="0" marL="12700" marR="0" rtl="0" algn="l">
                <a:spcBef>
                  <a:spcPts val="95"/>
                </a:spcBef>
                <a:spcAft>
                  <a:spcPts val="0"/>
                </a:spcAft>
                <a:buNone/>
              </a:pPr>
              <a:r>
                <a:rPr b="1" lang="en-US" sz="1200">
                  <a:solidFill>
                    <a:srgbClr val="FF0000"/>
                  </a:solidFill>
                  <a:latin typeface="Arial"/>
                  <a:ea typeface="Arial"/>
                  <a:cs typeface="Arial"/>
                  <a:sym typeface="Arial"/>
                </a:rPr>
                <a:t>→ Sử dụng Cách mạng</a:t>
              </a:r>
              <a:endParaRPr b="1" sz="1200">
                <a:solidFill>
                  <a:srgbClr val="FF0000"/>
                </a:solidFill>
                <a:latin typeface="Arial"/>
                <a:ea typeface="Arial"/>
                <a:cs typeface="Arial"/>
                <a:sym typeface="Arial"/>
              </a:endParaRPr>
            </a:p>
          </p:txBody>
        </p:sp>
        <p:pic>
          <p:nvPicPr>
            <p:cNvPr descr="경상일보" id="227" name="Google Shape;227;p7"/>
            <p:cNvPicPr preferRelativeResize="0"/>
            <p:nvPr/>
          </p:nvPicPr>
          <p:blipFill rotWithShape="1">
            <a:blip r:embed="rId3">
              <a:alphaModFix/>
            </a:blip>
            <a:srcRect b="69481" l="0" r="0" t="0"/>
            <a:stretch/>
          </p:blipFill>
          <p:spPr>
            <a:xfrm>
              <a:off x="807984" y="2960618"/>
              <a:ext cx="4786669" cy="996458"/>
            </a:xfrm>
            <a:prstGeom prst="rect">
              <a:avLst/>
            </a:prstGeom>
            <a:noFill/>
            <a:ln>
              <a:noFill/>
            </a:ln>
          </p:spPr>
        </p:pic>
        <p:cxnSp>
          <p:nvCxnSpPr>
            <p:cNvPr id="228" name="Google Shape;228;p7"/>
            <p:cNvCxnSpPr/>
            <p:nvPr/>
          </p:nvCxnSpPr>
          <p:spPr>
            <a:xfrm>
              <a:off x="745773" y="5024784"/>
              <a:ext cx="3682008" cy="0"/>
            </a:xfrm>
            <a:prstGeom prst="straightConnector1">
              <a:avLst/>
            </a:prstGeom>
            <a:noFill/>
            <a:ln cap="flat" cmpd="sng" w="19050">
              <a:solidFill>
                <a:srgbClr val="0F39AD"/>
              </a:solidFill>
              <a:prstDash val="solid"/>
              <a:miter lim="800000"/>
              <a:headEnd len="sm" w="sm" type="none"/>
              <a:tailEnd len="med" w="med" type="triangle"/>
            </a:ln>
          </p:spPr>
        </p:cxnSp>
        <p:cxnSp>
          <p:nvCxnSpPr>
            <p:cNvPr id="229" name="Google Shape;229;p7"/>
            <p:cNvCxnSpPr/>
            <p:nvPr/>
          </p:nvCxnSpPr>
          <p:spPr>
            <a:xfrm>
              <a:off x="4464853" y="5033811"/>
              <a:ext cx="1221970" cy="0"/>
            </a:xfrm>
            <a:prstGeom prst="straightConnector1">
              <a:avLst/>
            </a:prstGeom>
            <a:noFill/>
            <a:ln cap="flat" cmpd="sng" w="19050">
              <a:solidFill>
                <a:srgbClr val="0F39AD"/>
              </a:solidFill>
              <a:prstDash val="solid"/>
              <a:miter lim="800000"/>
              <a:headEnd len="sm" w="sm" type="none"/>
              <a:tailEnd len="med" w="med" type="triangle"/>
            </a:ln>
          </p:spPr>
        </p:cxnSp>
        <p:sp>
          <p:nvSpPr>
            <p:cNvPr id="230" name="Google Shape;230;p7"/>
            <p:cNvSpPr/>
            <p:nvPr/>
          </p:nvSpPr>
          <p:spPr>
            <a:xfrm>
              <a:off x="689956" y="3898669"/>
              <a:ext cx="1221971" cy="774753"/>
            </a:xfrm>
            <a:prstGeom prst="rect">
              <a:avLst/>
            </a:prstGeom>
            <a:solidFill>
              <a:srgbClr val="448B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1" name="Google Shape;231;p7"/>
            <p:cNvSpPr/>
            <p:nvPr/>
          </p:nvSpPr>
          <p:spPr>
            <a:xfrm>
              <a:off x="1969398" y="3896781"/>
              <a:ext cx="1206063" cy="774754"/>
            </a:xfrm>
            <a:prstGeom prst="rect">
              <a:avLst/>
            </a:prstGeom>
            <a:solidFill>
              <a:srgbClr val="448B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2" name="Google Shape;232;p7"/>
            <p:cNvSpPr/>
            <p:nvPr/>
          </p:nvSpPr>
          <p:spPr>
            <a:xfrm>
              <a:off x="3223218" y="3896920"/>
              <a:ext cx="1204563" cy="772230"/>
            </a:xfrm>
            <a:prstGeom prst="rect">
              <a:avLst/>
            </a:prstGeom>
            <a:solidFill>
              <a:srgbClr val="448B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3" name="Google Shape;233;p7"/>
            <p:cNvSpPr/>
            <p:nvPr/>
          </p:nvSpPr>
          <p:spPr>
            <a:xfrm>
              <a:off x="4464853" y="3889071"/>
              <a:ext cx="1221970" cy="780077"/>
            </a:xfrm>
            <a:prstGeom prst="rect">
              <a:avLst/>
            </a:prstGeom>
            <a:solidFill>
              <a:srgbClr val="448B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4" name="Google Shape;234;p7"/>
            <p:cNvSpPr txBox="1"/>
            <p:nvPr/>
          </p:nvSpPr>
          <p:spPr>
            <a:xfrm>
              <a:off x="726104" y="3915196"/>
              <a:ext cx="1149600" cy="91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Cách mạng lần </a:t>
              </a:r>
              <a:endParaRPr b="1" sz="1200">
                <a:solidFill>
                  <a:schemeClr val="lt1"/>
                </a:solidFill>
                <a:latin typeface="Arial"/>
                <a:ea typeface="Arial"/>
                <a:cs typeface="Arial"/>
                <a:sym typeface="Arial"/>
              </a:endParaRPr>
            </a:p>
            <a:p>
              <a:pPr indent="0" lvl="0" marL="0" marR="0" rtl="0" algn="ctr">
                <a:spcBef>
                  <a:spcPts val="600"/>
                </a:spcBef>
                <a:spcAft>
                  <a:spcPts val="0"/>
                </a:spcAft>
                <a:buNone/>
              </a:pPr>
              <a:r>
                <a:rPr b="1" lang="en-US" sz="1200">
                  <a:solidFill>
                    <a:schemeClr val="lt1"/>
                  </a:solidFill>
                  <a:latin typeface="Arial"/>
                  <a:ea typeface="Arial"/>
                  <a:cs typeface="Arial"/>
                  <a:sym typeface="Arial"/>
                </a:rPr>
                <a:t>thứ nhất</a:t>
              </a:r>
              <a:endParaRPr b="1" sz="1200">
                <a:solidFill>
                  <a:schemeClr val="lt1"/>
                </a:solidFill>
                <a:latin typeface="Arial"/>
                <a:ea typeface="Arial"/>
                <a:cs typeface="Arial"/>
                <a:sym typeface="Arial"/>
              </a:endParaRPr>
            </a:p>
            <a:p>
              <a:pPr indent="0" lvl="0" marL="0" marR="0" rtl="0" algn="ctr">
                <a:spcBef>
                  <a:spcPts val="600"/>
                </a:spcBef>
                <a:spcAft>
                  <a:spcPts val="0"/>
                </a:spcAft>
                <a:buNone/>
              </a:pPr>
              <a:r>
                <a:rPr b="1" lang="en-US" sz="1200">
                  <a:solidFill>
                    <a:schemeClr val="lt1"/>
                  </a:solidFill>
                  <a:latin typeface="Arial"/>
                  <a:ea typeface="Arial"/>
                  <a:cs typeface="Arial"/>
                  <a:sym typeface="Arial"/>
                </a:rPr>
                <a:t>thế kỷ 18</a:t>
              </a:r>
              <a:endParaRPr b="1" sz="1200">
                <a:solidFill>
                  <a:schemeClr val="lt1"/>
                </a:solidFill>
                <a:latin typeface="Arial"/>
                <a:ea typeface="Arial"/>
                <a:cs typeface="Arial"/>
                <a:sym typeface="Arial"/>
              </a:endParaRPr>
            </a:p>
          </p:txBody>
        </p:sp>
        <p:sp>
          <p:nvSpPr>
            <p:cNvPr id="235" name="Google Shape;235;p7"/>
            <p:cNvSpPr txBox="1"/>
            <p:nvPr/>
          </p:nvSpPr>
          <p:spPr>
            <a:xfrm>
              <a:off x="1848029" y="3889071"/>
              <a:ext cx="1425054" cy="8433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Cách mạng lần thứ 2</a:t>
              </a:r>
              <a:endParaRPr/>
            </a:p>
            <a:p>
              <a:pPr indent="0" lvl="0" marL="0" marR="0" rtl="0" algn="ctr">
                <a:spcBef>
                  <a:spcPts val="600"/>
                </a:spcBef>
                <a:spcAft>
                  <a:spcPts val="0"/>
                </a:spcAft>
                <a:buNone/>
              </a:pPr>
              <a:r>
                <a:rPr b="1" lang="en-US" sz="1200">
                  <a:solidFill>
                    <a:schemeClr val="lt1"/>
                  </a:solidFill>
                  <a:latin typeface="Arial"/>
                  <a:ea typeface="Arial"/>
                  <a:cs typeface="Arial"/>
                  <a:sym typeface="Arial"/>
                </a:rPr>
                <a:t>Thế kỷ 19 ~ giữa thế kỷ 20</a:t>
              </a:r>
              <a:endParaRPr b="1" sz="1200">
                <a:solidFill>
                  <a:schemeClr val="lt1"/>
                </a:solidFill>
                <a:latin typeface="Arial"/>
                <a:ea typeface="Arial"/>
                <a:cs typeface="Arial"/>
                <a:sym typeface="Arial"/>
              </a:endParaRPr>
            </a:p>
          </p:txBody>
        </p:sp>
        <p:sp>
          <p:nvSpPr>
            <p:cNvPr id="236" name="Google Shape;236;p7"/>
            <p:cNvSpPr txBox="1"/>
            <p:nvPr/>
          </p:nvSpPr>
          <p:spPr>
            <a:xfrm>
              <a:off x="3253531" y="3900615"/>
              <a:ext cx="1093500" cy="91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Cách mạng</a:t>
              </a:r>
              <a:endParaRPr b="1" sz="1200">
                <a:solidFill>
                  <a:schemeClr val="lt1"/>
                </a:solidFill>
                <a:latin typeface="Arial"/>
                <a:ea typeface="Arial"/>
                <a:cs typeface="Arial"/>
                <a:sym typeface="Arial"/>
              </a:endParaRPr>
            </a:p>
            <a:p>
              <a:pPr indent="0" lvl="0" marL="0" marR="0" rtl="0" algn="ctr">
                <a:spcBef>
                  <a:spcPts val="600"/>
                </a:spcBef>
                <a:spcAft>
                  <a:spcPts val="0"/>
                </a:spcAft>
                <a:buNone/>
              </a:pPr>
              <a:r>
                <a:rPr b="1" lang="en-US" sz="1200">
                  <a:solidFill>
                    <a:schemeClr val="lt1"/>
                  </a:solidFill>
                  <a:latin typeface="Arial"/>
                  <a:ea typeface="Arial"/>
                  <a:cs typeface="Arial"/>
                  <a:sym typeface="Arial"/>
                </a:rPr>
                <a:t> lần thứ 3</a:t>
              </a:r>
              <a:endParaRPr/>
            </a:p>
            <a:p>
              <a:pPr indent="0" lvl="0" marL="0" marR="0" rtl="0" algn="ctr">
                <a:spcBef>
                  <a:spcPts val="600"/>
                </a:spcBef>
                <a:spcAft>
                  <a:spcPts val="0"/>
                </a:spcAft>
                <a:buNone/>
              </a:pPr>
              <a:r>
                <a:rPr b="1" lang="en-US" sz="1200">
                  <a:solidFill>
                    <a:schemeClr val="lt1"/>
                  </a:solidFill>
                  <a:latin typeface="Arial"/>
                  <a:ea typeface="Arial"/>
                  <a:cs typeface="Arial"/>
                  <a:sym typeface="Arial"/>
                </a:rPr>
                <a:t>Cuối thế kỷ 20</a:t>
              </a:r>
              <a:endParaRPr b="1" sz="1200">
                <a:solidFill>
                  <a:schemeClr val="lt1"/>
                </a:solidFill>
                <a:latin typeface="Arial"/>
                <a:ea typeface="Arial"/>
                <a:cs typeface="Arial"/>
                <a:sym typeface="Arial"/>
              </a:endParaRPr>
            </a:p>
          </p:txBody>
        </p:sp>
        <p:sp>
          <p:nvSpPr>
            <p:cNvPr id="237" name="Google Shape;237;p7"/>
            <p:cNvSpPr txBox="1"/>
            <p:nvPr/>
          </p:nvSpPr>
          <p:spPr>
            <a:xfrm>
              <a:off x="4509163" y="3927653"/>
              <a:ext cx="1140000" cy="91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Cách mạng</a:t>
              </a:r>
              <a:endParaRPr b="1" sz="1200">
                <a:solidFill>
                  <a:schemeClr val="lt1"/>
                </a:solidFill>
                <a:latin typeface="Arial"/>
                <a:ea typeface="Arial"/>
                <a:cs typeface="Arial"/>
                <a:sym typeface="Arial"/>
              </a:endParaRPr>
            </a:p>
            <a:p>
              <a:pPr indent="0" lvl="0" marL="0" marR="0" rtl="0" algn="ctr">
                <a:spcBef>
                  <a:spcPts val="600"/>
                </a:spcBef>
                <a:spcAft>
                  <a:spcPts val="0"/>
                </a:spcAft>
                <a:buNone/>
              </a:pPr>
              <a:r>
                <a:rPr b="1" lang="en-US" sz="1200">
                  <a:solidFill>
                    <a:schemeClr val="lt1"/>
                  </a:solidFill>
                  <a:latin typeface="Arial"/>
                  <a:ea typeface="Arial"/>
                  <a:cs typeface="Arial"/>
                  <a:sym typeface="Arial"/>
                </a:rPr>
                <a:t> lần thứ 4</a:t>
              </a:r>
              <a:endParaRPr/>
            </a:p>
            <a:p>
              <a:pPr indent="0" lvl="0" marL="0" marR="0" rtl="0" algn="ctr">
                <a:spcBef>
                  <a:spcPts val="600"/>
                </a:spcBef>
                <a:spcAft>
                  <a:spcPts val="0"/>
                </a:spcAft>
                <a:buNone/>
              </a:pPr>
              <a:r>
                <a:rPr b="1" lang="en-US" sz="1200">
                  <a:solidFill>
                    <a:schemeClr val="lt1"/>
                  </a:solidFill>
                  <a:latin typeface="Arial"/>
                  <a:ea typeface="Arial"/>
                  <a:cs typeface="Arial"/>
                  <a:sym typeface="Arial"/>
                </a:rPr>
                <a:t>Đầu thế kỷ 21~</a:t>
              </a:r>
              <a:endParaRPr b="1" sz="1200">
                <a:solidFill>
                  <a:schemeClr val="lt1"/>
                </a:solidFill>
                <a:latin typeface="Arial"/>
                <a:ea typeface="Arial"/>
                <a:cs typeface="Arial"/>
                <a:sym typeface="Arial"/>
              </a:endParaRPr>
            </a:p>
          </p:txBody>
        </p:sp>
      </p:grpSp>
      <p:sp>
        <p:nvSpPr>
          <p:cNvPr id="238" name="Google Shape;238;p7"/>
          <p:cNvSpPr/>
          <p:nvPr/>
        </p:nvSpPr>
        <p:spPr>
          <a:xfrm>
            <a:off x="580388" y="1877216"/>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Sự hội tụ của các công nghệ thông tin và truyền thông tiên tiến như Trí tuệ nhân tạo, Internet vạn vật (IoT), Dữ liệu lớn, Di động vào nền kinh tế và xã hội để mang lại sự đổi mới</a:t>
            </a:r>
            <a:endParaRPr sz="1400">
              <a:solidFill>
                <a:srgbClr val="262626"/>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grpSp>
        <p:nvGrpSpPr>
          <p:cNvPr id="1643" name="Google Shape;1643;p70"/>
          <p:cNvGrpSpPr/>
          <p:nvPr/>
        </p:nvGrpSpPr>
        <p:grpSpPr>
          <a:xfrm>
            <a:off x="444500" y="1920502"/>
            <a:ext cx="2622550" cy="4185023"/>
            <a:chOff x="444500" y="1920502"/>
            <a:chExt cx="2622550" cy="4185023"/>
          </a:xfrm>
        </p:grpSpPr>
        <p:sp>
          <p:nvSpPr>
            <p:cNvPr id="1644" name="Google Shape;1644;p70"/>
            <p:cNvSpPr/>
            <p:nvPr/>
          </p:nvSpPr>
          <p:spPr>
            <a:xfrm>
              <a:off x="444500" y="1920502"/>
              <a:ext cx="2622550" cy="41850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45" name="Google Shape;1645;p70"/>
            <p:cNvPicPr preferRelativeResize="0"/>
            <p:nvPr/>
          </p:nvPicPr>
          <p:blipFill rotWithShape="1">
            <a:blip r:embed="rId3">
              <a:alphaModFix/>
            </a:blip>
            <a:srcRect b="0" l="0" r="0" t="-89"/>
            <a:stretch/>
          </p:blipFill>
          <p:spPr>
            <a:xfrm>
              <a:off x="693131" y="2101749"/>
              <a:ext cx="2116743" cy="4002418"/>
            </a:xfrm>
            <a:prstGeom prst="round2SameRect">
              <a:avLst>
                <a:gd fmla="val 7070" name="adj1"/>
                <a:gd fmla="val 0" name="adj2"/>
              </a:avLst>
            </a:prstGeom>
            <a:noFill/>
            <a:ln>
              <a:noFill/>
            </a:ln>
          </p:spPr>
        </p:pic>
      </p:grpSp>
      <p:grpSp>
        <p:nvGrpSpPr>
          <p:cNvPr id="1646" name="Google Shape;1646;p70"/>
          <p:cNvGrpSpPr/>
          <p:nvPr/>
        </p:nvGrpSpPr>
        <p:grpSpPr>
          <a:xfrm>
            <a:off x="416128" y="444866"/>
            <a:ext cx="9051872" cy="553998"/>
            <a:chOff x="416128" y="444866"/>
            <a:chExt cx="9051872" cy="553998"/>
          </a:xfrm>
        </p:grpSpPr>
        <p:sp>
          <p:nvSpPr>
            <p:cNvPr id="1647" name="Google Shape;1647;p7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2.9. Năng lượng thông minh</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648" name="Google Shape;1648;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649" name="Google Shape;1649;p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Tiết kiệm hơn với SmartThings Energy</a:t>
            </a:r>
            <a:endParaRPr/>
          </a:p>
        </p:txBody>
      </p:sp>
      <p:sp>
        <p:nvSpPr>
          <p:cNvPr id="1650" name="Google Shape;1650;p70"/>
          <p:cNvSpPr/>
          <p:nvPr/>
        </p:nvSpPr>
        <p:spPr>
          <a:xfrm>
            <a:off x="3228975" y="1915875"/>
            <a:ext cx="6200775" cy="184840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dõi và quản lý các thiết bị gia dụng tương thích để kiểm tra mức sử dụng năng lượng, so sánh với những người dùng khác, nhận các mẹo về cách giảm hóa đơn tiền điện của bạn.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thành viên hiện tại của Bulb đã lắp đặt đồng hồ thông minh thế hệ thứ hai có thể sử dụng SmartThings Energy Control. Chỉ cần tải xuống ứng dụng SmartThings trên thiết bị iOS hoặc Android và bắt đầu sử dụng. Bạn có thể đăng ký làm thành viên mới của Bulb để sử dụng năng lượng tái tạo với giá cả phải chăng.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grpSp>
        <p:nvGrpSpPr>
          <p:cNvPr id="1656" name="Google Shape;1656;p71"/>
          <p:cNvGrpSpPr/>
          <p:nvPr/>
        </p:nvGrpSpPr>
        <p:grpSpPr>
          <a:xfrm>
            <a:off x="416128" y="444866"/>
            <a:ext cx="9051872" cy="553998"/>
            <a:chOff x="416128" y="444866"/>
            <a:chExt cx="9051872" cy="553998"/>
          </a:xfrm>
        </p:grpSpPr>
        <p:sp>
          <p:nvSpPr>
            <p:cNvPr id="1657" name="Google Shape;1657;p71"/>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2.9. Năng lượng thông minh</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658" name="Google Shape;1658;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1659" name="Google Shape;1659;p71"/>
          <p:cNvGrpSpPr/>
          <p:nvPr/>
        </p:nvGrpSpPr>
        <p:grpSpPr>
          <a:xfrm>
            <a:off x="580388" y="1663328"/>
            <a:ext cx="2622550" cy="1965698"/>
            <a:chOff x="444500" y="1787153"/>
            <a:chExt cx="2622550" cy="1965698"/>
          </a:xfrm>
        </p:grpSpPr>
        <p:sp>
          <p:nvSpPr>
            <p:cNvPr id="1660" name="Google Shape;1660;p71"/>
            <p:cNvSpPr/>
            <p:nvPr/>
          </p:nvSpPr>
          <p:spPr>
            <a:xfrm>
              <a:off x="444500" y="1787153"/>
              <a:ext cx="2622550" cy="196569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61" name="Google Shape;1661;p71"/>
            <p:cNvPicPr preferRelativeResize="0"/>
            <p:nvPr/>
          </p:nvPicPr>
          <p:blipFill rotWithShape="1">
            <a:blip r:embed="rId3">
              <a:alphaModFix/>
            </a:blip>
            <a:srcRect b="0" l="0" r="0" t="0"/>
            <a:stretch/>
          </p:blipFill>
          <p:spPr>
            <a:xfrm>
              <a:off x="750282" y="1849200"/>
              <a:ext cx="2019452" cy="1827450"/>
            </a:xfrm>
            <a:prstGeom prst="rect">
              <a:avLst/>
            </a:prstGeom>
            <a:noFill/>
            <a:ln>
              <a:noFill/>
            </a:ln>
          </p:spPr>
        </p:pic>
      </p:grpSp>
      <p:sp>
        <p:nvSpPr>
          <p:cNvPr id="1662" name="Google Shape;1662;p71"/>
          <p:cNvSpPr/>
          <p:nvPr/>
        </p:nvSpPr>
        <p:spPr>
          <a:xfrm>
            <a:off x="3314700" y="1620600"/>
            <a:ext cx="6115050" cy="135083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thống giám sát năng lượng tại nhà CURB</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tiếp quản lý hoạt động tiêu thụ điện của từng thiết bị từ bảng mạch gồm 18 cảm biến chuyên dụng.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dõi thông tin theo thời gian thực về mức tiêu thụ điện, sạc xe điện và sản xuất năng lượng mặt trời.</a:t>
            </a:r>
            <a:endParaRPr/>
          </a:p>
        </p:txBody>
      </p:sp>
      <p:sp>
        <p:nvSpPr>
          <p:cNvPr id="1663" name="Google Shape;1663;p71"/>
          <p:cNvSpPr/>
          <p:nvPr/>
        </p:nvSpPr>
        <p:spPr>
          <a:xfrm>
            <a:off x="580388" y="1338790"/>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CURB</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7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Ứng dụng của IoT</a:t>
            </a:r>
            <a:endParaRPr/>
          </a:p>
        </p:txBody>
      </p:sp>
      <p:sp>
        <p:nvSpPr>
          <p:cNvPr id="1670" name="Google Shape;1670;p7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 </a:t>
            </a:r>
            <a:endParaRPr b="1" sz="5400">
              <a:solidFill>
                <a:srgbClr val="7F7F7F"/>
              </a:solidFill>
              <a:latin typeface="Arial"/>
              <a:ea typeface="Arial"/>
              <a:cs typeface="Arial"/>
              <a:sym typeface="Arial"/>
            </a:endParaRPr>
          </a:p>
        </p:txBody>
      </p:sp>
      <p:grpSp>
        <p:nvGrpSpPr>
          <p:cNvPr id="1671" name="Google Shape;1671;p72"/>
          <p:cNvGrpSpPr/>
          <p:nvPr/>
        </p:nvGrpSpPr>
        <p:grpSpPr>
          <a:xfrm>
            <a:off x="1054112" y="3883134"/>
            <a:ext cx="7794601" cy="1897956"/>
            <a:chOff x="1054112" y="3883134"/>
            <a:chExt cx="7794601" cy="1897956"/>
          </a:xfrm>
        </p:grpSpPr>
        <p:sp>
          <p:nvSpPr>
            <p:cNvPr id="1672" name="Google Shape;1672;p72"/>
            <p:cNvSpPr/>
            <p:nvPr/>
          </p:nvSpPr>
          <p:spPr>
            <a:xfrm>
              <a:off x="1054112" y="3883135"/>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2.1. Công nghệ IoT và sự phát triển</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2.2. Chăm sóc sức khỏe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Nhà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2.4. Thành phố thông minh</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Logistics thông minh</a:t>
              </a:r>
              <a:endParaRPr sz="1800">
                <a:solidFill>
                  <a:srgbClr val="A5A5A5"/>
                </a:solidFill>
                <a:latin typeface="Arial"/>
                <a:ea typeface="Arial"/>
                <a:cs typeface="Arial"/>
                <a:sym typeface="Arial"/>
              </a:endParaRPr>
            </a:p>
          </p:txBody>
        </p:sp>
        <p:sp>
          <p:nvSpPr>
            <p:cNvPr id="1673" name="Google Shape;1673;p72"/>
            <p:cNvSpPr/>
            <p:nvPr/>
          </p:nvSpPr>
          <p:spPr>
            <a:xfrm>
              <a:off x="5107801" y="3883134"/>
              <a:ext cx="3740912" cy="189795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2.6. Nhà máy thông minh</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Trang trại thông minh</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2.8. Xe tự hành</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2.9. Năng lượng thông minh</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2.10. Dịch vụ chính của IoT</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grpSp>
        <p:nvGrpSpPr>
          <p:cNvPr id="1679" name="Google Shape;1679;p73"/>
          <p:cNvGrpSpPr/>
          <p:nvPr/>
        </p:nvGrpSpPr>
        <p:grpSpPr>
          <a:xfrm>
            <a:off x="416128" y="444866"/>
            <a:ext cx="9051872" cy="282133"/>
            <a:chOff x="416128" y="444866"/>
            <a:chExt cx="9051872" cy="282133"/>
          </a:xfrm>
        </p:grpSpPr>
        <p:sp>
          <p:nvSpPr>
            <p:cNvPr id="1680" name="Google Shape;1680;p7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2.10. Dịch vụ chính của IoT</a:t>
              </a:r>
              <a:endParaRPr b="1" sz="1800">
                <a:solidFill>
                  <a:schemeClr val="lt1"/>
                </a:solidFill>
                <a:latin typeface="Arial"/>
                <a:ea typeface="Arial"/>
                <a:cs typeface="Arial"/>
                <a:sym typeface="Arial"/>
              </a:endParaRPr>
            </a:p>
          </p:txBody>
        </p:sp>
        <p:sp>
          <p:nvSpPr>
            <p:cNvPr id="1681" name="Google Shape;1681;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682" name="Google Shape;1682;p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IoT cá nhân</a:t>
            </a:r>
            <a:endParaRPr b="1" sz="2400">
              <a:solidFill>
                <a:srgbClr val="0C0C0C"/>
              </a:solidFill>
              <a:latin typeface="Arial"/>
              <a:ea typeface="Arial"/>
              <a:cs typeface="Arial"/>
              <a:sym typeface="Arial"/>
            </a:endParaRPr>
          </a:p>
        </p:txBody>
      </p:sp>
      <p:grpSp>
        <p:nvGrpSpPr>
          <p:cNvPr id="1683" name="Google Shape;1683;p73"/>
          <p:cNvGrpSpPr/>
          <p:nvPr/>
        </p:nvGrpSpPr>
        <p:grpSpPr>
          <a:xfrm>
            <a:off x="540767" y="1950464"/>
            <a:ext cx="8695498" cy="2782422"/>
            <a:chOff x="559817" y="2370209"/>
            <a:chExt cx="8695498" cy="2782422"/>
          </a:xfrm>
        </p:grpSpPr>
        <p:sp>
          <p:nvSpPr>
            <p:cNvPr id="1684" name="Google Shape;1684;p73"/>
            <p:cNvSpPr/>
            <p:nvPr/>
          </p:nvSpPr>
          <p:spPr>
            <a:xfrm>
              <a:off x="559817" y="2500008"/>
              <a:ext cx="2802508" cy="26526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85" name="Google Shape;1685;p73"/>
            <p:cNvPicPr preferRelativeResize="0"/>
            <p:nvPr/>
          </p:nvPicPr>
          <p:blipFill rotWithShape="1">
            <a:blip r:embed="rId3">
              <a:alphaModFix/>
            </a:blip>
            <a:srcRect b="40103" l="1201" r="66684" t="16963"/>
            <a:stretch/>
          </p:blipFill>
          <p:spPr>
            <a:xfrm>
              <a:off x="676182" y="2790753"/>
              <a:ext cx="2594665" cy="1362147"/>
            </a:xfrm>
            <a:prstGeom prst="rect">
              <a:avLst/>
            </a:prstGeom>
            <a:noFill/>
            <a:ln>
              <a:noFill/>
            </a:ln>
          </p:spPr>
        </p:pic>
        <p:sp>
          <p:nvSpPr>
            <p:cNvPr id="1686" name="Google Shape;1686;p73"/>
            <p:cNvSpPr/>
            <p:nvPr/>
          </p:nvSpPr>
          <p:spPr>
            <a:xfrm>
              <a:off x="1264269" y="2381580"/>
              <a:ext cx="1276572" cy="235047"/>
            </a:xfrm>
            <a:prstGeom prst="rect">
              <a:avLst/>
            </a:prstGeom>
            <a:solidFill>
              <a:schemeClr val="lt1"/>
            </a:solidFill>
            <a:ln>
              <a:noFill/>
            </a:ln>
          </p:spPr>
          <p:txBody>
            <a:bodyPr anchorCtr="0" anchor="ctr" bIns="0" lIns="0" spcFirstLastPara="1" rIns="0" wrap="square" tIns="0">
              <a:noAutofit/>
            </a:bodyPr>
            <a:lstStyle/>
            <a:p>
              <a:pPr indent="0" lvl="1" marL="0" marR="0" rtl="0" algn="ctr">
                <a:spcBef>
                  <a:spcPts val="0"/>
                </a:spcBef>
                <a:spcAft>
                  <a:spcPts val="0"/>
                </a:spcAft>
                <a:buNone/>
              </a:pPr>
              <a:r>
                <a:rPr b="1" i="0" lang="en-US" sz="1300" u="none" cap="none" strike="noStrike">
                  <a:solidFill>
                    <a:schemeClr val="dk1"/>
                  </a:solidFill>
                  <a:latin typeface="Arial"/>
                  <a:ea typeface="Arial"/>
                  <a:cs typeface="Arial"/>
                  <a:sym typeface="Arial"/>
                </a:rPr>
                <a:t>Dịch vụ xe hơi</a:t>
              </a:r>
              <a:endParaRPr/>
            </a:p>
          </p:txBody>
        </p:sp>
        <p:sp>
          <p:nvSpPr>
            <p:cNvPr id="1687" name="Google Shape;1687;p73"/>
            <p:cNvSpPr/>
            <p:nvPr/>
          </p:nvSpPr>
          <p:spPr>
            <a:xfrm>
              <a:off x="689348" y="4367269"/>
              <a:ext cx="2501528" cy="397924"/>
            </a:xfrm>
            <a:prstGeom prst="rect">
              <a:avLst/>
            </a:prstGeom>
            <a:no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Kết nối mạng cho xe -&gt; lái xe an toàn và thuận tiện</a:t>
              </a:r>
              <a:endParaRPr sz="1300">
                <a:solidFill>
                  <a:srgbClr val="262626"/>
                </a:solidFill>
                <a:latin typeface="Arial"/>
                <a:ea typeface="Arial"/>
                <a:cs typeface="Arial"/>
                <a:sym typeface="Arial"/>
              </a:endParaRPr>
            </a:p>
          </p:txBody>
        </p:sp>
        <p:sp>
          <p:nvSpPr>
            <p:cNvPr id="1688" name="Google Shape;1688;p73"/>
            <p:cNvSpPr/>
            <p:nvPr/>
          </p:nvSpPr>
          <p:spPr>
            <a:xfrm>
              <a:off x="3486150" y="2500008"/>
              <a:ext cx="2895600" cy="26526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89" name="Google Shape;1689;p73"/>
            <p:cNvPicPr preferRelativeResize="0"/>
            <p:nvPr/>
          </p:nvPicPr>
          <p:blipFill rotWithShape="1">
            <a:blip r:embed="rId3">
              <a:alphaModFix/>
            </a:blip>
            <a:srcRect b="40599" l="33948" r="34489" t="19355"/>
            <a:stretch/>
          </p:blipFill>
          <p:spPr>
            <a:xfrm>
              <a:off x="3664036" y="2829008"/>
              <a:ext cx="2618847" cy="1304842"/>
            </a:xfrm>
            <a:prstGeom prst="rect">
              <a:avLst/>
            </a:prstGeom>
            <a:noFill/>
            <a:ln>
              <a:noFill/>
            </a:ln>
          </p:spPr>
        </p:pic>
        <p:sp>
          <p:nvSpPr>
            <p:cNvPr id="1690" name="Google Shape;1690;p73"/>
            <p:cNvSpPr/>
            <p:nvPr/>
          </p:nvSpPr>
          <p:spPr>
            <a:xfrm>
              <a:off x="4005965" y="2391768"/>
              <a:ext cx="1803202" cy="238912"/>
            </a:xfrm>
            <a:prstGeom prst="rect">
              <a:avLst/>
            </a:prstGeom>
            <a:solidFill>
              <a:schemeClr val="lt1"/>
            </a:solidFill>
            <a:ln>
              <a:noFill/>
            </a:ln>
          </p:spPr>
          <p:txBody>
            <a:bodyPr anchorCtr="0" anchor="ctr" bIns="0" lIns="0" spcFirstLastPara="1" rIns="0" wrap="square" tIns="0">
              <a:noAutofit/>
            </a:bodyPr>
            <a:lstStyle/>
            <a:p>
              <a:pPr indent="0" lvl="1" marL="0" marR="0" rtl="0" algn="ctr">
                <a:spcBef>
                  <a:spcPts val="0"/>
                </a:spcBef>
                <a:spcAft>
                  <a:spcPts val="0"/>
                </a:spcAft>
                <a:buNone/>
              </a:pPr>
              <a:r>
                <a:rPr b="1" i="0" lang="en-US" sz="1300" u="none" cap="none" strike="noStrike">
                  <a:solidFill>
                    <a:schemeClr val="dk1"/>
                  </a:solidFill>
                  <a:latin typeface="Arial"/>
                  <a:ea typeface="Arial"/>
                  <a:cs typeface="Arial"/>
                  <a:sym typeface="Arial"/>
                </a:rPr>
                <a:t>Dịch vụ chăm sóc sức khỏe</a:t>
              </a:r>
              <a:endParaRPr b="1" i="0" sz="1300" u="none" cap="none" strike="noStrike">
                <a:solidFill>
                  <a:schemeClr val="dk1"/>
                </a:solidFill>
                <a:latin typeface="Arial"/>
                <a:ea typeface="Arial"/>
                <a:cs typeface="Arial"/>
                <a:sym typeface="Arial"/>
              </a:endParaRPr>
            </a:p>
          </p:txBody>
        </p:sp>
        <p:sp>
          <p:nvSpPr>
            <p:cNvPr id="1691" name="Google Shape;1691;p73"/>
            <p:cNvSpPr/>
            <p:nvPr/>
          </p:nvSpPr>
          <p:spPr>
            <a:xfrm>
              <a:off x="3709078" y="4348219"/>
              <a:ext cx="2396975" cy="656706"/>
            </a:xfrm>
            <a:prstGeom prst="rect">
              <a:avLst/>
            </a:prstGeom>
            <a:no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Cung cấp thông tin IoT như nhịp tim và khối lượng bài tập thể dục -&gt; nâng cao sức khỏe cá nhân</a:t>
              </a:r>
              <a:endParaRPr/>
            </a:p>
          </p:txBody>
        </p:sp>
        <p:sp>
          <p:nvSpPr>
            <p:cNvPr id="1692" name="Google Shape;1692;p73"/>
            <p:cNvSpPr/>
            <p:nvPr/>
          </p:nvSpPr>
          <p:spPr>
            <a:xfrm>
              <a:off x="6505575" y="2500008"/>
              <a:ext cx="2749740" cy="2652623"/>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93" name="Google Shape;1693;p73"/>
            <p:cNvPicPr preferRelativeResize="0"/>
            <p:nvPr/>
          </p:nvPicPr>
          <p:blipFill rotWithShape="1">
            <a:blip r:embed="rId3">
              <a:alphaModFix/>
            </a:blip>
            <a:srcRect b="40599" l="66241" r="1677" t="16620"/>
            <a:stretch/>
          </p:blipFill>
          <p:spPr>
            <a:xfrm>
              <a:off x="6584547" y="2767784"/>
              <a:ext cx="2517613" cy="1318441"/>
            </a:xfrm>
            <a:prstGeom prst="rect">
              <a:avLst/>
            </a:prstGeom>
            <a:noFill/>
            <a:ln>
              <a:noFill/>
            </a:ln>
          </p:spPr>
        </p:pic>
        <p:sp>
          <p:nvSpPr>
            <p:cNvPr id="1694" name="Google Shape;1694;p73"/>
            <p:cNvSpPr/>
            <p:nvPr/>
          </p:nvSpPr>
          <p:spPr>
            <a:xfrm>
              <a:off x="6638926" y="4319644"/>
              <a:ext cx="2517326" cy="656706"/>
            </a:xfrm>
            <a:prstGeom prst="rect">
              <a:avLst/>
            </a:prstGeom>
            <a:no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IoT được tích hợp vào kiểm soát môi trường sinh sống -&gt; nâng cao tiện nghi cho cuộc sống và tăng mức độ an toàn</a:t>
              </a:r>
              <a:endParaRPr/>
            </a:p>
          </p:txBody>
        </p:sp>
        <p:sp>
          <p:nvSpPr>
            <p:cNvPr id="1695" name="Google Shape;1695;p73"/>
            <p:cNvSpPr/>
            <p:nvPr/>
          </p:nvSpPr>
          <p:spPr>
            <a:xfrm>
              <a:off x="7239656" y="2370209"/>
              <a:ext cx="1477778" cy="248364"/>
            </a:xfrm>
            <a:prstGeom prst="rect">
              <a:avLst/>
            </a:prstGeom>
            <a:solidFill>
              <a:schemeClr val="lt1"/>
            </a:solidFill>
            <a:ln>
              <a:noFill/>
            </a:ln>
          </p:spPr>
          <p:txBody>
            <a:bodyPr anchorCtr="0" anchor="ctr" bIns="0" lIns="0" spcFirstLastPara="1" rIns="0" wrap="square" tIns="0">
              <a:noAutofit/>
            </a:bodyPr>
            <a:lstStyle/>
            <a:p>
              <a:pPr indent="0" lvl="1" marL="0" marR="0" rtl="0" algn="ctr">
                <a:spcBef>
                  <a:spcPts val="0"/>
                </a:spcBef>
                <a:spcAft>
                  <a:spcPts val="0"/>
                </a:spcAft>
                <a:buNone/>
              </a:pPr>
              <a:r>
                <a:rPr b="1" i="0" lang="en-US" sz="1300" u="none" cap="none" strike="noStrike">
                  <a:solidFill>
                    <a:schemeClr val="dk1"/>
                  </a:solidFill>
                  <a:latin typeface="Arial"/>
                  <a:ea typeface="Arial"/>
                  <a:cs typeface="Arial"/>
                  <a:sym typeface="Arial"/>
                </a:rPr>
                <a:t>Dịch vụ nhà cửa</a:t>
              </a:r>
              <a:endParaRPr b="1" i="0" sz="1300" u="none" cap="none" strike="noStrike">
                <a:solidFill>
                  <a:schemeClr val="dk1"/>
                </a:solidFill>
                <a:latin typeface="Arial"/>
                <a:ea typeface="Arial"/>
                <a:cs typeface="Arial"/>
                <a:sym typeface="Aria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grpSp>
        <p:nvGrpSpPr>
          <p:cNvPr id="1701" name="Google Shape;1701;p74"/>
          <p:cNvGrpSpPr/>
          <p:nvPr/>
        </p:nvGrpSpPr>
        <p:grpSpPr>
          <a:xfrm>
            <a:off x="416128" y="444866"/>
            <a:ext cx="9051872" cy="282133"/>
            <a:chOff x="416128" y="444866"/>
            <a:chExt cx="9051872" cy="282133"/>
          </a:xfrm>
        </p:grpSpPr>
        <p:sp>
          <p:nvSpPr>
            <p:cNvPr id="1702" name="Google Shape;1702;p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2.10. Dịch vụ chính của IoT</a:t>
              </a:r>
              <a:endParaRPr b="1" sz="1800">
                <a:solidFill>
                  <a:schemeClr val="lt1"/>
                </a:solidFill>
                <a:latin typeface="Arial"/>
                <a:ea typeface="Arial"/>
                <a:cs typeface="Arial"/>
                <a:sym typeface="Arial"/>
              </a:endParaRPr>
            </a:p>
          </p:txBody>
        </p:sp>
        <p:sp>
          <p:nvSpPr>
            <p:cNvPr id="1703" name="Google Shape;1703;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04" name="Google Shape;1704;p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IoT công nghiệp</a:t>
            </a:r>
            <a:endParaRPr/>
          </a:p>
        </p:txBody>
      </p:sp>
      <p:grpSp>
        <p:nvGrpSpPr>
          <p:cNvPr id="1705" name="Google Shape;1705;p74"/>
          <p:cNvGrpSpPr/>
          <p:nvPr/>
        </p:nvGrpSpPr>
        <p:grpSpPr>
          <a:xfrm>
            <a:off x="540767" y="1989209"/>
            <a:ext cx="8695498" cy="2944741"/>
            <a:chOff x="540767" y="1989209"/>
            <a:chExt cx="8695498" cy="2944741"/>
          </a:xfrm>
        </p:grpSpPr>
        <p:sp>
          <p:nvSpPr>
            <p:cNvPr id="1706" name="Google Shape;1706;p74"/>
            <p:cNvSpPr/>
            <p:nvPr/>
          </p:nvSpPr>
          <p:spPr>
            <a:xfrm>
              <a:off x="540767" y="2119008"/>
              <a:ext cx="2802508" cy="28149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07" name="Google Shape;1707;p74"/>
            <p:cNvSpPr/>
            <p:nvPr/>
          </p:nvSpPr>
          <p:spPr>
            <a:xfrm>
              <a:off x="1138110" y="2000580"/>
              <a:ext cx="1643190" cy="235047"/>
            </a:xfrm>
            <a:prstGeom prst="rect">
              <a:avLst/>
            </a:prstGeom>
            <a:solidFill>
              <a:schemeClr val="lt1"/>
            </a:solidFill>
            <a:ln>
              <a:noFill/>
            </a:ln>
          </p:spPr>
          <p:txBody>
            <a:bodyPr anchorCtr="0" anchor="ctr" bIns="0" lIns="0" spcFirstLastPara="1" rIns="0" wrap="square" tIns="0">
              <a:noAutofit/>
            </a:bodyPr>
            <a:lstStyle/>
            <a:p>
              <a:pPr indent="0" lvl="1" marL="0" marR="0" rtl="0" algn="ctr">
                <a:spcBef>
                  <a:spcPts val="0"/>
                </a:spcBef>
                <a:spcAft>
                  <a:spcPts val="0"/>
                </a:spcAft>
                <a:buNone/>
              </a:pPr>
              <a:r>
                <a:rPr b="1" i="0" lang="en-US" sz="1300" u="none" cap="none" strike="noStrike">
                  <a:solidFill>
                    <a:schemeClr val="dk1"/>
                  </a:solidFill>
                  <a:latin typeface="Arial"/>
                  <a:ea typeface="Arial"/>
                  <a:cs typeface="Arial"/>
                  <a:sym typeface="Arial"/>
                </a:rPr>
                <a:t>Dịch vụ nhà máy</a:t>
              </a:r>
              <a:endParaRPr b="1" i="0" sz="1300" u="none" cap="none" strike="noStrike">
                <a:solidFill>
                  <a:schemeClr val="dk1"/>
                </a:solidFill>
                <a:latin typeface="Arial"/>
                <a:ea typeface="Arial"/>
                <a:cs typeface="Arial"/>
                <a:sym typeface="Arial"/>
              </a:endParaRPr>
            </a:p>
          </p:txBody>
        </p:sp>
        <p:sp>
          <p:nvSpPr>
            <p:cNvPr id="1708" name="Google Shape;1708;p74"/>
            <p:cNvSpPr/>
            <p:nvPr/>
          </p:nvSpPr>
          <p:spPr>
            <a:xfrm>
              <a:off x="670298" y="4043419"/>
              <a:ext cx="2501528" cy="397924"/>
            </a:xfrm>
            <a:prstGeom prst="rect">
              <a:avLst/>
            </a:prstGeom>
            <a:no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Phân tích quy trình và Giám sát cơ sở vật chất -&gt; cải thiện hiệu quả và an toàn khi làm việc</a:t>
              </a:r>
              <a:endParaRPr/>
            </a:p>
          </p:txBody>
        </p:sp>
        <p:sp>
          <p:nvSpPr>
            <p:cNvPr id="1709" name="Google Shape;1709;p74"/>
            <p:cNvSpPr/>
            <p:nvPr/>
          </p:nvSpPr>
          <p:spPr>
            <a:xfrm>
              <a:off x="3467100" y="2119008"/>
              <a:ext cx="2895600" cy="28054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10" name="Google Shape;1710;p74"/>
            <p:cNvSpPr/>
            <p:nvPr/>
          </p:nvSpPr>
          <p:spPr>
            <a:xfrm>
              <a:off x="3986914" y="2010768"/>
              <a:ext cx="1880485" cy="238912"/>
            </a:xfrm>
            <a:prstGeom prst="rect">
              <a:avLst/>
            </a:prstGeom>
            <a:solidFill>
              <a:schemeClr val="lt1"/>
            </a:solidFill>
            <a:ln>
              <a:noFill/>
            </a:ln>
          </p:spPr>
          <p:txBody>
            <a:bodyPr anchorCtr="0" anchor="ctr" bIns="0" lIns="0" spcFirstLastPara="1" rIns="0" wrap="square" tIns="0">
              <a:noAutofit/>
            </a:bodyPr>
            <a:lstStyle/>
            <a:p>
              <a:pPr indent="0" lvl="1" marL="0" marR="0" rtl="0" algn="ctr">
                <a:spcBef>
                  <a:spcPts val="0"/>
                </a:spcBef>
                <a:spcAft>
                  <a:spcPts val="0"/>
                </a:spcAft>
                <a:buNone/>
              </a:pPr>
              <a:r>
                <a:rPr b="1" i="0" lang="en-US" sz="1300" u="none" cap="none" strike="noStrike">
                  <a:solidFill>
                    <a:schemeClr val="dk1"/>
                  </a:solidFill>
                  <a:latin typeface="Arial"/>
                  <a:ea typeface="Arial"/>
                  <a:cs typeface="Arial"/>
                  <a:sym typeface="Arial"/>
                </a:rPr>
                <a:t>Dịch vụ trang trại (và Thực phẩm)</a:t>
              </a:r>
              <a:endParaRPr/>
            </a:p>
          </p:txBody>
        </p:sp>
        <p:sp>
          <p:nvSpPr>
            <p:cNvPr id="1711" name="Google Shape;1711;p74"/>
            <p:cNvSpPr/>
            <p:nvPr/>
          </p:nvSpPr>
          <p:spPr>
            <a:xfrm>
              <a:off x="3585253" y="4024369"/>
              <a:ext cx="2653622" cy="656706"/>
            </a:xfrm>
            <a:prstGeom prst="rect">
              <a:avLst/>
            </a:prstGeom>
            <a:no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Ứng dụng IoT vào sản xuất, chế biến và phân phối -&gt; nâng cao năng suất và hệ thống phân phối an toàn</a:t>
              </a:r>
              <a:endParaRPr sz="1300">
                <a:solidFill>
                  <a:srgbClr val="262626"/>
                </a:solidFill>
                <a:latin typeface="Arial"/>
                <a:ea typeface="Arial"/>
                <a:cs typeface="Arial"/>
                <a:sym typeface="Arial"/>
              </a:endParaRPr>
            </a:p>
          </p:txBody>
        </p:sp>
        <p:sp>
          <p:nvSpPr>
            <p:cNvPr id="1712" name="Google Shape;1712;p74"/>
            <p:cNvSpPr/>
            <p:nvPr/>
          </p:nvSpPr>
          <p:spPr>
            <a:xfrm>
              <a:off x="6486525" y="2119008"/>
              <a:ext cx="2749740" cy="28054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13" name="Google Shape;1713;p74"/>
            <p:cNvSpPr/>
            <p:nvPr/>
          </p:nvSpPr>
          <p:spPr>
            <a:xfrm>
              <a:off x="6619876" y="4005319"/>
              <a:ext cx="2517326" cy="656706"/>
            </a:xfrm>
            <a:prstGeom prst="rect">
              <a:avLst/>
            </a:prstGeom>
            <a:no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Ứng dụng IoT vào các sản phẩm hàng ngày -&gt; biến chúng thành các sản phẩm dịch vụ có giá trị cao</a:t>
              </a:r>
              <a:endParaRPr sz="1300">
                <a:solidFill>
                  <a:srgbClr val="262626"/>
                </a:solidFill>
                <a:latin typeface="Arial"/>
                <a:ea typeface="Arial"/>
                <a:cs typeface="Arial"/>
                <a:sym typeface="Arial"/>
              </a:endParaRPr>
            </a:p>
          </p:txBody>
        </p:sp>
        <p:sp>
          <p:nvSpPr>
            <p:cNvPr id="1714" name="Google Shape;1714;p74"/>
            <p:cNvSpPr/>
            <p:nvPr/>
          </p:nvSpPr>
          <p:spPr>
            <a:xfrm>
              <a:off x="7163456" y="1989209"/>
              <a:ext cx="1477778" cy="248364"/>
            </a:xfrm>
            <a:prstGeom prst="rect">
              <a:avLst/>
            </a:prstGeom>
            <a:solidFill>
              <a:schemeClr val="lt1"/>
            </a:solidFill>
            <a:ln>
              <a:noFill/>
            </a:ln>
          </p:spPr>
          <p:txBody>
            <a:bodyPr anchorCtr="0" anchor="ctr" bIns="0" lIns="0" spcFirstLastPara="1" rIns="0" wrap="square" tIns="0">
              <a:noAutofit/>
            </a:bodyPr>
            <a:lstStyle/>
            <a:p>
              <a:pPr indent="0" lvl="1" marL="0" marR="0" rtl="0" algn="ctr">
                <a:spcBef>
                  <a:spcPts val="0"/>
                </a:spcBef>
                <a:spcAft>
                  <a:spcPts val="0"/>
                </a:spcAft>
                <a:buNone/>
              </a:pPr>
              <a:r>
                <a:rPr b="1" i="0" lang="en-US" sz="1300" u="none" cap="none" strike="noStrike">
                  <a:solidFill>
                    <a:schemeClr val="dk1"/>
                  </a:solidFill>
                  <a:latin typeface="Arial"/>
                  <a:ea typeface="Arial"/>
                  <a:cs typeface="Arial"/>
                  <a:sym typeface="Arial"/>
                </a:rPr>
                <a:t>Dịch vụ sản phẩm</a:t>
              </a:r>
              <a:endParaRPr b="1" i="0" sz="1300" u="none" cap="none" strike="noStrike">
                <a:solidFill>
                  <a:schemeClr val="dk1"/>
                </a:solidFill>
                <a:latin typeface="Arial"/>
                <a:ea typeface="Arial"/>
                <a:cs typeface="Arial"/>
                <a:sym typeface="Arial"/>
              </a:endParaRPr>
            </a:p>
          </p:txBody>
        </p:sp>
        <p:pic>
          <p:nvPicPr>
            <p:cNvPr id="1715" name="Google Shape;1715;p74"/>
            <p:cNvPicPr preferRelativeResize="0"/>
            <p:nvPr/>
          </p:nvPicPr>
          <p:blipFill rotWithShape="1">
            <a:blip r:embed="rId3">
              <a:alphaModFix/>
            </a:blip>
            <a:srcRect b="36364" l="987" r="66666" t="14889"/>
            <a:stretch/>
          </p:blipFill>
          <p:spPr>
            <a:xfrm>
              <a:off x="617192" y="2363698"/>
              <a:ext cx="2618428" cy="1436777"/>
            </a:xfrm>
            <a:prstGeom prst="rect">
              <a:avLst/>
            </a:prstGeom>
            <a:noFill/>
            <a:ln>
              <a:noFill/>
            </a:ln>
          </p:spPr>
        </p:pic>
        <p:pic>
          <p:nvPicPr>
            <p:cNvPr id="1716" name="Google Shape;1716;p74"/>
            <p:cNvPicPr preferRelativeResize="0"/>
            <p:nvPr/>
          </p:nvPicPr>
          <p:blipFill rotWithShape="1">
            <a:blip r:embed="rId4">
              <a:alphaModFix/>
            </a:blip>
            <a:srcRect b="0" l="0" r="0" t="0"/>
            <a:stretch/>
          </p:blipFill>
          <p:spPr>
            <a:xfrm>
              <a:off x="3693903" y="2341357"/>
              <a:ext cx="2453240" cy="1564215"/>
            </a:xfrm>
            <a:prstGeom prst="rect">
              <a:avLst/>
            </a:prstGeom>
            <a:noFill/>
            <a:ln cap="flat" cmpd="sng" w="9525">
              <a:solidFill>
                <a:schemeClr val="lt1"/>
              </a:solidFill>
              <a:prstDash val="solid"/>
              <a:round/>
              <a:headEnd len="sm" w="sm" type="none"/>
              <a:tailEnd len="sm" w="sm" type="none"/>
            </a:ln>
          </p:spPr>
        </p:pic>
        <p:pic>
          <p:nvPicPr>
            <p:cNvPr id="1717" name="Google Shape;1717;p74"/>
            <p:cNvPicPr preferRelativeResize="0"/>
            <p:nvPr/>
          </p:nvPicPr>
          <p:blipFill rotWithShape="1">
            <a:blip r:embed="rId5">
              <a:alphaModFix/>
            </a:blip>
            <a:srcRect b="0" l="0" r="0" t="0"/>
            <a:stretch/>
          </p:blipFill>
          <p:spPr>
            <a:xfrm>
              <a:off x="6763761" y="2334255"/>
              <a:ext cx="2203342" cy="146622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grpSp>
        <p:nvGrpSpPr>
          <p:cNvPr id="1723" name="Google Shape;1723;p75"/>
          <p:cNvGrpSpPr/>
          <p:nvPr/>
        </p:nvGrpSpPr>
        <p:grpSpPr>
          <a:xfrm>
            <a:off x="416128" y="444866"/>
            <a:ext cx="9051872" cy="282133"/>
            <a:chOff x="416128" y="444866"/>
            <a:chExt cx="9051872" cy="282133"/>
          </a:xfrm>
        </p:grpSpPr>
        <p:sp>
          <p:nvSpPr>
            <p:cNvPr id="1724" name="Google Shape;1724;p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2.10. Dịch vụ chính của IoT</a:t>
              </a:r>
              <a:endParaRPr b="1" sz="1800">
                <a:solidFill>
                  <a:schemeClr val="lt1"/>
                </a:solidFill>
                <a:latin typeface="Arial"/>
                <a:ea typeface="Arial"/>
                <a:cs typeface="Arial"/>
                <a:sym typeface="Arial"/>
              </a:endParaRPr>
            </a:p>
          </p:txBody>
        </p:sp>
        <p:sp>
          <p:nvSpPr>
            <p:cNvPr id="1725" name="Google Shape;1725;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1726" name="Google Shape;1726;p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IoT công cộng</a:t>
            </a:r>
            <a:endParaRPr/>
          </a:p>
        </p:txBody>
      </p:sp>
      <p:grpSp>
        <p:nvGrpSpPr>
          <p:cNvPr id="1727" name="Google Shape;1727;p75"/>
          <p:cNvGrpSpPr/>
          <p:nvPr/>
        </p:nvGrpSpPr>
        <p:grpSpPr>
          <a:xfrm>
            <a:off x="540767" y="1989209"/>
            <a:ext cx="8695498" cy="2944741"/>
            <a:chOff x="540767" y="1989209"/>
            <a:chExt cx="8695498" cy="2944741"/>
          </a:xfrm>
        </p:grpSpPr>
        <p:sp>
          <p:nvSpPr>
            <p:cNvPr id="1728" name="Google Shape;1728;p75"/>
            <p:cNvSpPr/>
            <p:nvPr/>
          </p:nvSpPr>
          <p:spPr>
            <a:xfrm>
              <a:off x="540767" y="2119008"/>
              <a:ext cx="2802508" cy="2814942"/>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29" name="Google Shape;1729;p75"/>
            <p:cNvSpPr/>
            <p:nvPr/>
          </p:nvSpPr>
          <p:spPr>
            <a:xfrm>
              <a:off x="1071435" y="2000580"/>
              <a:ext cx="1814640" cy="235047"/>
            </a:xfrm>
            <a:prstGeom prst="rect">
              <a:avLst/>
            </a:prstGeom>
            <a:solidFill>
              <a:schemeClr val="lt1"/>
            </a:solidFill>
            <a:ln>
              <a:noFill/>
            </a:ln>
          </p:spPr>
          <p:txBody>
            <a:bodyPr anchorCtr="0" anchor="ctr" bIns="0" lIns="0" spcFirstLastPara="1" rIns="0" wrap="square" tIns="0">
              <a:noAutofit/>
            </a:bodyPr>
            <a:lstStyle/>
            <a:p>
              <a:pPr indent="0" lvl="1" marL="0" marR="0" rtl="0" algn="ctr">
                <a:spcBef>
                  <a:spcPts val="0"/>
                </a:spcBef>
                <a:spcAft>
                  <a:spcPts val="0"/>
                </a:spcAft>
                <a:buNone/>
              </a:pPr>
              <a:r>
                <a:rPr b="1" i="0" lang="en-US" sz="1300" u="none" cap="none" strike="noStrike">
                  <a:solidFill>
                    <a:schemeClr val="dk1"/>
                  </a:solidFill>
                  <a:latin typeface="Arial"/>
                  <a:ea typeface="Arial"/>
                  <a:cs typeface="Arial"/>
                  <a:sym typeface="Arial"/>
                </a:rPr>
                <a:t>Dịch vụ an toàn công cộng</a:t>
              </a:r>
              <a:endParaRPr b="1" i="0" sz="1300" u="none" cap="none" strike="noStrike">
                <a:solidFill>
                  <a:schemeClr val="dk1"/>
                </a:solidFill>
                <a:latin typeface="Arial"/>
                <a:ea typeface="Arial"/>
                <a:cs typeface="Arial"/>
                <a:sym typeface="Arial"/>
              </a:endParaRPr>
            </a:p>
          </p:txBody>
        </p:sp>
        <p:sp>
          <p:nvSpPr>
            <p:cNvPr id="1730" name="Google Shape;1730;p75"/>
            <p:cNvSpPr/>
            <p:nvPr/>
          </p:nvSpPr>
          <p:spPr>
            <a:xfrm>
              <a:off x="691257" y="4279331"/>
              <a:ext cx="2501528" cy="397924"/>
            </a:xfrm>
            <a:prstGeom prst="rect">
              <a:avLst/>
            </a:prstGeom>
            <a:no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Cung cấp thông tin IoT như CCTV, GPS dành cho người cao tuổi, v.v. -&gt; phòng chống thiên tai</a:t>
              </a:r>
              <a:endParaRPr/>
            </a:p>
          </p:txBody>
        </p:sp>
        <p:sp>
          <p:nvSpPr>
            <p:cNvPr id="1731" name="Google Shape;1731;p75"/>
            <p:cNvSpPr/>
            <p:nvPr/>
          </p:nvSpPr>
          <p:spPr>
            <a:xfrm>
              <a:off x="3467100" y="2119008"/>
              <a:ext cx="2895600" cy="28054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32" name="Google Shape;1732;p75"/>
            <p:cNvSpPr/>
            <p:nvPr/>
          </p:nvSpPr>
          <p:spPr>
            <a:xfrm>
              <a:off x="3986914" y="2010768"/>
              <a:ext cx="1880485" cy="238912"/>
            </a:xfrm>
            <a:prstGeom prst="rect">
              <a:avLst/>
            </a:prstGeom>
            <a:solidFill>
              <a:schemeClr val="lt1"/>
            </a:solidFill>
            <a:ln>
              <a:noFill/>
            </a:ln>
          </p:spPr>
          <p:txBody>
            <a:bodyPr anchorCtr="0" anchor="ctr" bIns="0" lIns="0" spcFirstLastPara="1" rIns="0" wrap="square" tIns="0">
              <a:noAutofit/>
            </a:bodyPr>
            <a:lstStyle/>
            <a:p>
              <a:pPr indent="0" lvl="1" marL="0" marR="0" rtl="0" algn="ctr">
                <a:spcBef>
                  <a:spcPts val="0"/>
                </a:spcBef>
                <a:spcAft>
                  <a:spcPts val="0"/>
                </a:spcAft>
                <a:buNone/>
              </a:pPr>
              <a:r>
                <a:rPr b="1" i="0" lang="en-US" sz="1300" u="none" cap="none" strike="noStrike">
                  <a:solidFill>
                    <a:schemeClr val="dk1"/>
                  </a:solidFill>
                  <a:latin typeface="Arial"/>
                  <a:ea typeface="Arial"/>
                  <a:cs typeface="Arial"/>
                  <a:sym typeface="Arial"/>
                </a:rPr>
                <a:t>Dịch vụ môi trường</a:t>
              </a:r>
              <a:endParaRPr/>
            </a:p>
          </p:txBody>
        </p:sp>
        <p:sp>
          <p:nvSpPr>
            <p:cNvPr id="1733" name="Google Shape;1733;p75"/>
            <p:cNvSpPr/>
            <p:nvPr/>
          </p:nvSpPr>
          <p:spPr>
            <a:xfrm>
              <a:off x="3588089" y="4149940"/>
              <a:ext cx="2653622" cy="656706"/>
            </a:xfrm>
            <a:prstGeom prst="rect">
              <a:avLst/>
            </a:prstGeom>
            <a:no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Cung cấp thông tin IoT như chất lượng không khí và lượng chất thải -&gt; giảm thiểu ô nhiễm môi trường</a:t>
              </a:r>
              <a:endParaRPr/>
            </a:p>
          </p:txBody>
        </p:sp>
        <p:sp>
          <p:nvSpPr>
            <p:cNvPr id="1734" name="Google Shape;1734;p75"/>
            <p:cNvSpPr/>
            <p:nvPr/>
          </p:nvSpPr>
          <p:spPr>
            <a:xfrm>
              <a:off x="6486525" y="2119008"/>
              <a:ext cx="2749740" cy="2805417"/>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35" name="Google Shape;1735;p75"/>
            <p:cNvSpPr/>
            <p:nvPr/>
          </p:nvSpPr>
          <p:spPr>
            <a:xfrm>
              <a:off x="6602732" y="4149940"/>
              <a:ext cx="2517326" cy="656706"/>
            </a:xfrm>
            <a:prstGeom prst="rect">
              <a:avLst/>
            </a:prstGeom>
            <a:noFill/>
            <a:ln cap="flat" cmpd="sng" w="1270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Cung cấp thông tin IoT về năng lượng -&gt; tăng hiệu quả quản lý năng lượng</a:t>
              </a:r>
              <a:endParaRPr/>
            </a:p>
          </p:txBody>
        </p:sp>
        <p:sp>
          <p:nvSpPr>
            <p:cNvPr id="1736" name="Google Shape;1736;p75"/>
            <p:cNvSpPr/>
            <p:nvPr/>
          </p:nvSpPr>
          <p:spPr>
            <a:xfrm>
              <a:off x="7163456" y="1989209"/>
              <a:ext cx="1477778" cy="248364"/>
            </a:xfrm>
            <a:prstGeom prst="rect">
              <a:avLst/>
            </a:prstGeom>
            <a:solidFill>
              <a:schemeClr val="lt1"/>
            </a:solidFill>
            <a:ln>
              <a:noFill/>
            </a:ln>
          </p:spPr>
          <p:txBody>
            <a:bodyPr anchorCtr="0" anchor="ctr" bIns="0" lIns="0" spcFirstLastPara="1" rIns="0" wrap="square" tIns="0">
              <a:noAutofit/>
            </a:bodyPr>
            <a:lstStyle/>
            <a:p>
              <a:pPr indent="0" lvl="1" marL="0" marR="0" rtl="0" algn="ctr">
                <a:spcBef>
                  <a:spcPts val="0"/>
                </a:spcBef>
                <a:spcAft>
                  <a:spcPts val="0"/>
                </a:spcAft>
                <a:buNone/>
              </a:pPr>
              <a:r>
                <a:rPr b="1" i="0" lang="en-US" sz="1300" u="none" cap="none" strike="noStrike">
                  <a:solidFill>
                    <a:schemeClr val="dk1"/>
                  </a:solidFill>
                  <a:latin typeface="Arial"/>
                  <a:ea typeface="Arial"/>
                  <a:cs typeface="Arial"/>
                  <a:sym typeface="Arial"/>
                </a:rPr>
                <a:t>Dịch vụ năng lượng</a:t>
              </a:r>
              <a:endParaRPr/>
            </a:p>
          </p:txBody>
        </p:sp>
      </p:grpSp>
      <p:grpSp>
        <p:nvGrpSpPr>
          <p:cNvPr id="1737" name="Google Shape;1737;p75"/>
          <p:cNvGrpSpPr/>
          <p:nvPr/>
        </p:nvGrpSpPr>
        <p:grpSpPr>
          <a:xfrm>
            <a:off x="3510944" y="2460421"/>
            <a:ext cx="2790824" cy="1427252"/>
            <a:chOff x="3638550" y="2392273"/>
            <a:chExt cx="2540242" cy="1345360"/>
          </a:xfrm>
        </p:grpSpPr>
        <p:pic>
          <p:nvPicPr>
            <p:cNvPr id="1738" name="Google Shape;1738;p75"/>
            <p:cNvPicPr preferRelativeResize="0"/>
            <p:nvPr/>
          </p:nvPicPr>
          <p:blipFill rotWithShape="1">
            <a:blip r:embed="rId3">
              <a:alphaModFix/>
            </a:blip>
            <a:srcRect b="37652" l="34175" r="34971" t="18928"/>
            <a:stretch/>
          </p:blipFill>
          <p:spPr>
            <a:xfrm>
              <a:off x="3638550" y="2392273"/>
              <a:ext cx="2540242" cy="1345360"/>
            </a:xfrm>
            <a:prstGeom prst="rect">
              <a:avLst/>
            </a:prstGeom>
            <a:noFill/>
            <a:ln>
              <a:noFill/>
            </a:ln>
          </p:spPr>
        </p:pic>
        <p:sp>
          <p:nvSpPr>
            <p:cNvPr id="1739" name="Google Shape;1739;p75"/>
            <p:cNvSpPr/>
            <p:nvPr/>
          </p:nvSpPr>
          <p:spPr>
            <a:xfrm>
              <a:off x="3888045" y="3283555"/>
              <a:ext cx="735328" cy="212743"/>
            </a:xfrm>
            <a:prstGeom prst="roundRect">
              <a:avLst>
                <a:gd fmla="val 50000" name="adj"/>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3F3F3F"/>
                  </a:solidFill>
                  <a:latin typeface="Arial"/>
                  <a:ea typeface="Arial"/>
                  <a:cs typeface="Arial"/>
                  <a:sym typeface="Arial"/>
                </a:rPr>
                <a:t>Chất lượng không khí</a:t>
              </a:r>
              <a:endParaRPr sz="800">
                <a:solidFill>
                  <a:srgbClr val="3F3F3F"/>
                </a:solidFill>
                <a:latin typeface="Arial"/>
                <a:ea typeface="Arial"/>
                <a:cs typeface="Arial"/>
                <a:sym typeface="Arial"/>
              </a:endParaRPr>
            </a:p>
          </p:txBody>
        </p:sp>
      </p:grpSp>
      <p:pic>
        <p:nvPicPr>
          <p:cNvPr id="1740" name="Google Shape;1740;p75"/>
          <p:cNvPicPr preferRelativeResize="0"/>
          <p:nvPr/>
        </p:nvPicPr>
        <p:blipFill rotWithShape="1">
          <a:blip r:embed="rId3">
            <a:alphaModFix/>
          </a:blip>
          <a:srcRect b="35687" l="82858" r="1011" t="19102"/>
          <a:stretch/>
        </p:blipFill>
        <p:spPr>
          <a:xfrm>
            <a:off x="6813533" y="2405444"/>
            <a:ext cx="2028250" cy="1626717"/>
          </a:xfrm>
          <a:prstGeom prst="rect">
            <a:avLst/>
          </a:prstGeom>
          <a:noFill/>
          <a:ln>
            <a:noFill/>
          </a:ln>
        </p:spPr>
      </p:pic>
      <p:grpSp>
        <p:nvGrpSpPr>
          <p:cNvPr id="1741" name="Google Shape;1741;p75"/>
          <p:cNvGrpSpPr/>
          <p:nvPr/>
        </p:nvGrpSpPr>
        <p:grpSpPr>
          <a:xfrm>
            <a:off x="622115" y="2341841"/>
            <a:ext cx="2624313" cy="1679911"/>
            <a:chOff x="3649506" y="5006732"/>
            <a:chExt cx="2624313" cy="1679911"/>
          </a:xfrm>
        </p:grpSpPr>
        <p:sp>
          <p:nvSpPr>
            <p:cNvPr id="1742" name="Google Shape;1742;p75"/>
            <p:cNvSpPr/>
            <p:nvPr/>
          </p:nvSpPr>
          <p:spPr>
            <a:xfrm>
              <a:off x="4071559" y="5249835"/>
              <a:ext cx="1976034" cy="1181961"/>
            </a:xfrm>
            <a:prstGeom prst="ellipse">
              <a:avLst/>
            </a:prstGeom>
            <a:noFill/>
            <a:ln cap="flat" cmpd="sng" w="2857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1743" name="Google Shape;1743;p75"/>
            <p:cNvGrpSpPr/>
            <p:nvPr/>
          </p:nvGrpSpPr>
          <p:grpSpPr>
            <a:xfrm>
              <a:off x="4823951" y="5006732"/>
              <a:ext cx="505187" cy="440720"/>
              <a:chOff x="3668727" y="5207618"/>
              <a:chExt cx="505187" cy="440720"/>
            </a:xfrm>
          </p:grpSpPr>
          <p:pic>
            <p:nvPicPr>
              <p:cNvPr id="1744" name="Google Shape;1744;p75"/>
              <p:cNvPicPr preferRelativeResize="0"/>
              <p:nvPr/>
            </p:nvPicPr>
            <p:blipFill rotWithShape="1">
              <a:blip r:embed="rId4">
                <a:alphaModFix/>
              </a:blip>
              <a:srcRect b="0" l="0" r="0" t="0"/>
              <a:stretch/>
            </p:blipFill>
            <p:spPr>
              <a:xfrm>
                <a:off x="3668727" y="5207618"/>
                <a:ext cx="391230" cy="332771"/>
              </a:xfrm>
              <a:prstGeom prst="rect">
                <a:avLst/>
              </a:prstGeom>
              <a:noFill/>
              <a:ln>
                <a:noFill/>
              </a:ln>
            </p:spPr>
          </p:pic>
          <p:sp>
            <p:nvSpPr>
              <p:cNvPr id="1745" name="Google Shape;1745;p75"/>
              <p:cNvSpPr/>
              <p:nvPr/>
            </p:nvSpPr>
            <p:spPr>
              <a:xfrm>
                <a:off x="3698474" y="5495105"/>
                <a:ext cx="475440" cy="153233"/>
              </a:xfrm>
              <a:prstGeom prst="roundRect">
                <a:avLst>
                  <a:gd fmla="val 16667" name="adj"/>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Security</a:t>
                </a:r>
                <a:endParaRPr b="1" sz="900">
                  <a:solidFill>
                    <a:schemeClr val="dk1"/>
                  </a:solidFill>
                  <a:latin typeface="Arial"/>
                  <a:ea typeface="Arial"/>
                  <a:cs typeface="Arial"/>
                  <a:sym typeface="Arial"/>
                </a:endParaRPr>
              </a:p>
            </p:txBody>
          </p:sp>
        </p:grpSp>
        <p:pic>
          <p:nvPicPr>
            <p:cNvPr id="1746" name="Google Shape;1746;p75"/>
            <p:cNvPicPr preferRelativeResize="0"/>
            <p:nvPr/>
          </p:nvPicPr>
          <p:blipFill rotWithShape="1">
            <a:blip r:embed="rId5">
              <a:alphaModFix/>
            </a:blip>
            <a:srcRect b="0" l="0" r="0" t="0"/>
            <a:stretch/>
          </p:blipFill>
          <p:spPr>
            <a:xfrm>
              <a:off x="5651978" y="5182156"/>
              <a:ext cx="426612" cy="321158"/>
            </a:xfrm>
            <a:prstGeom prst="rect">
              <a:avLst/>
            </a:prstGeom>
            <a:noFill/>
            <a:ln>
              <a:noFill/>
            </a:ln>
          </p:spPr>
        </p:pic>
        <p:sp>
          <p:nvSpPr>
            <p:cNvPr id="1747" name="Google Shape;1747;p75"/>
            <p:cNvSpPr/>
            <p:nvPr/>
          </p:nvSpPr>
          <p:spPr>
            <a:xfrm>
              <a:off x="5529532" y="5526562"/>
              <a:ext cx="744287" cy="233113"/>
            </a:xfrm>
            <a:prstGeom prst="roundRect">
              <a:avLst>
                <a:gd fmla="val 16667" name="adj"/>
              </a:avLst>
            </a:prstGeom>
            <a:solidFill>
              <a:schemeClr val="lt1"/>
            </a:solidFill>
            <a:ln>
              <a:noFill/>
            </a:ln>
          </p:spPr>
          <p:txBody>
            <a:bodyPr anchorCtr="0" anchor="ctr" bIns="0" lIns="0" spcFirstLastPara="1" rIns="0" wrap="square" tIns="0">
              <a:spAutoFit/>
            </a:bodyPr>
            <a:lstStyle/>
            <a:p>
              <a:pPr indent="0" lvl="0" marL="0" marR="0" rtl="0" algn="ctr">
                <a:lnSpc>
                  <a:spcPct val="88888"/>
                </a:lnSpc>
                <a:spcBef>
                  <a:spcPts val="0"/>
                </a:spcBef>
                <a:spcAft>
                  <a:spcPts val="0"/>
                </a:spcAft>
                <a:buNone/>
              </a:pPr>
              <a:r>
                <a:rPr b="1" lang="en-US" sz="900">
                  <a:solidFill>
                    <a:schemeClr val="dk1"/>
                  </a:solidFill>
                  <a:latin typeface="Arial"/>
                  <a:ea typeface="Arial"/>
                  <a:cs typeface="Arial"/>
                  <a:sym typeface="Arial"/>
                </a:rPr>
                <a:t>Facility Management</a:t>
              </a:r>
              <a:endParaRPr b="1" sz="900">
                <a:solidFill>
                  <a:schemeClr val="dk1"/>
                </a:solidFill>
                <a:latin typeface="Arial"/>
                <a:ea typeface="Arial"/>
                <a:cs typeface="Arial"/>
                <a:sym typeface="Arial"/>
              </a:endParaRPr>
            </a:p>
          </p:txBody>
        </p:sp>
        <p:sp>
          <p:nvSpPr>
            <p:cNvPr id="1748" name="Google Shape;1748;p75"/>
            <p:cNvSpPr/>
            <p:nvPr/>
          </p:nvSpPr>
          <p:spPr>
            <a:xfrm>
              <a:off x="5602636" y="6349075"/>
              <a:ext cx="530741" cy="209153"/>
            </a:xfrm>
            <a:prstGeom prst="roundRect">
              <a:avLst>
                <a:gd fmla="val 3370" name="adj"/>
              </a:avLst>
            </a:prstGeom>
            <a:solidFill>
              <a:schemeClr val="lt1"/>
            </a:solidFill>
            <a:ln>
              <a:noFill/>
            </a:ln>
          </p:spPr>
          <p:txBody>
            <a:bodyPr anchorCtr="0" anchor="ctr" bIns="0" lIns="0" spcFirstLastPara="1" rIns="0" wrap="square" tIns="0">
              <a:spAutoFit/>
            </a:bodyPr>
            <a:lstStyle/>
            <a:p>
              <a:pPr indent="0" lvl="0" marL="0" marR="0" rtl="0" algn="ctr">
                <a:lnSpc>
                  <a:spcPct val="88888"/>
                </a:lnSpc>
                <a:spcBef>
                  <a:spcPts val="0"/>
                </a:spcBef>
                <a:spcAft>
                  <a:spcPts val="0"/>
                </a:spcAft>
                <a:buNone/>
              </a:pPr>
              <a:r>
                <a:rPr b="1" lang="en-US" sz="900">
                  <a:solidFill>
                    <a:schemeClr val="dk1"/>
                  </a:solidFill>
                  <a:latin typeface="Arial"/>
                  <a:ea typeface="Arial"/>
                  <a:cs typeface="Arial"/>
                  <a:sym typeface="Arial"/>
                </a:rPr>
                <a:t>Garbage </a:t>
              </a:r>
              <a:endParaRPr/>
            </a:p>
            <a:p>
              <a:pPr indent="0" lvl="0" marL="0" marR="0" rtl="0" algn="ctr">
                <a:lnSpc>
                  <a:spcPct val="88888"/>
                </a:lnSpc>
                <a:spcBef>
                  <a:spcPts val="0"/>
                </a:spcBef>
                <a:spcAft>
                  <a:spcPts val="0"/>
                </a:spcAft>
                <a:buNone/>
              </a:pPr>
              <a:r>
                <a:rPr b="1" lang="en-US" sz="900">
                  <a:solidFill>
                    <a:schemeClr val="dk1"/>
                  </a:solidFill>
                  <a:latin typeface="Arial"/>
                  <a:ea typeface="Arial"/>
                  <a:cs typeface="Arial"/>
                  <a:sym typeface="Arial"/>
                </a:rPr>
                <a:t>Dumping</a:t>
              </a:r>
              <a:endParaRPr b="1" sz="900">
                <a:solidFill>
                  <a:schemeClr val="dk1"/>
                </a:solidFill>
                <a:latin typeface="Arial"/>
                <a:ea typeface="Arial"/>
                <a:cs typeface="Arial"/>
                <a:sym typeface="Arial"/>
              </a:endParaRPr>
            </a:p>
          </p:txBody>
        </p:sp>
        <p:pic>
          <p:nvPicPr>
            <p:cNvPr id="1749" name="Google Shape;1749;p75"/>
            <p:cNvPicPr preferRelativeResize="0"/>
            <p:nvPr/>
          </p:nvPicPr>
          <p:blipFill rotWithShape="1">
            <a:blip r:embed="rId6">
              <a:alphaModFix/>
            </a:blip>
            <a:srcRect b="0" l="0" r="0" t="0"/>
            <a:stretch/>
          </p:blipFill>
          <p:spPr>
            <a:xfrm>
              <a:off x="5700264" y="5859297"/>
              <a:ext cx="312128" cy="443807"/>
            </a:xfrm>
            <a:prstGeom prst="rect">
              <a:avLst/>
            </a:prstGeom>
            <a:noFill/>
            <a:ln>
              <a:noFill/>
            </a:ln>
          </p:spPr>
        </p:pic>
        <p:pic>
          <p:nvPicPr>
            <p:cNvPr id="1750" name="Google Shape;1750;p75"/>
            <p:cNvPicPr preferRelativeResize="0"/>
            <p:nvPr/>
          </p:nvPicPr>
          <p:blipFill rotWithShape="1">
            <a:blip r:embed="rId7">
              <a:alphaModFix/>
            </a:blip>
            <a:srcRect b="0" l="0" r="0" t="0"/>
            <a:stretch/>
          </p:blipFill>
          <p:spPr>
            <a:xfrm>
              <a:off x="4931232" y="6168325"/>
              <a:ext cx="405554" cy="354524"/>
            </a:xfrm>
            <a:prstGeom prst="rect">
              <a:avLst/>
            </a:prstGeom>
            <a:noFill/>
            <a:ln>
              <a:noFill/>
            </a:ln>
          </p:spPr>
        </p:pic>
        <p:sp>
          <p:nvSpPr>
            <p:cNvPr id="1751" name="Google Shape;1751;p75"/>
            <p:cNvSpPr/>
            <p:nvPr/>
          </p:nvSpPr>
          <p:spPr>
            <a:xfrm>
              <a:off x="4516615" y="6533410"/>
              <a:ext cx="1178108" cy="153233"/>
            </a:xfrm>
            <a:prstGeom prst="roundRect">
              <a:avLst>
                <a:gd fmla="val 16667" name="adj"/>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Parking Supervision</a:t>
              </a:r>
              <a:endParaRPr/>
            </a:p>
          </p:txBody>
        </p:sp>
        <p:pic>
          <p:nvPicPr>
            <p:cNvPr id="1752" name="Google Shape;1752;p75"/>
            <p:cNvPicPr preferRelativeResize="0"/>
            <p:nvPr/>
          </p:nvPicPr>
          <p:blipFill rotWithShape="1">
            <a:blip r:embed="rId8">
              <a:alphaModFix/>
            </a:blip>
            <a:srcRect b="0" l="0" r="0" t="0"/>
            <a:stretch/>
          </p:blipFill>
          <p:spPr>
            <a:xfrm>
              <a:off x="3939279" y="5883140"/>
              <a:ext cx="594183" cy="396122"/>
            </a:xfrm>
            <a:prstGeom prst="rect">
              <a:avLst/>
            </a:prstGeom>
            <a:noFill/>
            <a:ln>
              <a:noFill/>
            </a:ln>
          </p:spPr>
        </p:pic>
        <p:sp>
          <p:nvSpPr>
            <p:cNvPr id="1753" name="Google Shape;1753;p75"/>
            <p:cNvSpPr/>
            <p:nvPr/>
          </p:nvSpPr>
          <p:spPr>
            <a:xfrm>
              <a:off x="3938816" y="6278913"/>
              <a:ext cx="529021" cy="153233"/>
            </a:xfrm>
            <a:prstGeom prst="roundRect">
              <a:avLst>
                <a:gd fmla="val 16667" name="adj"/>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Disaster</a:t>
              </a:r>
              <a:endParaRPr b="1" sz="900">
                <a:solidFill>
                  <a:schemeClr val="dk1"/>
                </a:solidFill>
                <a:latin typeface="Arial"/>
                <a:ea typeface="Arial"/>
                <a:cs typeface="Arial"/>
                <a:sym typeface="Arial"/>
              </a:endParaRPr>
            </a:p>
          </p:txBody>
        </p:sp>
        <p:pic>
          <p:nvPicPr>
            <p:cNvPr id="1754" name="Google Shape;1754;p75"/>
            <p:cNvPicPr preferRelativeResize="0"/>
            <p:nvPr/>
          </p:nvPicPr>
          <p:blipFill rotWithShape="1">
            <a:blip r:embed="rId9">
              <a:alphaModFix/>
            </a:blip>
            <a:srcRect b="0" l="0" r="0" t="0"/>
            <a:stretch/>
          </p:blipFill>
          <p:spPr>
            <a:xfrm>
              <a:off x="4008052" y="5316476"/>
              <a:ext cx="354171" cy="356960"/>
            </a:xfrm>
            <a:prstGeom prst="rect">
              <a:avLst/>
            </a:prstGeom>
            <a:noFill/>
            <a:ln>
              <a:noFill/>
            </a:ln>
          </p:spPr>
        </p:pic>
        <p:sp>
          <p:nvSpPr>
            <p:cNvPr id="1755" name="Google Shape;1755;p75"/>
            <p:cNvSpPr/>
            <p:nvPr/>
          </p:nvSpPr>
          <p:spPr>
            <a:xfrm>
              <a:off x="3649506" y="5665411"/>
              <a:ext cx="1027212" cy="153233"/>
            </a:xfrm>
            <a:prstGeom prst="roundRect">
              <a:avLst>
                <a:gd fmla="val 16667" name="adj"/>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Children Protection</a:t>
              </a:r>
              <a:endParaRPr b="1" sz="900">
                <a:solidFill>
                  <a:schemeClr val="dk1"/>
                </a:solidFill>
                <a:latin typeface="Arial"/>
                <a:ea typeface="Arial"/>
                <a:cs typeface="Arial"/>
                <a:sym typeface="Arial"/>
              </a:endParaRPr>
            </a:p>
          </p:txBody>
        </p:sp>
        <p:sp>
          <p:nvSpPr>
            <p:cNvPr id="1756" name="Google Shape;1756;p75"/>
            <p:cNvSpPr/>
            <p:nvPr/>
          </p:nvSpPr>
          <p:spPr>
            <a:xfrm>
              <a:off x="4607727" y="5625219"/>
              <a:ext cx="855073" cy="374571"/>
            </a:xfrm>
            <a:prstGeom prst="roundRect">
              <a:avLst>
                <a:gd fmla="val 16667" name="adj"/>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Control Center</a:t>
              </a:r>
              <a:endParaRPr sz="1100">
                <a:solidFill>
                  <a:srgbClr val="262626"/>
                </a:solidFill>
                <a:latin typeface="Arial"/>
                <a:ea typeface="Arial"/>
                <a:cs typeface="Arial"/>
                <a:sym typeface="Arial"/>
              </a:endParaRPr>
            </a:p>
          </p:txBody>
        </p:sp>
      </p:grpSp>
      <p:pic>
        <p:nvPicPr>
          <p:cNvPr id="1757" name="Google Shape;1757;p75"/>
          <p:cNvPicPr preferRelativeResize="0"/>
          <p:nvPr/>
        </p:nvPicPr>
        <p:blipFill rotWithShape="1">
          <a:blip r:embed="rId10">
            <a:alphaModFix/>
          </a:blip>
          <a:srcRect b="0" l="0" r="0" t="0"/>
          <a:stretch/>
        </p:blipFill>
        <p:spPr>
          <a:xfrm>
            <a:off x="614344" y="2326994"/>
            <a:ext cx="2713942" cy="169475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7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Các thành phần của IoT</a:t>
            </a:r>
            <a:endParaRPr/>
          </a:p>
        </p:txBody>
      </p:sp>
      <p:sp>
        <p:nvSpPr>
          <p:cNvPr id="1764" name="Google Shape;1764;p7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3. </a:t>
            </a:r>
            <a:endParaRPr b="1" sz="5400">
              <a:solidFill>
                <a:srgbClr val="7F7F7F"/>
              </a:solidFill>
              <a:latin typeface="Arial"/>
              <a:ea typeface="Arial"/>
              <a:cs typeface="Arial"/>
              <a:sym typeface="Arial"/>
            </a:endParaRPr>
          </a:p>
        </p:txBody>
      </p:sp>
      <p:sp>
        <p:nvSpPr>
          <p:cNvPr id="1765" name="Google Shape;1765;p76"/>
          <p:cNvSpPr/>
          <p:nvPr/>
        </p:nvSpPr>
        <p:spPr>
          <a:xfrm>
            <a:off x="1054112" y="3883135"/>
            <a:ext cx="3740912"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3.1. Môi trường IoT</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3.2. Cảm biến và Bộ truyền động</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3.3. Điện toán đám mây</a:t>
            </a:r>
            <a:endParaRPr sz="1800">
              <a:solidFill>
                <a:srgbClr val="A5A5A5"/>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grpSp>
        <p:nvGrpSpPr>
          <p:cNvPr id="1771" name="Google Shape;1771;p77"/>
          <p:cNvGrpSpPr/>
          <p:nvPr/>
        </p:nvGrpSpPr>
        <p:grpSpPr>
          <a:xfrm>
            <a:off x="416128" y="444866"/>
            <a:ext cx="9051872" cy="553998"/>
            <a:chOff x="416128" y="444866"/>
            <a:chExt cx="9051872" cy="553998"/>
          </a:xfrm>
        </p:grpSpPr>
        <p:sp>
          <p:nvSpPr>
            <p:cNvPr id="1772" name="Google Shape;1772;p77"/>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Môi trường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773" name="Google Shape;1773;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774" name="Google Shape;1774;p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thành phần của IoT</a:t>
            </a:r>
            <a:endParaRPr/>
          </a:p>
        </p:txBody>
      </p:sp>
      <p:sp>
        <p:nvSpPr>
          <p:cNvPr id="1775" name="Google Shape;1775;p77"/>
          <p:cNvSpPr/>
          <p:nvPr/>
        </p:nvSpPr>
        <p:spPr>
          <a:xfrm>
            <a:off x="524251" y="1890703"/>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Dịch vụ IoT</a:t>
            </a:r>
            <a:endParaRPr/>
          </a:p>
        </p:txBody>
      </p:sp>
      <p:sp>
        <p:nvSpPr>
          <p:cNvPr id="1776" name="Google Shape;1776;p77"/>
          <p:cNvSpPr/>
          <p:nvPr/>
        </p:nvSpPr>
        <p:spPr>
          <a:xfrm>
            <a:off x="5231078" y="2958805"/>
            <a:ext cx="3991607" cy="31467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77" name="Google Shape;1777;p77"/>
          <p:cNvSpPr/>
          <p:nvPr/>
        </p:nvSpPr>
        <p:spPr>
          <a:xfrm>
            <a:off x="711954" y="3200093"/>
            <a:ext cx="8639437" cy="2856965"/>
          </a:xfrm>
          <a:prstGeom prst="rect">
            <a:avLst/>
          </a:prstGeom>
          <a:solidFill>
            <a:srgbClr val="0033CC"/>
          </a:solidFill>
          <a:ln>
            <a:noFill/>
          </a:ln>
        </p:spPr>
        <p:txBody>
          <a:bodyPr anchorCtr="0" anchor="t" bIns="45700" lIns="91400" spcFirstLastPara="1" rIns="91400" wrap="square" tIns="45700">
            <a:noAutofit/>
          </a:bodyPr>
          <a:lstStyle/>
          <a:p>
            <a:pPr indent="0" lvl="0" marL="0" marR="0" rtl="0" algn="l">
              <a:lnSpc>
                <a:spcPct val="90000"/>
              </a:lnSpc>
              <a:spcBef>
                <a:spcPts val="0"/>
              </a:spcBef>
              <a:spcAft>
                <a:spcPts val="0"/>
              </a:spcAft>
              <a:buNone/>
            </a:pPr>
            <a:r>
              <a:t/>
            </a:r>
            <a:endParaRPr b="1" sz="1600">
              <a:solidFill>
                <a:srgbClr val="FFFFFF"/>
              </a:solidFill>
              <a:latin typeface="Arial"/>
              <a:ea typeface="Arial"/>
              <a:cs typeface="Arial"/>
              <a:sym typeface="Arial"/>
            </a:endParaRPr>
          </a:p>
        </p:txBody>
      </p:sp>
      <p:sp>
        <p:nvSpPr>
          <p:cNvPr id="1778" name="Google Shape;1778;p77"/>
          <p:cNvSpPr/>
          <p:nvPr/>
        </p:nvSpPr>
        <p:spPr>
          <a:xfrm>
            <a:off x="5683108" y="3253884"/>
            <a:ext cx="3610312" cy="274938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pic>
        <p:nvPicPr>
          <p:cNvPr id="1779" name="Google Shape;1779;p77"/>
          <p:cNvPicPr preferRelativeResize="0"/>
          <p:nvPr/>
        </p:nvPicPr>
        <p:blipFill rotWithShape="1">
          <a:blip r:embed="rId3">
            <a:alphaModFix/>
          </a:blip>
          <a:srcRect b="9360" l="13749" r="35547" t="58795"/>
          <a:stretch/>
        </p:blipFill>
        <p:spPr>
          <a:xfrm>
            <a:off x="2554140" y="4938229"/>
            <a:ext cx="3130462" cy="1065037"/>
          </a:xfrm>
          <a:prstGeom prst="rect">
            <a:avLst/>
          </a:prstGeom>
          <a:noFill/>
          <a:ln>
            <a:noFill/>
          </a:ln>
        </p:spPr>
      </p:pic>
      <p:sp>
        <p:nvSpPr>
          <p:cNvPr id="1780" name="Google Shape;1780;p77"/>
          <p:cNvSpPr/>
          <p:nvPr/>
        </p:nvSpPr>
        <p:spPr>
          <a:xfrm>
            <a:off x="7083173" y="5327636"/>
            <a:ext cx="2132142" cy="598584"/>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Trao đổi thông tin và thu thập dữ liệu bằng cách kết nối tất cả các đối tượng như máy móc với nhau và máy móc với con người</a:t>
            </a:r>
            <a:endParaRPr/>
          </a:p>
        </p:txBody>
      </p:sp>
      <p:sp>
        <p:nvSpPr>
          <p:cNvPr id="1781" name="Google Shape;1781;p77"/>
          <p:cNvSpPr/>
          <p:nvPr/>
        </p:nvSpPr>
        <p:spPr>
          <a:xfrm>
            <a:off x="7083174" y="4327505"/>
            <a:ext cx="2132142" cy="598584"/>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Khả năng tích lũy dữ liệu nâng cao nhờ tính năng xử lý thông tin tiên tiến </a:t>
            </a:r>
            <a:endParaRPr/>
          </a:p>
        </p:txBody>
      </p:sp>
      <p:sp>
        <p:nvSpPr>
          <p:cNvPr id="1782" name="Google Shape;1782;p77"/>
          <p:cNvSpPr/>
          <p:nvPr/>
        </p:nvSpPr>
        <p:spPr>
          <a:xfrm>
            <a:off x="7083174" y="3327375"/>
            <a:ext cx="2132142" cy="598584"/>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Tạo giá trị từ trí thông minh của máy móc bằng khả năng học nhanh khi sử dụng dữ liệu</a:t>
            </a:r>
            <a:endParaRPr/>
          </a:p>
        </p:txBody>
      </p:sp>
      <p:sp>
        <p:nvSpPr>
          <p:cNvPr id="1783" name="Google Shape;1783;p77"/>
          <p:cNvSpPr/>
          <p:nvPr/>
        </p:nvSpPr>
        <p:spPr>
          <a:xfrm>
            <a:off x="5873926" y="5535731"/>
            <a:ext cx="977020" cy="392779"/>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Thu thập thông tin</a:t>
            </a:r>
            <a:endParaRPr/>
          </a:p>
        </p:txBody>
      </p:sp>
      <p:sp>
        <p:nvSpPr>
          <p:cNvPr id="1784" name="Google Shape;1784;p77"/>
          <p:cNvSpPr/>
          <p:nvPr/>
        </p:nvSpPr>
        <p:spPr>
          <a:xfrm>
            <a:off x="5873926" y="4980534"/>
            <a:ext cx="977020" cy="392779"/>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Truyền điện</a:t>
            </a:r>
            <a:endParaRPr/>
          </a:p>
        </p:txBody>
      </p:sp>
      <p:sp>
        <p:nvSpPr>
          <p:cNvPr id="1785" name="Google Shape;1785;p77"/>
          <p:cNvSpPr/>
          <p:nvPr/>
        </p:nvSpPr>
        <p:spPr>
          <a:xfrm>
            <a:off x="5873926" y="4425337"/>
            <a:ext cx="977020" cy="392779"/>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Phân tích dữ liệu,</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Tích lũy dữ liệu</a:t>
            </a:r>
            <a:endParaRPr/>
          </a:p>
        </p:txBody>
      </p:sp>
      <p:sp>
        <p:nvSpPr>
          <p:cNvPr id="1786" name="Google Shape;1786;p77"/>
          <p:cNvSpPr/>
          <p:nvPr/>
        </p:nvSpPr>
        <p:spPr>
          <a:xfrm>
            <a:off x="5873926" y="3870140"/>
            <a:ext cx="977020" cy="392779"/>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Phán đoán, Suy luận</a:t>
            </a:r>
            <a:endParaRPr/>
          </a:p>
        </p:txBody>
      </p:sp>
      <p:sp>
        <p:nvSpPr>
          <p:cNvPr id="1787" name="Google Shape;1787;p77"/>
          <p:cNvSpPr/>
          <p:nvPr/>
        </p:nvSpPr>
        <p:spPr>
          <a:xfrm>
            <a:off x="5873926" y="3314943"/>
            <a:ext cx="977020" cy="392779"/>
          </a:xfrm>
          <a:prstGeom prst="roundRect">
            <a:avLst>
              <a:gd fmla="val 16667" name="adj"/>
            </a:avLst>
          </a:prstGeom>
          <a:solidFill>
            <a:srgbClr val="FFC0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Giá trị mới</a:t>
            </a:r>
            <a:endParaRPr/>
          </a:p>
        </p:txBody>
      </p:sp>
      <p:sp>
        <p:nvSpPr>
          <p:cNvPr id="1788" name="Google Shape;1788;p77"/>
          <p:cNvSpPr/>
          <p:nvPr/>
        </p:nvSpPr>
        <p:spPr>
          <a:xfrm rot="10800000">
            <a:off x="6288768" y="5377098"/>
            <a:ext cx="142693" cy="154848"/>
          </a:xfrm>
          <a:prstGeom prst="downArrow">
            <a:avLst>
              <a:gd fmla="val 56781" name="adj1"/>
              <a:gd fmla="val 56860" name="adj2"/>
            </a:avLst>
          </a:prstGeom>
          <a:gradFill>
            <a:gsLst>
              <a:gs pos="0">
                <a:srgbClr val="A5A5A5">
                  <a:alpha val="0"/>
                </a:srgbClr>
              </a:gs>
              <a:gs pos="6000">
                <a:srgbClr val="A5A5A5">
                  <a:alpha val="0"/>
                </a:srgbClr>
              </a:gs>
              <a:gs pos="91000">
                <a:srgbClr val="A5A5A5"/>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789" name="Google Shape;1789;p77"/>
          <p:cNvSpPr/>
          <p:nvPr/>
        </p:nvSpPr>
        <p:spPr>
          <a:xfrm rot="10800000">
            <a:off x="6288768" y="4821901"/>
            <a:ext cx="142693" cy="154848"/>
          </a:xfrm>
          <a:prstGeom prst="downArrow">
            <a:avLst>
              <a:gd fmla="val 56781" name="adj1"/>
              <a:gd fmla="val 56860" name="adj2"/>
            </a:avLst>
          </a:prstGeom>
          <a:gradFill>
            <a:gsLst>
              <a:gs pos="0">
                <a:srgbClr val="A5A5A5">
                  <a:alpha val="0"/>
                </a:srgbClr>
              </a:gs>
              <a:gs pos="6000">
                <a:srgbClr val="A5A5A5">
                  <a:alpha val="0"/>
                </a:srgbClr>
              </a:gs>
              <a:gs pos="91000">
                <a:srgbClr val="A5A5A5"/>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790" name="Google Shape;1790;p77"/>
          <p:cNvSpPr/>
          <p:nvPr/>
        </p:nvSpPr>
        <p:spPr>
          <a:xfrm rot="10800000">
            <a:off x="6288768" y="4266704"/>
            <a:ext cx="142693" cy="154848"/>
          </a:xfrm>
          <a:prstGeom prst="downArrow">
            <a:avLst>
              <a:gd fmla="val 56781" name="adj1"/>
              <a:gd fmla="val 56860" name="adj2"/>
            </a:avLst>
          </a:prstGeom>
          <a:gradFill>
            <a:gsLst>
              <a:gs pos="0">
                <a:srgbClr val="A5A5A5">
                  <a:alpha val="0"/>
                </a:srgbClr>
              </a:gs>
              <a:gs pos="6000">
                <a:srgbClr val="A5A5A5">
                  <a:alpha val="0"/>
                </a:srgbClr>
              </a:gs>
              <a:gs pos="91000">
                <a:srgbClr val="A5A5A5"/>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791" name="Google Shape;1791;p77"/>
          <p:cNvSpPr/>
          <p:nvPr/>
        </p:nvSpPr>
        <p:spPr>
          <a:xfrm rot="10800000">
            <a:off x="6288768" y="3711507"/>
            <a:ext cx="142693" cy="154848"/>
          </a:xfrm>
          <a:prstGeom prst="downArrow">
            <a:avLst>
              <a:gd fmla="val 56781" name="adj1"/>
              <a:gd fmla="val 56860" name="adj2"/>
            </a:avLst>
          </a:prstGeom>
          <a:gradFill>
            <a:gsLst>
              <a:gs pos="0">
                <a:srgbClr val="A5A5A5">
                  <a:alpha val="0"/>
                </a:srgbClr>
              </a:gs>
              <a:gs pos="6000">
                <a:srgbClr val="A5A5A5">
                  <a:alpha val="0"/>
                </a:srgbClr>
              </a:gs>
              <a:gs pos="91000">
                <a:srgbClr val="A5A5A5"/>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pic>
        <p:nvPicPr>
          <p:cNvPr id="1792" name="Google Shape;1792;p77"/>
          <p:cNvPicPr preferRelativeResize="0"/>
          <p:nvPr/>
        </p:nvPicPr>
        <p:blipFill rotWithShape="1">
          <a:blip r:embed="rId3">
            <a:alphaModFix/>
          </a:blip>
          <a:srcRect b="76046" l="13749" r="35547" t="8438"/>
          <a:stretch/>
        </p:blipFill>
        <p:spPr>
          <a:xfrm>
            <a:off x="2554140" y="3252845"/>
            <a:ext cx="3130462" cy="518946"/>
          </a:xfrm>
          <a:prstGeom prst="rect">
            <a:avLst/>
          </a:prstGeom>
          <a:noFill/>
          <a:ln>
            <a:noFill/>
          </a:ln>
        </p:spPr>
      </p:pic>
      <p:pic>
        <p:nvPicPr>
          <p:cNvPr id="1793" name="Google Shape;1793;p77"/>
          <p:cNvPicPr preferRelativeResize="0"/>
          <p:nvPr/>
        </p:nvPicPr>
        <p:blipFill rotWithShape="1">
          <a:blip r:embed="rId3">
            <a:alphaModFix/>
          </a:blip>
          <a:srcRect b="44377" l="13749" r="35547" t="20748"/>
          <a:stretch/>
        </p:blipFill>
        <p:spPr>
          <a:xfrm>
            <a:off x="2554140" y="3771791"/>
            <a:ext cx="3130462" cy="1166438"/>
          </a:xfrm>
          <a:prstGeom prst="rect">
            <a:avLst/>
          </a:prstGeom>
          <a:noFill/>
          <a:ln>
            <a:noFill/>
          </a:ln>
        </p:spPr>
      </p:pic>
      <p:sp>
        <p:nvSpPr>
          <p:cNvPr id="1794" name="Google Shape;1794;p77"/>
          <p:cNvSpPr/>
          <p:nvPr/>
        </p:nvSpPr>
        <p:spPr>
          <a:xfrm>
            <a:off x="2554309" y="3752747"/>
            <a:ext cx="3232177" cy="1468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95" name="Google Shape;1795;p77"/>
          <p:cNvSpPr/>
          <p:nvPr/>
        </p:nvSpPr>
        <p:spPr>
          <a:xfrm>
            <a:off x="3583996" y="5470664"/>
            <a:ext cx="464196" cy="124422"/>
          </a:xfrm>
          <a:prstGeom prst="roundRect">
            <a:avLst>
              <a:gd fmla="val 16667" name="adj"/>
            </a:avLst>
          </a:prstGeom>
          <a:solidFill>
            <a:srgbClr val="97C75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Xe</a:t>
            </a:r>
            <a:endParaRPr/>
          </a:p>
        </p:txBody>
      </p:sp>
      <p:sp>
        <p:nvSpPr>
          <p:cNvPr id="1796" name="Google Shape;1796;p77"/>
          <p:cNvSpPr/>
          <p:nvPr/>
        </p:nvSpPr>
        <p:spPr>
          <a:xfrm>
            <a:off x="4620014" y="4033841"/>
            <a:ext cx="614676" cy="148186"/>
          </a:xfrm>
          <a:prstGeom prst="roundRect">
            <a:avLst>
              <a:gd fmla="val 50000" name="adj"/>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rgbClr val="262626"/>
                </a:solidFill>
                <a:latin typeface="Arial"/>
                <a:ea typeface="Arial"/>
                <a:cs typeface="Arial"/>
                <a:sym typeface="Arial"/>
              </a:rPr>
              <a:t>Nhận thức, Học tập, Lập luận</a:t>
            </a:r>
            <a:endParaRPr/>
          </a:p>
        </p:txBody>
      </p:sp>
      <p:sp>
        <p:nvSpPr>
          <p:cNvPr id="1797" name="Google Shape;1797;p77"/>
          <p:cNvSpPr/>
          <p:nvPr/>
        </p:nvSpPr>
        <p:spPr>
          <a:xfrm>
            <a:off x="3072006" y="5470664"/>
            <a:ext cx="464196" cy="124422"/>
          </a:xfrm>
          <a:prstGeom prst="roundRect">
            <a:avLst>
              <a:gd fmla="val 16667" name="adj"/>
            </a:avLst>
          </a:prstGeom>
          <a:solidFill>
            <a:srgbClr val="97C75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CCTV</a:t>
            </a:r>
            <a:endParaRPr/>
          </a:p>
        </p:txBody>
      </p:sp>
      <p:sp>
        <p:nvSpPr>
          <p:cNvPr id="1798" name="Google Shape;1798;p77"/>
          <p:cNvSpPr/>
          <p:nvPr/>
        </p:nvSpPr>
        <p:spPr>
          <a:xfrm>
            <a:off x="4609192" y="5470665"/>
            <a:ext cx="464196" cy="124422"/>
          </a:xfrm>
          <a:prstGeom prst="roundRect">
            <a:avLst>
              <a:gd fmla="val 16667" name="adj"/>
            </a:avLst>
          </a:prstGeom>
          <a:solidFill>
            <a:srgbClr val="97C75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Chăm sóc sức khỏe</a:t>
            </a:r>
            <a:endParaRPr/>
          </a:p>
        </p:txBody>
      </p:sp>
      <p:sp>
        <p:nvSpPr>
          <p:cNvPr id="1799" name="Google Shape;1799;p77"/>
          <p:cNvSpPr/>
          <p:nvPr/>
        </p:nvSpPr>
        <p:spPr>
          <a:xfrm>
            <a:off x="4097202" y="5470665"/>
            <a:ext cx="464196" cy="124422"/>
          </a:xfrm>
          <a:prstGeom prst="roundRect">
            <a:avLst>
              <a:gd fmla="val 16667" name="adj"/>
            </a:avLst>
          </a:prstGeom>
          <a:solidFill>
            <a:srgbClr val="97C75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Thiết bị gia dụng thông minh</a:t>
            </a:r>
            <a:endParaRPr/>
          </a:p>
        </p:txBody>
      </p:sp>
      <p:sp>
        <p:nvSpPr>
          <p:cNvPr id="1800" name="Google Shape;1800;p77"/>
          <p:cNvSpPr/>
          <p:nvPr/>
        </p:nvSpPr>
        <p:spPr>
          <a:xfrm>
            <a:off x="5117028" y="5470665"/>
            <a:ext cx="464196" cy="124422"/>
          </a:xfrm>
          <a:prstGeom prst="roundRect">
            <a:avLst>
              <a:gd fmla="val 16667" name="adj"/>
            </a:avLst>
          </a:prstGeom>
          <a:solidFill>
            <a:srgbClr val="97C75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Cơ sở hạ tầng</a:t>
            </a:r>
            <a:endParaRPr/>
          </a:p>
        </p:txBody>
      </p:sp>
      <p:sp>
        <p:nvSpPr>
          <p:cNvPr id="1801" name="Google Shape;1801;p77"/>
          <p:cNvSpPr/>
          <p:nvPr/>
        </p:nvSpPr>
        <p:spPr>
          <a:xfrm>
            <a:off x="3106920" y="3286965"/>
            <a:ext cx="464196" cy="124422"/>
          </a:xfrm>
          <a:prstGeom prst="roundRect">
            <a:avLst>
              <a:gd fmla="val 16667" name="adj"/>
            </a:avLst>
          </a:prstGeom>
          <a:solidFill>
            <a:srgbClr val="4DC7F4"/>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Nhà máy thông minh</a:t>
            </a:r>
            <a:endParaRPr/>
          </a:p>
        </p:txBody>
      </p:sp>
      <p:sp>
        <p:nvSpPr>
          <p:cNvPr id="1802" name="Google Shape;1802;p77"/>
          <p:cNvSpPr/>
          <p:nvPr/>
        </p:nvSpPr>
        <p:spPr>
          <a:xfrm>
            <a:off x="3620198" y="3286965"/>
            <a:ext cx="464196" cy="124422"/>
          </a:xfrm>
          <a:prstGeom prst="roundRect">
            <a:avLst>
              <a:gd fmla="val 16667" name="adj"/>
            </a:avLst>
          </a:prstGeom>
          <a:solidFill>
            <a:srgbClr val="4DC7F4"/>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Xe tự hành/</a:t>
            </a:r>
            <a:br>
              <a:rPr lang="en-US" sz="400">
                <a:solidFill>
                  <a:srgbClr val="FFFFFF"/>
                </a:solidFill>
                <a:latin typeface="Arial"/>
                <a:ea typeface="Arial"/>
                <a:cs typeface="Arial"/>
                <a:sym typeface="Arial"/>
              </a:rPr>
            </a:br>
            <a:r>
              <a:rPr lang="en-US" sz="400">
                <a:solidFill>
                  <a:srgbClr val="FFFFFF"/>
                </a:solidFill>
                <a:latin typeface="Arial"/>
                <a:ea typeface="Arial"/>
                <a:cs typeface="Arial"/>
                <a:sym typeface="Arial"/>
              </a:rPr>
              <a:t>vận tải thông minh</a:t>
            </a:r>
            <a:endParaRPr/>
          </a:p>
        </p:txBody>
      </p:sp>
      <p:sp>
        <p:nvSpPr>
          <p:cNvPr id="1803" name="Google Shape;1803;p77"/>
          <p:cNvSpPr/>
          <p:nvPr/>
        </p:nvSpPr>
        <p:spPr>
          <a:xfrm>
            <a:off x="4128942" y="3286965"/>
            <a:ext cx="464196" cy="124422"/>
          </a:xfrm>
          <a:prstGeom prst="roundRect">
            <a:avLst>
              <a:gd fmla="val 16667" name="adj"/>
            </a:avLst>
          </a:prstGeom>
          <a:solidFill>
            <a:srgbClr val="4DC7F4"/>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Nhà thông minh</a:t>
            </a:r>
            <a:endParaRPr/>
          </a:p>
        </p:txBody>
      </p:sp>
      <p:sp>
        <p:nvSpPr>
          <p:cNvPr id="1804" name="Google Shape;1804;p77"/>
          <p:cNvSpPr/>
          <p:nvPr/>
        </p:nvSpPr>
        <p:spPr>
          <a:xfrm>
            <a:off x="4636779" y="3286965"/>
            <a:ext cx="464196" cy="124422"/>
          </a:xfrm>
          <a:prstGeom prst="roundRect">
            <a:avLst>
              <a:gd fmla="val 16667" name="adj"/>
            </a:avLst>
          </a:prstGeom>
          <a:solidFill>
            <a:srgbClr val="4DC7F4"/>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Chăm sóc sức khỏe thông minh</a:t>
            </a:r>
            <a:endParaRPr/>
          </a:p>
        </p:txBody>
      </p:sp>
      <p:sp>
        <p:nvSpPr>
          <p:cNvPr id="1805" name="Google Shape;1805;p77"/>
          <p:cNvSpPr/>
          <p:nvPr/>
        </p:nvSpPr>
        <p:spPr>
          <a:xfrm>
            <a:off x="5150965" y="3286965"/>
            <a:ext cx="464196" cy="124422"/>
          </a:xfrm>
          <a:prstGeom prst="roundRect">
            <a:avLst>
              <a:gd fmla="val 16667" name="adj"/>
            </a:avLst>
          </a:prstGeom>
          <a:solidFill>
            <a:srgbClr val="4DC7F4"/>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FFFFFF"/>
                </a:solidFill>
                <a:latin typeface="Arial"/>
                <a:ea typeface="Arial"/>
                <a:cs typeface="Arial"/>
                <a:sym typeface="Arial"/>
              </a:rPr>
              <a:t>Cơ sở hạ tầng thông minh</a:t>
            </a:r>
            <a:endParaRPr/>
          </a:p>
        </p:txBody>
      </p:sp>
      <p:sp>
        <p:nvSpPr>
          <p:cNvPr id="1806" name="Google Shape;1806;p77"/>
          <p:cNvSpPr/>
          <p:nvPr/>
        </p:nvSpPr>
        <p:spPr>
          <a:xfrm>
            <a:off x="3106920" y="3744811"/>
            <a:ext cx="464196" cy="12442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262626"/>
                </a:solidFill>
                <a:latin typeface="Arial"/>
                <a:ea typeface="Arial"/>
                <a:cs typeface="Arial"/>
                <a:sym typeface="Arial"/>
              </a:rPr>
              <a:t>Giảm chi phí sản xuất</a:t>
            </a:r>
            <a:endParaRPr/>
          </a:p>
        </p:txBody>
      </p:sp>
      <p:sp>
        <p:nvSpPr>
          <p:cNvPr id="1807" name="Google Shape;1807;p77"/>
          <p:cNvSpPr/>
          <p:nvPr/>
        </p:nvSpPr>
        <p:spPr>
          <a:xfrm>
            <a:off x="3173598" y="3626667"/>
            <a:ext cx="323337" cy="83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08" name="Google Shape;1808;p77"/>
          <p:cNvSpPr/>
          <p:nvPr/>
        </p:nvSpPr>
        <p:spPr>
          <a:xfrm>
            <a:off x="3627453" y="3744811"/>
            <a:ext cx="464196" cy="12442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262626"/>
                </a:solidFill>
                <a:latin typeface="Arial"/>
                <a:ea typeface="Arial"/>
                <a:cs typeface="Arial"/>
                <a:sym typeface="Arial"/>
              </a:rPr>
              <a:t>Giảm tai nạn giao thông</a:t>
            </a:r>
            <a:endParaRPr/>
          </a:p>
        </p:txBody>
      </p:sp>
      <p:sp>
        <p:nvSpPr>
          <p:cNvPr id="1809" name="Google Shape;1809;p77"/>
          <p:cNvSpPr/>
          <p:nvPr/>
        </p:nvSpPr>
        <p:spPr>
          <a:xfrm>
            <a:off x="3694131" y="3626667"/>
            <a:ext cx="323337" cy="83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10" name="Google Shape;1810;p77"/>
          <p:cNvSpPr/>
          <p:nvPr/>
        </p:nvSpPr>
        <p:spPr>
          <a:xfrm>
            <a:off x="4135497" y="3744811"/>
            <a:ext cx="464196" cy="12442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262626"/>
                </a:solidFill>
                <a:latin typeface="Arial"/>
                <a:ea typeface="Arial"/>
                <a:cs typeface="Arial"/>
                <a:sym typeface="Arial"/>
              </a:rPr>
              <a:t>Tăng tiện nghi cho cuộc sống</a:t>
            </a:r>
            <a:endParaRPr/>
          </a:p>
        </p:txBody>
      </p:sp>
      <p:sp>
        <p:nvSpPr>
          <p:cNvPr id="1811" name="Google Shape;1811;p77"/>
          <p:cNvSpPr/>
          <p:nvPr/>
        </p:nvSpPr>
        <p:spPr>
          <a:xfrm>
            <a:off x="4151568" y="3626667"/>
            <a:ext cx="415793" cy="83231"/>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12" name="Google Shape;1812;p77"/>
          <p:cNvSpPr/>
          <p:nvPr/>
        </p:nvSpPr>
        <p:spPr>
          <a:xfrm>
            <a:off x="4646508" y="3744811"/>
            <a:ext cx="464196" cy="12442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262626"/>
                </a:solidFill>
                <a:latin typeface="Arial"/>
                <a:ea typeface="Arial"/>
                <a:cs typeface="Arial"/>
                <a:sym typeface="Arial"/>
              </a:rPr>
              <a:t>Giảm chi phí y tế</a:t>
            </a:r>
            <a:endParaRPr/>
          </a:p>
        </p:txBody>
      </p:sp>
      <p:sp>
        <p:nvSpPr>
          <p:cNvPr id="1813" name="Google Shape;1813;p77"/>
          <p:cNvSpPr/>
          <p:nvPr/>
        </p:nvSpPr>
        <p:spPr>
          <a:xfrm>
            <a:off x="4662579" y="3626667"/>
            <a:ext cx="415793" cy="83231"/>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14" name="Google Shape;1814;p77"/>
          <p:cNvSpPr/>
          <p:nvPr/>
        </p:nvSpPr>
        <p:spPr>
          <a:xfrm>
            <a:off x="5157520" y="3744811"/>
            <a:ext cx="464196" cy="12442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262626"/>
                </a:solidFill>
                <a:latin typeface="Arial"/>
                <a:ea typeface="Arial"/>
                <a:cs typeface="Arial"/>
                <a:sym typeface="Arial"/>
              </a:rPr>
              <a:t>cung và cầu năng lượng ổn định</a:t>
            </a:r>
            <a:endParaRPr/>
          </a:p>
        </p:txBody>
      </p:sp>
      <p:sp>
        <p:nvSpPr>
          <p:cNvPr id="1815" name="Google Shape;1815;p77"/>
          <p:cNvSpPr/>
          <p:nvPr/>
        </p:nvSpPr>
        <p:spPr>
          <a:xfrm>
            <a:off x="5173591" y="3626667"/>
            <a:ext cx="415793" cy="83231"/>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16" name="Google Shape;1816;p77"/>
          <p:cNvSpPr/>
          <p:nvPr/>
        </p:nvSpPr>
        <p:spPr>
          <a:xfrm>
            <a:off x="913053" y="3373340"/>
            <a:ext cx="661829" cy="2153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FFC000"/>
                </a:solidFill>
                <a:latin typeface="Arial"/>
                <a:ea typeface="Arial"/>
                <a:cs typeface="Arial"/>
                <a:sym typeface="Arial"/>
              </a:rPr>
              <a:t>B</a:t>
            </a:r>
            <a:r>
              <a:rPr lang="en-US" sz="1400">
                <a:solidFill>
                  <a:srgbClr val="FFFFFF"/>
                </a:solidFill>
                <a:latin typeface="Arial"/>
                <a:ea typeface="Arial"/>
                <a:cs typeface="Arial"/>
                <a:sym typeface="Arial"/>
              </a:rPr>
              <a:t>ảo mật</a:t>
            </a:r>
            <a:endParaRPr/>
          </a:p>
        </p:txBody>
      </p:sp>
      <p:sp>
        <p:nvSpPr>
          <p:cNvPr id="1817" name="Google Shape;1817;p77"/>
          <p:cNvSpPr/>
          <p:nvPr/>
        </p:nvSpPr>
        <p:spPr>
          <a:xfrm>
            <a:off x="919474" y="3771790"/>
            <a:ext cx="1417671" cy="285838"/>
          </a:xfrm>
          <a:prstGeom prst="rect">
            <a:avLst/>
          </a:prstGeom>
          <a:noFill/>
          <a:ln cap="flat" cmpd="sng" w="12700">
            <a:solidFill>
              <a:schemeClr val="lt1"/>
            </a:solidFill>
            <a:prstDash val="solid"/>
            <a:miter lim="800000"/>
            <a:headEnd len="sm" w="sm" type="none"/>
            <a:tailEnd len="sm" w="sm" type="none"/>
          </a:ln>
        </p:spPr>
        <p:txBody>
          <a:bodyPr anchorCtr="0" anchor="ctr" bIns="0" lIns="107950" spcFirstLastPara="1" rIns="0" wrap="square" tIns="0">
            <a:noAutofit/>
          </a:bodyPr>
          <a:lstStyle/>
          <a:p>
            <a:pPr indent="0" lvl="0" marL="0" marR="0" rtl="0" algn="l">
              <a:spcBef>
                <a:spcPts val="0"/>
              </a:spcBef>
              <a:spcAft>
                <a:spcPts val="0"/>
              </a:spcAft>
              <a:buNone/>
            </a:pPr>
            <a:r>
              <a:rPr lang="en-US" sz="1400">
                <a:solidFill>
                  <a:srgbClr val="FFC000"/>
                </a:solidFill>
                <a:latin typeface="Arial"/>
                <a:ea typeface="Arial"/>
                <a:cs typeface="Arial"/>
                <a:sym typeface="Arial"/>
              </a:rPr>
              <a:t>A</a:t>
            </a:r>
            <a:r>
              <a:rPr lang="en-US" sz="1400">
                <a:solidFill>
                  <a:srgbClr val="FFFFFF"/>
                </a:solidFill>
                <a:latin typeface="Arial"/>
                <a:ea typeface="Arial"/>
                <a:cs typeface="Arial"/>
                <a:sym typeface="Arial"/>
              </a:rPr>
              <a:t>.I</a:t>
            </a:r>
            <a:endParaRPr/>
          </a:p>
        </p:txBody>
      </p:sp>
      <p:sp>
        <p:nvSpPr>
          <p:cNvPr id="1818" name="Google Shape;1818;p77"/>
          <p:cNvSpPr/>
          <p:nvPr/>
        </p:nvSpPr>
        <p:spPr>
          <a:xfrm>
            <a:off x="919474" y="4209800"/>
            <a:ext cx="1417671" cy="285838"/>
          </a:xfrm>
          <a:prstGeom prst="rect">
            <a:avLst/>
          </a:prstGeom>
          <a:noFill/>
          <a:ln cap="flat" cmpd="sng" w="12700">
            <a:solidFill>
              <a:schemeClr val="lt1"/>
            </a:solidFill>
            <a:prstDash val="solid"/>
            <a:miter lim="800000"/>
            <a:headEnd len="sm" w="sm" type="none"/>
            <a:tailEnd len="sm" w="sm" type="none"/>
          </a:ln>
        </p:spPr>
        <p:txBody>
          <a:bodyPr anchorCtr="0" anchor="ctr" bIns="0" lIns="107950" spcFirstLastPara="1" rIns="0" wrap="square" tIns="0">
            <a:noAutofit/>
          </a:bodyPr>
          <a:lstStyle/>
          <a:p>
            <a:pPr indent="0" lvl="0" marL="0" marR="0" rtl="0" algn="l">
              <a:spcBef>
                <a:spcPts val="0"/>
              </a:spcBef>
              <a:spcAft>
                <a:spcPts val="0"/>
              </a:spcAft>
              <a:buNone/>
            </a:pPr>
            <a:r>
              <a:rPr lang="en-US" sz="1400">
                <a:solidFill>
                  <a:srgbClr val="FFC000"/>
                </a:solidFill>
                <a:latin typeface="Arial"/>
                <a:ea typeface="Arial"/>
                <a:cs typeface="Arial"/>
                <a:sym typeface="Arial"/>
              </a:rPr>
              <a:t>Đ</a:t>
            </a:r>
            <a:r>
              <a:rPr lang="en-US" sz="1400">
                <a:solidFill>
                  <a:srgbClr val="FFFFFF"/>
                </a:solidFill>
                <a:latin typeface="Arial"/>
                <a:ea typeface="Arial"/>
                <a:cs typeface="Arial"/>
                <a:sym typeface="Arial"/>
              </a:rPr>
              <a:t>ám mây </a:t>
            </a:r>
            <a:endParaRPr/>
          </a:p>
        </p:txBody>
      </p:sp>
      <p:sp>
        <p:nvSpPr>
          <p:cNvPr id="1819" name="Google Shape;1819;p77"/>
          <p:cNvSpPr/>
          <p:nvPr/>
        </p:nvSpPr>
        <p:spPr>
          <a:xfrm>
            <a:off x="919473" y="4647809"/>
            <a:ext cx="1417672" cy="285838"/>
          </a:xfrm>
          <a:prstGeom prst="rect">
            <a:avLst/>
          </a:prstGeom>
          <a:noFill/>
          <a:ln cap="flat" cmpd="sng" w="12700">
            <a:solidFill>
              <a:schemeClr val="lt1"/>
            </a:solidFill>
            <a:prstDash val="solid"/>
            <a:miter lim="800000"/>
            <a:headEnd len="sm" w="sm" type="none"/>
            <a:tailEnd len="sm" w="sm" type="none"/>
          </a:ln>
        </p:spPr>
        <p:txBody>
          <a:bodyPr anchorCtr="0" anchor="ctr" bIns="0" lIns="107950" spcFirstLastPara="1" rIns="0" wrap="square" tIns="0">
            <a:noAutofit/>
          </a:bodyPr>
          <a:lstStyle/>
          <a:p>
            <a:pPr indent="0" lvl="0" marL="0" marR="0" rtl="0" algn="l">
              <a:spcBef>
                <a:spcPts val="0"/>
              </a:spcBef>
              <a:spcAft>
                <a:spcPts val="0"/>
              </a:spcAft>
              <a:buNone/>
            </a:pPr>
            <a:r>
              <a:rPr lang="en-US" sz="1400">
                <a:solidFill>
                  <a:srgbClr val="FFC000"/>
                </a:solidFill>
                <a:latin typeface="Arial"/>
                <a:ea typeface="Arial"/>
                <a:cs typeface="Arial"/>
                <a:sym typeface="Arial"/>
              </a:rPr>
              <a:t>B</a:t>
            </a:r>
            <a:r>
              <a:rPr lang="en-US" sz="1400">
                <a:solidFill>
                  <a:srgbClr val="FFFFFF"/>
                </a:solidFill>
                <a:latin typeface="Arial"/>
                <a:ea typeface="Arial"/>
                <a:cs typeface="Arial"/>
                <a:sym typeface="Arial"/>
              </a:rPr>
              <a:t>ig Data</a:t>
            </a:r>
            <a:endParaRPr/>
          </a:p>
        </p:txBody>
      </p:sp>
      <p:sp>
        <p:nvSpPr>
          <p:cNvPr id="1820" name="Google Shape;1820;p77"/>
          <p:cNvSpPr/>
          <p:nvPr/>
        </p:nvSpPr>
        <p:spPr>
          <a:xfrm>
            <a:off x="919474" y="5085819"/>
            <a:ext cx="1417671" cy="285838"/>
          </a:xfrm>
          <a:prstGeom prst="rect">
            <a:avLst/>
          </a:prstGeom>
          <a:noFill/>
          <a:ln cap="flat" cmpd="sng" w="12700">
            <a:solidFill>
              <a:schemeClr val="lt1"/>
            </a:solidFill>
            <a:prstDash val="solid"/>
            <a:miter lim="800000"/>
            <a:headEnd len="sm" w="sm" type="none"/>
            <a:tailEnd len="sm" w="sm" type="none"/>
          </a:ln>
        </p:spPr>
        <p:txBody>
          <a:bodyPr anchorCtr="0" anchor="ctr" bIns="0" lIns="107950" spcFirstLastPara="1" rIns="0" wrap="square" tIns="0">
            <a:noAutofit/>
          </a:bodyPr>
          <a:lstStyle/>
          <a:p>
            <a:pPr indent="0" lvl="0" marL="0" marR="0" rtl="0" algn="l">
              <a:spcBef>
                <a:spcPts val="0"/>
              </a:spcBef>
              <a:spcAft>
                <a:spcPts val="0"/>
              </a:spcAft>
              <a:buNone/>
            </a:pPr>
            <a:r>
              <a:rPr lang="en-US" sz="1400">
                <a:solidFill>
                  <a:srgbClr val="FFC000"/>
                </a:solidFill>
                <a:latin typeface="Arial"/>
                <a:ea typeface="Arial"/>
                <a:cs typeface="Arial"/>
                <a:sym typeface="Arial"/>
              </a:rPr>
              <a:t>D</a:t>
            </a:r>
            <a:r>
              <a:rPr lang="en-US" sz="1400">
                <a:solidFill>
                  <a:srgbClr val="FFFFFF"/>
                </a:solidFill>
                <a:latin typeface="Arial"/>
                <a:ea typeface="Arial"/>
                <a:cs typeface="Arial"/>
                <a:sym typeface="Arial"/>
              </a:rPr>
              <a:t>i động</a:t>
            </a:r>
            <a:endParaRPr/>
          </a:p>
        </p:txBody>
      </p:sp>
      <p:sp>
        <p:nvSpPr>
          <p:cNvPr id="1821" name="Google Shape;1821;p77"/>
          <p:cNvSpPr/>
          <p:nvPr/>
        </p:nvSpPr>
        <p:spPr>
          <a:xfrm>
            <a:off x="919474" y="5523829"/>
            <a:ext cx="1417671" cy="285838"/>
          </a:xfrm>
          <a:prstGeom prst="rect">
            <a:avLst/>
          </a:prstGeom>
          <a:noFill/>
          <a:ln cap="flat" cmpd="sng" w="12700">
            <a:solidFill>
              <a:schemeClr val="lt1"/>
            </a:solidFill>
            <a:prstDash val="solid"/>
            <a:miter lim="800000"/>
            <a:headEnd len="sm" w="sm" type="none"/>
            <a:tailEnd len="sm" w="sm" type="none"/>
          </a:ln>
        </p:spPr>
        <p:txBody>
          <a:bodyPr anchorCtr="0" anchor="ctr" bIns="0" lIns="107950" spcFirstLastPara="1" rIns="0" wrap="square" tIns="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IoT</a:t>
            </a:r>
            <a:endParaRPr/>
          </a:p>
        </p:txBody>
      </p:sp>
      <p:grpSp>
        <p:nvGrpSpPr>
          <p:cNvPr id="1822" name="Google Shape;1822;p77"/>
          <p:cNvGrpSpPr/>
          <p:nvPr/>
        </p:nvGrpSpPr>
        <p:grpSpPr>
          <a:xfrm>
            <a:off x="1655886" y="2588093"/>
            <a:ext cx="6740195" cy="595869"/>
            <a:chOff x="2263016" y="2587823"/>
            <a:chExt cx="6742356" cy="596060"/>
          </a:xfrm>
        </p:grpSpPr>
        <p:sp>
          <p:nvSpPr>
            <p:cNvPr id="1823" name="Google Shape;1823;p77"/>
            <p:cNvSpPr/>
            <p:nvPr/>
          </p:nvSpPr>
          <p:spPr>
            <a:xfrm>
              <a:off x="2263016" y="2742065"/>
              <a:ext cx="1282403" cy="276999"/>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799">
                  <a:solidFill>
                    <a:srgbClr val="0033CC"/>
                  </a:solidFill>
                  <a:latin typeface="Arial"/>
                  <a:ea typeface="Arial"/>
                  <a:cs typeface="Arial"/>
                  <a:sym typeface="Arial"/>
                </a:rPr>
                <a:t>I-C-B-A-M-S</a:t>
              </a:r>
              <a:endParaRPr/>
            </a:p>
          </p:txBody>
        </p:sp>
        <p:grpSp>
          <p:nvGrpSpPr>
            <p:cNvPr id="1824" name="Google Shape;1824;p77"/>
            <p:cNvGrpSpPr/>
            <p:nvPr/>
          </p:nvGrpSpPr>
          <p:grpSpPr>
            <a:xfrm>
              <a:off x="3727678" y="2610030"/>
              <a:ext cx="3120943" cy="526557"/>
              <a:chOff x="3727678" y="2145070"/>
              <a:chExt cx="3120943" cy="526557"/>
            </a:xfrm>
          </p:grpSpPr>
          <p:sp>
            <p:nvSpPr>
              <p:cNvPr id="1825" name="Google Shape;1825;p77"/>
              <p:cNvSpPr/>
              <p:nvPr/>
            </p:nvSpPr>
            <p:spPr>
              <a:xfrm>
                <a:off x="3727678" y="2493152"/>
                <a:ext cx="3120943" cy="178475"/>
              </a:xfrm>
              <a:prstGeom prst="roundRect">
                <a:avLst>
                  <a:gd fmla="val 50000" name="adj"/>
                </a:avLst>
              </a:prstGeom>
              <a:solidFill>
                <a:srgbClr val="BDD7EE"/>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Di động</a:t>
                </a:r>
                <a:endParaRPr/>
              </a:p>
            </p:txBody>
          </p:sp>
          <p:grpSp>
            <p:nvGrpSpPr>
              <p:cNvPr id="1826" name="Google Shape;1826;p77"/>
              <p:cNvGrpSpPr/>
              <p:nvPr/>
            </p:nvGrpSpPr>
            <p:grpSpPr>
              <a:xfrm>
                <a:off x="3811697" y="2145070"/>
                <a:ext cx="2929827" cy="370880"/>
                <a:chOff x="3811697" y="2145070"/>
                <a:chExt cx="2929827" cy="370880"/>
              </a:xfrm>
            </p:grpSpPr>
            <p:grpSp>
              <p:nvGrpSpPr>
                <p:cNvPr id="1827" name="Google Shape;1827;p77"/>
                <p:cNvGrpSpPr/>
                <p:nvPr/>
              </p:nvGrpSpPr>
              <p:grpSpPr>
                <a:xfrm>
                  <a:off x="3811697" y="2145070"/>
                  <a:ext cx="562528" cy="370880"/>
                  <a:chOff x="5755722" y="1698625"/>
                  <a:chExt cx="562528" cy="370880"/>
                </a:xfrm>
              </p:grpSpPr>
              <p:sp>
                <p:nvSpPr>
                  <p:cNvPr id="1828" name="Google Shape;1828;p77"/>
                  <p:cNvSpPr/>
                  <p:nvPr/>
                </p:nvSpPr>
                <p:spPr>
                  <a:xfrm>
                    <a:off x="5755722" y="1698625"/>
                    <a:ext cx="562528" cy="37088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262626"/>
                      </a:solidFill>
                      <a:latin typeface="Arial"/>
                      <a:ea typeface="Arial"/>
                      <a:cs typeface="Arial"/>
                      <a:sym typeface="Arial"/>
                    </a:endParaRPr>
                  </a:p>
                </p:txBody>
              </p:sp>
              <p:grpSp>
                <p:nvGrpSpPr>
                  <p:cNvPr id="1829" name="Google Shape;1829;p77"/>
                  <p:cNvGrpSpPr/>
                  <p:nvPr/>
                </p:nvGrpSpPr>
                <p:grpSpPr>
                  <a:xfrm>
                    <a:off x="5804814" y="1783241"/>
                    <a:ext cx="464345" cy="241936"/>
                    <a:chOff x="5804813" y="1799484"/>
                    <a:chExt cx="464345" cy="241936"/>
                  </a:xfrm>
                </p:grpSpPr>
                <p:sp>
                  <p:nvSpPr>
                    <p:cNvPr id="1830" name="Google Shape;1830;p77"/>
                    <p:cNvSpPr/>
                    <p:nvPr/>
                  </p:nvSpPr>
                  <p:spPr>
                    <a:xfrm>
                      <a:off x="5804813" y="1916958"/>
                      <a:ext cx="464345" cy="12446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262626"/>
                          </a:solidFill>
                          <a:latin typeface="Arial"/>
                          <a:ea typeface="Arial"/>
                          <a:cs typeface="Arial"/>
                          <a:sym typeface="Arial"/>
                        </a:rPr>
                        <a:t>Tạo dữ liệu</a:t>
                      </a:r>
                      <a:endParaRPr/>
                    </a:p>
                  </p:txBody>
                </p:sp>
                <p:sp>
                  <p:nvSpPr>
                    <p:cNvPr id="1831" name="Google Shape;1831;p77"/>
                    <p:cNvSpPr/>
                    <p:nvPr/>
                  </p:nvSpPr>
                  <p:spPr>
                    <a:xfrm>
                      <a:off x="5804813" y="1799484"/>
                      <a:ext cx="464345" cy="12446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IoT</a:t>
                      </a:r>
                      <a:endParaRPr/>
                    </a:p>
                  </p:txBody>
                </p:sp>
              </p:grpSp>
            </p:grpSp>
            <p:grpSp>
              <p:nvGrpSpPr>
                <p:cNvPr id="1832" name="Google Shape;1832;p77"/>
                <p:cNvGrpSpPr/>
                <p:nvPr/>
              </p:nvGrpSpPr>
              <p:grpSpPr>
                <a:xfrm>
                  <a:off x="4608486" y="2145070"/>
                  <a:ext cx="562528" cy="370880"/>
                  <a:chOff x="5755722" y="1698625"/>
                  <a:chExt cx="562528" cy="370880"/>
                </a:xfrm>
              </p:grpSpPr>
              <p:sp>
                <p:nvSpPr>
                  <p:cNvPr id="1833" name="Google Shape;1833;p77"/>
                  <p:cNvSpPr/>
                  <p:nvPr/>
                </p:nvSpPr>
                <p:spPr>
                  <a:xfrm>
                    <a:off x="5755722" y="1698625"/>
                    <a:ext cx="562528" cy="37088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262626"/>
                      </a:solidFill>
                      <a:latin typeface="Arial"/>
                      <a:ea typeface="Arial"/>
                      <a:cs typeface="Arial"/>
                      <a:sym typeface="Arial"/>
                    </a:endParaRPr>
                  </a:p>
                </p:txBody>
              </p:sp>
              <p:grpSp>
                <p:nvGrpSpPr>
                  <p:cNvPr id="1834" name="Google Shape;1834;p77"/>
                  <p:cNvGrpSpPr/>
                  <p:nvPr/>
                </p:nvGrpSpPr>
                <p:grpSpPr>
                  <a:xfrm>
                    <a:off x="5804814" y="1783241"/>
                    <a:ext cx="464345" cy="241936"/>
                    <a:chOff x="5804813" y="1799484"/>
                    <a:chExt cx="464345" cy="241936"/>
                  </a:xfrm>
                </p:grpSpPr>
                <p:sp>
                  <p:nvSpPr>
                    <p:cNvPr id="1835" name="Google Shape;1835;p77"/>
                    <p:cNvSpPr/>
                    <p:nvPr/>
                  </p:nvSpPr>
                  <p:spPr>
                    <a:xfrm>
                      <a:off x="5804813" y="1916958"/>
                      <a:ext cx="464345" cy="12446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262626"/>
                          </a:solidFill>
                          <a:latin typeface="Arial"/>
                          <a:ea typeface="Arial"/>
                          <a:cs typeface="Arial"/>
                          <a:sym typeface="Arial"/>
                        </a:rPr>
                        <a:t>Lưu dữ liệu</a:t>
                      </a:r>
                      <a:endParaRPr/>
                    </a:p>
                  </p:txBody>
                </p:sp>
                <p:sp>
                  <p:nvSpPr>
                    <p:cNvPr id="1836" name="Google Shape;1836;p77"/>
                    <p:cNvSpPr/>
                    <p:nvPr/>
                  </p:nvSpPr>
                  <p:spPr>
                    <a:xfrm>
                      <a:off x="5804813" y="1799484"/>
                      <a:ext cx="464345" cy="12446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Đám mây</a:t>
                      </a:r>
                      <a:endParaRPr/>
                    </a:p>
                  </p:txBody>
                </p:sp>
              </p:grpSp>
            </p:grpSp>
            <p:grpSp>
              <p:nvGrpSpPr>
                <p:cNvPr id="1837" name="Google Shape;1837;p77"/>
                <p:cNvGrpSpPr/>
                <p:nvPr/>
              </p:nvGrpSpPr>
              <p:grpSpPr>
                <a:xfrm>
                  <a:off x="5403666" y="2145070"/>
                  <a:ext cx="562528" cy="370880"/>
                  <a:chOff x="5755722" y="1698625"/>
                  <a:chExt cx="562528" cy="370880"/>
                </a:xfrm>
              </p:grpSpPr>
              <p:sp>
                <p:nvSpPr>
                  <p:cNvPr id="1838" name="Google Shape;1838;p77"/>
                  <p:cNvSpPr/>
                  <p:nvPr/>
                </p:nvSpPr>
                <p:spPr>
                  <a:xfrm>
                    <a:off x="5755722" y="1698625"/>
                    <a:ext cx="562528" cy="37088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262626"/>
                      </a:solidFill>
                      <a:latin typeface="Arial"/>
                      <a:ea typeface="Arial"/>
                      <a:cs typeface="Arial"/>
                      <a:sym typeface="Arial"/>
                    </a:endParaRPr>
                  </a:p>
                </p:txBody>
              </p:sp>
              <p:grpSp>
                <p:nvGrpSpPr>
                  <p:cNvPr id="1839" name="Google Shape;1839;p77"/>
                  <p:cNvGrpSpPr/>
                  <p:nvPr/>
                </p:nvGrpSpPr>
                <p:grpSpPr>
                  <a:xfrm>
                    <a:off x="5781492" y="1783241"/>
                    <a:ext cx="510990" cy="241936"/>
                    <a:chOff x="5781491" y="1799484"/>
                    <a:chExt cx="510990" cy="241936"/>
                  </a:xfrm>
                </p:grpSpPr>
                <p:sp>
                  <p:nvSpPr>
                    <p:cNvPr id="1840" name="Google Shape;1840;p77"/>
                    <p:cNvSpPr/>
                    <p:nvPr/>
                  </p:nvSpPr>
                  <p:spPr>
                    <a:xfrm>
                      <a:off x="5804813" y="1916958"/>
                      <a:ext cx="464345" cy="12446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00">
                          <a:solidFill>
                            <a:srgbClr val="262626"/>
                          </a:solidFill>
                          <a:latin typeface="Arial"/>
                          <a:ea typeface="Arial"/>
                          <a:cs typeface="Arial"/>
                          <a:sym typeface="Arial"/>
                        </a:rPr>
                        <a:t>Phân tích dữ liệu</a:t>
                      </a:r>
                      <a:endParaRPr/>
                    </a:p>
                  </p:txBody>
                </p:sp>
                <p:sp>
                  <p:nvSpPr>
                    <p:cNvPr id="1841" name="Google Shape;1841;p77"/>
                    <p:cNvSpPr/>
                    <p:nvPr/>
                  </p:nvSpPr>
                  <p:spPr>
                    <a:xfrm>
                      <a:off x="5781491" y="1799484"/>
                      <a:ext cx="510990" cy="12446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Big Data</a:t>
                      </a:r>
                      <a:endParaRPr/>
                    </a:p>
                  </p:txBody>
                </p:sp>
              </p:grpSp>
            </p:grpSp>
            <p:grpSp>
              <p:nvGrpSpPr>
                <p:cNvPr id="1842" name="Google Shape;1842;p77"/>
                <p:cNvGrpSpPr/>
                <p:nvPr/>
              </p:nvGrpSpPr>
              <p:grpSpPr>
                <a:xfrm>
                  <a:off x="6178996" y="2145070"/>
                  <a:ext cx="562528" cy="370880"/>
                  <a:chOff x="5755722" y="1698625"/>
                  <a:chExt cx="562528" cy="370880"/>
                </a:xfrm>
              </p:grpSpPr>
              <p:sp>
                <p:nvSpPr>
                  <p:cNvPr id="1843" name="Google Shape;1843;p77"/>
                  <p:cNvSpPr/>
                  <p:nvPr/>
                </p:nvSpPr>
                <p:spPr>
                  <a:xfrm>
                    <a:off x="5755722" y="1698625"/>
                    <a:ext cx="562528" cy="37088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262626"/>
                      </a:solidFill>
                      <a:latin typeface="Arial"/>
                      <a:ea typeface="Arial"/>
                      <a:cs typeface="Arial"/>
                      <a:sym typeface="Arial"/>
                    </a:endParaRPr>
                  </a:p>
                </p:txBody>
              </p:sp>
              <p:sp>
                <p:nvSpPr>
                  <p:cNvPr id="1844" name="Google Shape;1844;p77"/>
                  <p:cNvSpPr/>
                  <p:nvPr/>
                </p:nvSpPr>
                <p:spPr>
                  <a:xfrm>
                    <a:off x="5781492" y="1821834"/>
                    <a:ext cx="510990" cy="124462"/>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Dịch vụ</a:t>
                    </a:r>
                    <a:endParaRPr/>
                  </a:p>
                </p:txBody>
              </p:sp>
            </p:grpSp>
            <p:sp>
              <p:nvSpPr>
                <p:cNvPr id="1845" name="Google Shape;1845;p77"/>
                <p:cNvSpPr/>
                <p:nvPr/>
              </p:nvSpPr>
              <p:spPr>
                <a:xfrm rot="-5400000">
                  <a:off x="4448042" y="2232227"/>
                  <a:ext cx="96574" cy="196568"/>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846" name="Google Shape;1846;p77"/>
                <p:cNvSpPr/>
                <p:nvPr/>
              </p:nvSpPr>
              <p:spPr>
                <a:xfrm rot="-5400000">
                  <a:off x="5239100" y="2232227"/>
                  <a:ext cx="96574" cy="196568"/>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847" name="Google Shape;1847;p77"/>
                <p:cNvSpPr/>
                <p:nvPr/>
              </p:nvSpPr>
              <p:spPr>
                <a:xfrm rot="-5400000">
                  <a:off x="6018602" y="2232227"/>
                  <a:ext cx="96574" cy="196568"/>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sp>
          <p:nvSpPr>
            <p:cNvPr id="1848" name="Google Shape;1848;p77"/>
            <p:cNvSpPr/>
            <p:nvPr/>
          </p:nvSpPr>
          <p:spPr>
            <a:xfrm>
              <a:off x="6877714" y="2754897"/>
              <a:ext cx="236823" cy="236823"/>
            </a:xfrm>
            <a:prstGeom prst="mathPlus">
              <a:avLst>
                <a:gd fmla="val 23520" name="adj1"/>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pic>
          <p:nvPicPr>
            <p:cNvPr descr="인공지능에 대한 이미지 검색결과" id="1849" name="Google Shape;1849;p77"/>
            <p:cNvPicPr preferRelativeResize="0"/>
            <p:nvPr/>
          </p:nvPicPr>
          <p:blipFill rotWithShape="1">
            <a:blip r:embed="rId4">
              <a:alphaModFix/>
            </a:blip>
            <a:srcRect b="18651" l="0" r="0" t="9121"/>
            <a:stretch/>
          </p:blipFill>
          <p:spPr>
            <a:xfrm>
              <a:off x="7959427" y="2984231"/>
              <a:ext cx="635702" cy="186825"/>
            </a:xfrm>
            <a:prstGeom prst="rect">
              <a:avLst/>
            </a:prstGeom>
            <a:noFill/>
            <a:ln>
              <a:noFill/>
            </a:ln>
          </p:spPr>
        </p:pic>
        <p:grpSp>
          <p:nvGrpSpPr>
            <p:cNvPr id="1850" name="Google Shape;1850;p77"/>
            <p:cNvGrpSpPr/>
            <p:nvPr/>
          </p:nvGrpSpPr>
          <p:grpSpPr>
            <a:xfrm>
              <a:off x="7233935" y="2587823"/>
              <a:ext cx="611015" cy="596060"/>
              <a:chOff x="7233935" y="2562975"/>
              <a:chExt cx="611015" cy="596060"/>
            </a:xfrm>
          </p:grpSpPr>
          <p:pic>
            <p:nvPicPr>
              <p:cNvPr descr="인공지능에 대한 이미지 검색결과" id="1851" name="Google Shape;1851;p77"/>
              <p:cNvPicPr preferRelativeResize="0"/>
              <p:nvPr/>
            </p:nvPicPr>
            <p:blipFill rotWithShape="1">
              <a:blip r:embed="rId5">
                <a:alphaModFix/>
              </a:blip>
              <a:srcRect b="15663" l="0" r="0" t="24871"/>
              <a:stretch/>
            </p:blipFill>
            <p:spPr>
              <a:xfrm>
                <a:off x="7233935" y="2963771"/>
                <a:ext cx="611015" cy="195264"/>
              </a:xfrm>
              <a:prstGeom prst="rect">
                <a:avLst/>
              </a:prstGeom>
              <a:noFill/>
              <a:ln>
                <a:noFill/>
              </a:ln>
            </p:spPr>
          </p:pic>
          <p:pic>
            <p:nvPicPr>
              <p:cNvPr descr="인공지능에 대한 이미지 검색결과" id="1852" name="Google Shape;1852;p77"/>
              <p:cNvPicPr preferRelativeResize="0"/>
              <p:nvPr/>
            </p:nvPicPr>
            <p:blipFill rotWithShape="1">
              <a:blip r:embed="rId6">
                <a:alphaModFix/>
              </a:blip>
              <a:srcRect b="0" l="0" r="0" t="0"/>
              <a:stretch/>
            </p:blipFill>
            <p:spPr>
              <a:xfrm>
                <a:off x="7274079" y="2562975"/>
                <a:ext cx="484744" cy="381259"/>
              </a:xfrm>
              <a:prstGeom prst="rect">
                <a:avLst/>
              </a:prstGeom>
              <a:noFill/>
              <a:ln>
                <a:noFill/>
              </a:ln>
            </p:spPr>
          </p:pic>
        </p:grpSp>
        <p:sp>
          <p:nvSpPr>
            <p:cNvPr id="1853" name="Google Shape;1853;p77"/>
            <p:cNvSpPr/>
            <p:nvPr/>
          </p:nvSpPr>
          <p:spPr>
            <a:xfrm>
              <a:off x="7706136" y="2647634"/>
              <a:ext cx="1299236" cy="324434"/>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Trí tuệ nhân tạo</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(Phân tích)</a:t>
              </a: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grpSp>
        <p:nvGrpSpPr>
          <p:cNvPr id="1859" name="Google Shape;1859;p78"/>
          <p:cNvGrpSpPr/>
          <p:nvPr/>
        </p:nvGrpSpPr>
        <p:grpSpPr>
          <a:xfrm>
            <a:off x="416128" y="444866"/>
            <a:ext cx="9051872" cy="553998"/>
            <a:chOff x="416128" y="444866"/>
            <a:chExt cx="9051872" cy="553998"/>
          </a:xfrm>
        </p:grpSpPr>
        <p:sp>
          <p:nvSpPr>
            <p:cNvPr id="1860" name="Google Shape;1860;p78"/>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Môi trường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861" name="Google Shape;1861;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862" name="Google Shape;1862;p78"/>
          <p:cNvSpPr/>
          <p:nvPr/>
        </p:nvSpPr>
        <p:spPr>
          <a:xfrm>
            <a:off x="524251" y="1519335"/>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Dịch vụ IoT</a:t>
            </a:r>
            <a:endParaRPr/>
          </a:p>
        </p:txBody>
      </p:sp>
      <p:sp>
        <p:nvSpPr>
          <p:cNvPr id="1863" name="Google Shape;1863;p78"/>
          <p:cNvSpPr/>
          <p:nvPr/>
        </p:nvSpPr>
        <p:spPr>
          <a:xfrm>
            <a:off x="707165" y="2241932"/>
            <a:ext cx="8632847" cy="1884889"/>
          </a:xfrm>
          <a:prstGeom prst="roundRect">
            <a:avLst>
              <a:gd fmla="val 5811"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64" name="Google Shape;1864;p78"/>
          <p:cNvSpPr/>
          <p:nvPr/>
        </p:nvSpPr>
        <p:spPr>
          <a:xfrm>
            <a:off x="707165" y="4172170"/>
            <a:ext cx="8632847" cy="1884889"/>
          </a:xfrm>
          <a:prstGeom prst="roundRect">
            <a:avLst>
              <a:gd fmla="val 5811"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pic>
        <p:nvPicPr>
          <p:cNvPr descr="ì¡ì¶ìì´í° ì¼ë¬ì¤í¸ì ëí ì´ë¯¸ì§ ê²ìê²°ê³¼" id="1865" name="Google Shape;1865;p78"/>
          <p:cNvPicPr preferRelativeResize="0"/>
          <p:nvPr/>
        </p:nvPicPr>
        <p:blipFill rotWithShape="1">
          <a:blip r:embed="rId3">
            <a:alphaModFix/>
          </a:blip>
          <a:srcRect b="0" l="0" r="0" t="0"/>
          <a:stretch/>
        </p:blipFill>
        <p:spPr>
          <a:xfrm>
            <a:off x="1621715" y="3368466"/>
            <a:ext cx="1893437" cy="612583"/>
          </a:xfrm>
          <a:prstGeom prst="rect">
            <a:avLst/>
          </a:prstGeom>
          <a:noFill/>
          <a:ln>
            <a:noFill/>
          </a:ln>
        </p:spPr>
      </p:pic>
      <p:pic>
        <p:nvPicPr>
          <p:cNvPr descr="ì¡ì¶ìì´í° ì¼ë¬ì¤í¸ì ëí ì´ë¯¸ì§ ê²ìê²°ê³¼" id="1866" name="Google Shape;1866;p78"/>
          <p:cNvPicPr preferRelativeResize="0"/>
          <p:nvPr/>
        </p:nvPicPr>
        <p:blipFill rotWithShape="1">
          <a:blip r:embed="rId4">
            <a:alphaModFix/>
          </a:blip>
          <a:srcRect b="0" l="0" r="0" t="0"/>
          <a:stretch/>
        </p:blipFill>
        <p:spPr>
          <a:xfrm>
            <a:off x="1891713" y="2531572"/>
            <a:ext cx="913833" cy="827228"/>
          </a:xfrm>
          <a:prstGeom prst="rect">
            <a:avLst/>
          </a:prstGeom>
          <a:noFill/>
          <a:ln>
            <a:noFill/>
          </a:ln>
        </p:spPr>
      </p:pic>
      <p:pic>
        <p:nvPicPr>
          <p:cNvPr descr="ì¼ì ì¼ë¬ì¤í¸ì ëí ì´ë¯¸ì§ ê²ìê²°ê³¼" id="1867" name="Google Shape;1867;p78"/>
          <p:cNvPicPr preferRelativeResize="0"/>
          <p:nvPr/>
        </p:nvPicPr>
        <p:blipFill rotWithShape="1">
          <a:blip r:embed="rId5">
            <a:alphaModFix/>
          </a:blip>
          <a:srcRect b="30414" l="23902" r="23518" t="26594"/>
          <a:stretch/>
        </p:blipFill>
        <p:spPr>
          <a:xfrm>
            <a:off x="4713729" y="3554723"/>
            <a:ext cx="625099" cy="550421"/>
          </a:xfrm>
          <a:prstGeom prst="rect">
            <a:avLst/>
          </a:prstGeom>
          <a:noFill/>
          <a:ln>
            <a:noFill/>
          </a:ln>
        </p:spPr>
      </p:pic>
      <p:pic>
        <p:nvPicPr>
          <p:cNvPr id="1868" name="Google Shape;1868;p78"/>
          <p:cNvPicPr preferRelativeResize="0"/>
          <p:nvPr/>
        </p:nvPicPr>
        <p:blipFill rotWithShape="1">
          <a:blip r:embed="rId6">
            <a:alphaModFix/>
          </a:blip>
          <a:srcRect b="8655" l="6976" r="14904" t="11115"/>
          <a:stretch/>
        </p:blipFill>
        <p:spPr>
          <a:xfrm>
            <a:off x="5395577" y="3543264"/>
            <a:ext cx="576077" cy="542751"/>
          </a:xfrm>
          <a:prstGeom prst="rect">
            <a:avLst/>
          </a:prstGeom>
          <a:noFill/>
          <a:ln>
            <a:noFill/>
          </a:ln>
        </p:spPr>
      </p:pic>
      <p:sp>
        <p:nvSpPr>
          <p:cNvPr id="1869" name="Google Shape;1869;p78"/>
          <p:cNvSpPr txBox="1"/>
          <p:nvPr/>
        </p:nvSpPr>
        <p:spPr>
          <a:xfrm>
            <a:off x="753640" y="3030537"/>
            <a:ext cx="131260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Bộ truyền động</a:t>
            </a:r>
            <a:endParaRPr/>
          </a:p>
        </p:txBody>
      </p:sp>
      <p:sp>
        <p:nvSpPr>
          <p:cNvPr id="1870" name="Google Shape;1870;p78"/>
          <p:cNvSpPr txBox="1"/>
          <p:nvPr/>
        </p:nvSpPr>
        <p:spPr>
          <a:xfrm>
            <a:off x="4042188" y="3591213"/>
            <a:ext cx="91082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Cảm biến</a:t>
            </a:r>
            <a:endParaRPr/>
          </a:p>
        </p:txBody>
      </p:sp>
      <p:grpSp>
        <p:nvGrpSpPr>
          <p:cNvPr id="1871" name="Google Shape;1871;p78"/>
          <p:cNvGrpSpPr/>
          <p:nvPr/>
        </p:nvGrpSpPr>
        <p:grpSpPr>
          <a:xfrm>
            <a:off x="7129972" y="2303526"/>
            <a:ext cx="974253" cy="1264517"/>
            <a:chOff x="7132258" y="2303165"/>
            <a:chExt cx="974565" cy="1264922"/>
          </a:xfrm>
        </p:grpSpPr>
        <p:pic>
          <p:nvPicPr>
            <p:cNvPr descr="ê´ë ¨ ì´ë¯¸ì§" id="1872" name="Google Shape;1872;p78"/>
            <p:cNvPicPr preferRelativeResize="0"/>
            <p:nvPr/>
          </p:nvPicPr>
          <p:blipFill rotWithShape="1">
            <a:blip r:embed="rId7">
              <a:alphaModFix/>
            </a:blip>
            <a:srcRect b="21970" l="28746" r="26721" t="20229"/>
            <a:stretch/>
          </p:blipFill>
          <p:spPr>
            <a:xfrm>
              <a:off x="7132258" y="2303165"/>
              <a:ext cx="974565" cy="1264922"/>
            </a:xfrm>
            <a:prstGeom prst="rect">
              <a:avLst/>
            </a:prstGeom>
            <a:noFill/>
            <a:ln>
              <a:noFill/>
            </a:ln>
          </p:spPr>
        </p:pic>
        <p:sp>
          <p:nvSpPr>
            <p:cNvPr id="1873" name="Google Shape;1873;p78"/>
            <p:cNvSpPr/>
            <p:nvPr/>
          </p:nvSpPr>
          <p:spPr>
            <a:xfrm>
              <a:off x="7189778" y="2820169"/>
              <a:ext cx="822715" cy="260970"/>
            </a:xfrm>
            <a:prstGeom prst="roundRect">
              <a:avLst>
                <a:gd fmla="val 50000" name="adj"/>
              </a:avLst>
            </a:prstGeom>
            <a:solidFill>
              <a:srgbClr val="234C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Internet</a:t>
              </a:r>
              <a:endParaRPr/>
            </a:p>
          </p:txBody>
        </p:sp>
      </p:grpSp>
      <p:sp>
        <p:nvSpPr>
          <p:cNvPr id="1874" name="Google Shape;1874;p78"/>
          <p:cNvSpPr txBox="1"/>
          <p:nvPr/>
        </p:nvSpPr>
        <p:spPr>
          <a:xfrm>
            <a:off x="8000655" y="3030537"/>
            <a:ext cx="12426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Bộ điều khiển</a:t>
            </a:r>
            <a:endParaRPr/>
          </a:p>
        </p:txBody>
      </p:sp>
      <p:pic>
        <p:nvPicPr>
          <p:cNvPr descr="ì¤ë§í¸í©í ë¦¬ ì»¨í¸ë¡¤ë¬ ì¼ë¬ì¤í¸ì ëí ì´ë¯¸ì§ ê²ìê²°ê³¼" id="1875" name="Google Shape;1875;p78"/>
          <p:cNvPicPr preferRelativeResize="0"/>
          <p:nvPr/>
        </p:nvPicPr>
        <p:blipFill rotWithShape="1">
          <a:blip r:embed="rId8">
            <a:alphaModFix/>
          </a:blip>
          <a:srcRect b="0" l="0" r="0" t="0"/>
          <a:stretch/>
        </p:blipFill>
        <p:spPr>
          <a:xfrm>
            <a:off x="6753993" y="3609914"/>
            <a:ext cx="1040097" cy="373279"/>
          </a:xfrm>
          <a:prstGeom prst="rect">
            <a:avLst/>
          </a:prstGeom>
          <a:noFill/>
          <a:ln>
            <a:noFill/>
          </a:ln>
        </p:spPr>
      </p:pic>
      <p:sp>
        <p:nvSpPr>
          <p:cNvPr id="1876" name="Google Shape;1876;p78"/>
          <p:cNvSpPr txBox="1"/>
          <p:nvPr/>
        </p:nvSpPr>
        <p:spPr>
          <a:xfrm>
            <a:off x="4314099" y="2297312"/>
            <a:ext cx="141897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33CC"/>
                </a:solidFill>
                <a:latin typeface="Arial"/>
                <a:ea typeface="Arial"/>
                <a:cs typeface="Arial"/>
                <a:sym typeface="Arial"/>
              </a:rPr>
              <a:t>Đối tượng vật lý</a:t>
            </a:r>
            <a:endParaRPr/>
          </a:p>
          <a:p>
            <a:pPr indent="0" lvl="0" marL="0" marR="0" rtl="0" algn="ctr">
              <a:spcBef>
                <a:spcPts val="0"/>
              </a:spcBef>
              <a:spcAft>
                <a:spcPts val="0"/>
              </a:spcAft>
              <a:buNone/>
            </a:pPr>
            <a:r>
              <a:rPr lang="en-US" sz="1400">
                <a:solidFill>
                  <a:srgbClr val="0033CC"/>
                </a:solidFill>
                <a:latin typeface="Arial"/>
                <a:ea typeface="Arial"/>
                <a:cs typeface="Arial"/>
                <a:sym typeface="Arial"/>
              </a:rPr>
              <a:t>(đối tượng)</a:t>
            </a:r>
            <a:endParaRPr/>
          </a:p>
        </p:txBody>
      </p:sp>
      <p:pic>
        <p:nvPicPr>
          <p:cNvPr descr="전구 및 기어 " id="1877" name="Google Shape;1877;p78"/>
          <p:cNvPicPr preferRelativeResize="0"/>
          <p:nvPr/>
        </p:nvPicPr>
        <p:blipFill rotWithShape="1">
          <a:blip r:embed="rId9">
            <a:alphaModFix/>
          </a:blip>
          <a:srcRect b="0" l="0" r="0" t="0"/>
          <a:stretch/>
        </p:blipFill>
        <p:spPr>
          <a:xfrm>
            <a:off x="4759176" y="2793396"/>
            <a:ext cx="541522" cy="541522"/>
          </a:xfrm>
          <a:prstGeom prst="rect">
            <a:avLst/>
          </a:prstGeom>
          <a:noFill/>
          <a:ln>
            <a:noFill/>
          </a:ln>
        </p:spPr>
      </p:pic>
      <p:pic>
        <p:nvPicPr>
          <p:cNvPr descr="전구" id="1878" name="Google Shape;1878;p78"/>
          <p:cNvPicPr preferRelativeResize="0"/>
          <p:nvPr/>
        </p:nvPicPr>
        <p:blipFill rotWithShape="1">
          <a:blip r:embed="rId10">
            <a:alphaModFix/>
          </a:blip>
          <a:srcRect b="0" l="0" r="0" t="0"/>
          <a:stretch/>
        </p:blipFill>
        <p:spPr>
          <a:xfrm>
            <a:off x="2479080" y="4893134"/>
            <a:ext cx="914107" cy="914107"/>
          </a:xfrm>
          <a:prstGeom prst="rect">
            <a:avLst/>
          </a:prstGeom>
          <a:noFill/>
          <a:ln>
            <a:noFill/>
          </a:ln>
        </p:spPr>
      </p:pic>
      <p:sp>
        <p:nvSpPr>
          <p:cNvPr id="1879" name="Google Shape;1879;p78"/>
          <p:cNvSpPr txBox="1"/>
          <p:nvPr/>
        </p:nvSpPr>
        <p:spPr>
          <a:xfrm>
            <a:off x="1143785" y="5085005"/>
            <a:ext cx="1529095" cy="5230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Đèn LED phát ra </a:t>
            </a:r>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ánh sáng huyền ảo</a:t>
            </a:r>
            <a:endParaRPr/>
          </a:p>
        </p:txBody>
      </p:sp>
      <p:sp>
        <p:nvSpPr>
          <p:cNvPr id="1880" name="Google Shape;1880;p78"/>
          <p:cNvSpPr txBox="1"/>
          <p:nvPr/>
        </p:nvSpPr>
        <p:spPr>
          <a:xfrm>
            <a:off x="845428" y="4299708"/>
            <a:ext cx="15023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VD) </a:t>
            </a:r>
            <a:r>
              <a:rPr lang="en-US" sz="1400">
                <a:solidFill>
                  <a:srgbClr val="262626"/>
                </a:solidFill>
                <a:latin typeface="Arial"/>
                <a:ea typeface="Arial"/>
                <a:cs typeface="Arial"/>
                <a:sym typeface="Arial"/>
              </a:rPr>
              <a:t>ô thông minh</a:t>
            </a:r>
            <a:endParaRPr/>
          </a:p>
        </p:txBody>
      </p:sp>
      <p:sp>
        <p:nvSpPr>
          <p:cNvPr id="1881" name="Google Shape;1881;p78"/>
          <p:cNvSpPr txBox="1"/>
          <p:nvPr/>
        </p:nvSpPr>
        <p:spPr>
          <a:xfrm>
            <a:off x="4600111" y="5442390"/>
            <a:ext cx="1881076"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Cảm biến phát hiện </a:t>
            </a:r>
            <a:endParaRPr/>
          </a:p>
          <a:p>
            <a:pPr indent="0" lvl="0" marL="0" marR="0" rtl="0" algn="ctr">
              <a:spcBef>
                <a:spcPts val="0"/>
              </a:spcBef>
              <a:spcAft>
                <a:spcPts val="0"/>
              </a:spcAft>
              <a:buNone/>
            </a:pPr>
            <a:r>
              <a:rPr lang="en-US" sz="1100">
                <a:solidFill>
                  <a:srgbClr val="262626"/>
                </a:solidFill>
                <a:latin typeface="Arial"/>
                <a:ea typeface="Arial"/>
                <a:cs typeface="Arial"/>
                <a:sym typeface="Arial"/>
              </a:rPr>
              <a:t>chuyển động của con người</a:t>
            </a:r>
            <a:endParaRPr/>
          </a:p>
        </p:txBody>
      </p:sp>
      <p:pic>
        <p:nvPicPr>
          <p:cNvPr descr="걷기" id="1882" name="Google Shape;1882;p78"/>
          <p:cNvPicPr preferRelativeResize="0"/>
          <p:nvPr/>
        </p:nvPicPr>
        <p:blipFill rotWithShape="1">
          <a:blip r:embed="rId11">
            <a:alphaModFix/>
          </a:blip>
          <a:srcRect b="0" l="0" r="0" t="0"/>
          <a:stretch/>
        </p:blipFill>
        <p:spPr>
          <a:xfrm>
            <a:off x="3995373" y="5259127"/>
            <a:ext cx="701732" cy="701732"/>
          </a:xfrm>
          <a:prstGeom prst="rect">
            <a:avLst/>
          </a:prstGeom>
          <a:noFill/>
          <a:ln>
            <a:noFill/>
          </a:ln>
        </p:spPr>
      </p:pic>
      <p:sp>
        <p:nvSpPr>
          <p:cNvPr id="1883" name="Google Shape;1883;p78"/>
          <p:cNvSpPr txBox="1"/>
          <p:nvPr/>
        </p:nvSpPr>
        <p:spPr>
          <a:xfrm>
            <a:off x="7198465" y="5097964"/>
            <a:ext cx="178162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Bộ điều khiển nối mạng và điều khiển thông tin của cảm biến và hoạt động của bộ truyền động</a:t>
            </a:r>
            <a:endParaRPr/>
          </a:p>
        </p:txBody>
      </p:sp>
      <p:pic>
        <p:nvPicPr>
          <p:cNvPr descr="손목시계" id="1884" name="Google Shape;1884;p78"/>
          <p:cNvPicPr preferRelativeResize="0"/>
          <p:nvPr/>
        </p:nvPicPr>
        <p:blipFill rotWithShape="1">
          <a:blip r:embed="rId12">
            <a:alphaModFix/>
          </a:blip>
          <a:srcRect b="0" l="0" r="0" t="0"/>
          <a:stretch/>
        </p:blipFill>
        <p:spPr>
          <a:xfrm>
            <a:off x="5138785" y="4360328"/>
            <a:ext cx="598745" cy="598745"/>
          </a:xfrm>
          <a:prstGeom prst="rect">
            <a:avLst/>
          </a:prstGeom>
          <a:noFill/>
          <a:ln>
            <a:noFill/>
          </a:ln>
        </p:spPr>
      </p:pic>
      <p:pic>
        <p:nvPicPr>
          <p:cNvPr descr="저울" id="1885" name="Google Shape;1885;p78"/>
          <p:cNvPicPr preferRelativeResize="0"/>
          <p:nvPr/>
        </p:nvPicPr>
        <p:blipFill rotWithShape="1">
          <a:blip r:embed="rId13">
            <a:alphaModFix/>
          </a:blip>
          <a:srcRect b="0" l="0" r="0" t="0"/>
          <a:stretch/>
        </p:blipFill>
        <p:spPr>
          <a:xfrm>
            <a:off x="4829275" y="4241145"/>
            <a:ext cx="388625" cy="388625"/>
          </a:xfrm>
          <a:prstGeom prst="rect">
            <a:avLst/>
          </a:prstGeom>
          <a:noFill/>
          <a:ln>
            <a:noFill/>
          </a:ln>
        </p:spPr>
      </p:pic>
      <p:pic>
        <p:nvPicPr>
          <p:cNvPr descr="클라우드 동기화" id="1886" name="Google Shape;1886;p78"/>
          <p:cNvPicPr preferRelativeResize="0"/>
          <p:nvPr/>
        </p:nvPicPr>
        <p:blipFill rotWithShape="1">
          <a:blip r:embed="rId14">
            <a:alphaModFix/>
          </a:blip>
          <a:srcRect b="0" l="0" r="0" t="0"/>
          <a:stretch/>
        </p:blipFill>
        <p:spPr>
          <a:xfrm>
            <a:off x="7121567" y="4245887"/>
            <a:ext cx="914107" cy="914107"/>
          </a:xfrm>
          <a:prstGeom prst="rect">
            <a:avLst/>
          </a:prstGeom>
          <a:noFill/>
          <a:ln>
            <a:noFill/>
          </a:ln>
        </p:spPr>
      </p:pic>
      <p:pic>
        <p:nvPicPr>
          <p:cNvPr descr="웹 캠" id="1887" name="Google Shape;1887;p78"/>
          <p:cNvPicPr preferRelativeResize="0"/>
          <p:nvPr/>
        </p:nvPicPr>
        <p:blipFill rotWithShape="1">
          <a:blip r:embed="rId15">
            <a:alphaModFix/>
          </a:blip>
          <a:srcRect b="0" l="0" r="0" t="0"/>
          <a:stretch/>
        </p:blipFill>
        <p:spPr>
          <a:xfrm>
            <a:off x="4767075" y="4610004"/>
            <a:ext cx="513027" cy="513027"/>
          </a:xfrm>
          <a:prstGeom prst="rect">
            <a:avLst/>
          </a:prstGeom>
          <a:noFill/>
          <a:ln>
            <a:noFill/>
          </a:ln>
        </p:spPr>
      </p:pic>
      <p:pic>
        <p:nvPicPr>
          <p:cNvPr descr="파라솔" id="1888" name="Google Shape;1888;p78"/>
          <p:cNvPicPr preferRelativeResize="0"/>
          <p:nvPr/>
        </p:nvPicPr>
        <p:blipFill rotWithShape="1">
          <a:blip r:embed="rId16">
            <a:alphaModFix/>
          </a:blip>
          <a:srcRect b="0" l="0" r="0" t="0"/>
          <a:stretch/>
        </p:blipFill>
        <p:spPr>
          <a:xfrm>
            <a:off x="4238646" y="4344960"/>
            <a:ext cx="598744" cy="598744"/>
          </a:xfrm>
          <a:prstGeom prst="rect">
            <a:avLst/>
          </a:prstGeom>
          <a:noFill/>
          <a:ln>
            <a:noFill/>
          </a:ln>
        </p:spPr>
      </p:pic>
      <p:sp>
        <p:nvSpPr>
          <p:cNvPr id="1889" name="Google Shape;1889;p78"/>
          <p:cNvSpPr txBox="1"/>
          <p:nvPr/>
        </p:nvSpPr>
        <p:spPr>
          <a:xfrm>
            <a:off x="5173389" y="4966143"/>
            <a:ext cx="682981" cy="3076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đối tượng</a:t>
            </a:r>
            <a:endParaRPr/>
          </a:p>
        </p:txBody>
      </p:sp>
      <p:pic>
        <p:nvPicPr>
          <p:cNvPr descr="ì¤ë§í¸í©í ë¦¬ ì»¨í¸ë¡¤ë¬ ì¼ë¬ì¤í¸ì ëí ì´ë¯¸ì§ ê²ìê²°ê³¼" id="1890" name="Google Shape;1890;p78"/>
          <p:cNvPicPr preferRelativeResize="0"/>
          <p:nvPr/>
        </p:nvPicPr>
        <p:blipFill rotWithShape="1">
          <a:blip r:embed="rId17">
            <a:alphaModFix/>
          </a:blip>
          <a:srcRect b="4861" l="0" r="50732" t="0"/>
          <a:stretch/>
        </p:blipFill>
        <p:spPr>
          <a:xfrm>
            <a:off x="6632587" y="5173613"/>
            <a:ext cx="512438" cy="355132"/>
          </a:xfrm>
          <a:prstGeom prst="rect">
            <a:avLst/>
          </a:prstGeom>
          <a:noFill/>
          <a:ln>
            <a:noFill/>
          </a:ln>
        </p:spPr>
      </p:pic>
      <p:sp>
        <p:nvSpPr>
          <p:cNvPr id="1891" name="Google Shape;1891;p78"/>
          <p:cNvSpPr/>
          <p:nvPr/>
        </p:nvSpPr>
        <p:spPr>
          <a:xfrm>
            <a:off x="8089277" y="4629446"/>
            <a:ext cx="844832" cy="3076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Internet</a:t>
            </a:r>
            <a:endParaRPr/>
          </a:p>
        </p:txBody>
      </p:sp>
      <p:cxnSp>
        <p:nvCxnSpPr>
          <p:cNvPr id="1892" name="Google Shape;1892;p78"/>
          <p:cNvCxnSpPr/>
          <p:nvPr/>
        </p:nvCxnSpPr>
        <p:spPr>
          <a:xfrm>
            <a:off x="5023588" y="3324845"/>
            <a:ext cx="0" cy="285358"/>
          </a:xfrm>
          <a:prstGeom prst="straightConnector1">
            <a:avLst/>
          </a:prstGeom>
          <a:noFill/>
          <a:ln cap="flat" cmpd="sng" w="28575">
            <a:solidFill>
              <a:srgbClr val="0033CC"/>
            </a:solidFill>
            <a:prstDash val="solid"/>
            <a:miter lim="800000"/>
            <a:headEnd len="med" w="med" type="triangle"/>
            <a:tailEnd len="med" w="med" type="triangle"/>
          </a:ln>
        </p:spPr>
      </p:cxnSp>
      <p:cxnSp>
        <p:nvCxnSpPr>
          <p:cNvPr id="1893" name="Google Shape;1893;p78"/>
          <p:cNvCxnSpPr/>
          <p:nvPr/>
        </p:nvCxnSpPr>
        <p:spPr>
          <a:xfrm rot="10800000">
            <a:off x="2833731" y="3053871"/>
            <a:ext cx="1836992" cy="0"/>
          </a:xfrm>
          <a:prstGeom prst="straightConnector1">
            <a:avLst/>
          </a:prstGeom>
          <a:noFill/>
          <a:ln cap="flat" cmpd="sng" w="28575">
            <a:solidFill>
              <a:srgbClr val="0033CC"/>
            </a:solidFill>
            <a:prstDash val="solid"/>
            <a:miter lim="800000"/>
            <a:headEnd len="med" w="med" type="triangle"/>
            <a:tailEnd len="med" w="med" type="triangle"/>
          </a:ln>
        </p:spPr>
      </p:cxnSp>
      <p:cxnSp>
        <p:nvCxnSpPr>
          <p:cNvPr id="1894" name="Google Shape;1894;p78"/>
          <p:cNvCxnSpPr/>
          <p:nvPr/>
        </p:nvCxnSpPr>
        <p:spPr>
          <a:xfrm rot="10800000">
            <a:off x="5393232" y="3053871"/>
            <a:ext cx="1576833" cy="0"/>
          </a:xfrm>
          <a:prstGeom prst="straightConnector1">
            <a:avLst/>
          </a:prstGeom>
          <a:noFill/>
          <a:ln cap="flat" cmpd="sng" w="28575">
            <a:solidFill>
              <a:srgbClr val="0033CC"/>
            </a:solidFill>
            <a:prstDash val="solid"/>
            <a:miter lim="800000"/>
            <a:headEnd len="med" w="med" type="triangle"/>
            <a:tailEnd len="med" w="med" type="triangle"/>
          </a:ln>
        </p:spPr>
      </p:cxnSp>
      <p:cxnSp>
        <p:nvCxnSpPr>
          <p:cNvPr id="1895" name="Google Shape;1895;p78"/>
          <p:cNvCxnSpPr/>
          <p:nvPr/>
        </p:nvCxnSpPr>
        <p:spPr>
          <a:xfrm rot="10800000">
            <a:off x="5393232" y="3183370"/>
            <a:ext cx="1294983" cy="397981"/>
          </a:xfrm>
          <a:prstGeom prst="straightConnector1">
            <a:avLst/>
          </a:prstGeom>
          <a:noFill/>
          <a:ln cap="flat" cmpd="sng" w="28575">
            <a:solidFill>
              <a:srgbClr val="0033CC"/>
            </a:solidFill>
            <a:prstDash val="solid"/>
            <a:miter lim="800000"/>
            <a:headEnd len="med" w="med" type="triangle"/>
            <a:tailEnd len="med" w="med" type="triangle"/>
          </a:ln>
        </p:spPr>
      </p:cxnSp>
      <p:cxnSp>
        <p:nvCxnSpPr>
          <p:cNvPr id="1896" name="Google Shape;1896;p78"/>
          <p:cNvCxnSpPr/>
          <p:nvPr/>
        </p:nvCxnSpPr>
        <p:spPr>
          <a:xfrm rot="10800000">
            <a:off x="5748345" y="4726859"/>
            <a:ext cx="1254059" cy="0"/>
          </a:xfrm>
          <a:prstGeom prst="straightConnector1">
            <a:avLst/>
          </a:prstGeom>
          <a:noFill/>
          <a:ln cap="flat" cmpd="sng" w="28575">
            <a:solidFill>
              <a:srgbClr val="0033CC"/>
            </a:solidFill>
            <a:prstDash val="solid"/>
            <a:miter lim="800000"/>
            <a:headEnd len="med" w="med" type="triangle"/>
            <a:tailEnd len="med" w="med" type="triangle"/>
          </a:ln>
        </p:spPr>
      </p:cxnSp>
      <p:cxnSp>
        <p:nvCxnSpPr>
          <p:cNvPr id="1897" name="Google Shape;1897;p78"/>
          <p:cNvCxnSpPr/>
          <p:nvPr/>
        </p:nvCxnSpPr>
        <p:spPr>
          <a:xfrm rot="10800000">
            <a:off x="5748345" y="4856359"/>
            <a:ext cx="822876" cy="327554"/>
          </a:xfrm>
          <a:prstGeom prst="straightConnector1">
            <a:avLst/>
          </a:prstGeom>
          <a:noFill/>
          <a:ln cap="flat" cmpd="sng" w="28575">
            <a:solidFill>
              <a:srgbClr val="0033CC"/>
            </a:solidFill>
            <a:prstDash val="solid"/>
            <a:miter lim="800000"/>
            <a:headEnd len="med" w="med" type="triangle"/>
            <a:tailEnd len="med" w="med" type="triangle"/>
          </a:ln>
        </p:spPr>
      </p:cxnSp>
      <p:cxnSp>
        <p:nvCxnSpPr>
          <p:cNvPr id="1898" name="Google Shape;1898;p78"/>
          <p:cNvCxnSpPr/>
          <p:nvPr/>
        </p:nvCxnSpPr>
        <p:spPr>
          <a:xfrm flipH="1" rot="10800000">
            <a:off x="3329770" y="4856359"/>
            <a:ext cx="822876" cy="327554"/>
          </a:xfrm>
          <a:prstGeom prst="straightConnector1">
            <a:avLst/>
          </a:prstGeom>
          <a:noFill/>
          <a:ln cap="flat" cmpd="sng" w="28575">
            <a:solidFill>
              <a:srgbClr val="0033CC"/>
            </a:solidFill>
            <a:prstDash val="solid"/>
            <a:miter lim="800000"/>
            <a:headEnd len="med" w="med" type="triangle"/>
            <a:tailEnd len="med" w="med" type="triangle"/>
          </a:ln>
        </p:spPr>
      </p:cxnSp>
      <p:cxnSp>
        <p:nvCxnSpPr>
          <p:cNvPr id="1899" name="Google Shape;1899;p78"/>
          <p:cNvCxnSpPr/>
          <p:nvPr/>
        </p:nvCxnSpPr>
        <p:spPr>
          <a:xfrm>
            <a:off x="5023588" y="5143537"/>
            <a:ext cx="0" cy="285358"/>
          </a:xfrm>
          <a:prstGeom prst="straightConnector1">
            <a:avLst/>
          </a:prstGeom>
          <a:noFill/>
          <a:ln cap="flat" cmpd="sng" w="28575">
            <a:solidFill>
              <a:srgbClr val="0033CC"/>
            </a:solidFill>
            <a:prstDash val="solid"/>
            <a:miter lim="800000"/>
            <a:headEnd len="med" w="med" type="triangl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79"/>
          <p:cNvSpPr/>
          <p:nvPr/>
        </p:nvSpPr>
        <p:spPr>
          <a:xfrm>
            <a:off x="8478873" y="6119448"/>
            <a:ext cx="976111" cy="216396"/>
          </a:xfrm>
          <a:prstGeom prst="roundRect">
            <a:avLst>
              <a:gd fmla="val 50000" name="adj"/>
            </a:avLst>
          </a:prstGeom>
          <a:solidFill>
            <a:srgbClr val="193EB0"/>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source: Influxis</a:t>
            </a:r>
            <a:endParaRPr/>
          </a:p>
        </p:txBody>
      </p:sp>
      <p:grpSp>
        <p:nvGrpSpPr>
          <p:cNvPr id="1906" name="Google Shape;1906;p79"/>
          <p:cNvGrpSpPr/>
          <p:nvPr/>
        </p:nvGrpSpPr>
        <p:grpSpPr>
          <a:xfrm>
            <a:off x="416128" y="444866"/>
            <a:ext cx="9051872" cy="553998"/>
            <a:chOff x="416128" y="444866"/>
            <a:chExt cx="9051872" cy="553998"/>
          </a:xfrm>
        </p:grpSpPr>
        <p:sp>
          <p:nvSpPr>
            <p:cNvPr id="1907" name="Google Shape;1907;p79"/>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Môi trường IoT</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908" name="Google Shape;1908;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909" name="Google Shape;1909;p7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Sự phát triển của IoT theo môi trường thông minh</a:t>
            </a:r>
            <a:endParaRPr/>
          </a:p>
        </p:txBody>
      </p:sp>
      <p:grpSp>
        <p:nvGrpSpPr>
          <p:cNvPr id="1910" name="Google Shape;1910;p79"/>
          <p:cNvGrpSpPr/>
          <p:nvPr/>
        </p:nvGrpSpPr>
        <p:grpSpPr>
          <a:xfrm>
            <a:off x="599468" y="2289629"/>
            <a:ext cx="8808161" cy="3243871"/>
            <a:chOff x="599660" y="2289263"/>
            <a:chExt cx="8810985" cy="3244911"/>
          </a:xfrm>
        </p:grpSpPr>
        <p:sp>
          <p:nvSpPr>
            <p:cNvPr id="1911" name="Google Shape;1911;p79"/>
            <p:cNvSpPr/>
            <p:nvPr/>
          </p:nvSpPr>
          <p:spPr>
            <a:xfrm>
              <a:off x="2007145" y="2957715"/>
              <a:ext cx="5898237" cy="1925743"/>
            </a:xfrm>
            <a:prstGeom prst="roundRect">
              <a:avLst>
                <a:gd fmla="val 50000"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799">
                <a:solidFill>
                  <a:srgbClr val="0033CC"/>
                </a:solidFill>
                <a:latin typeface="Arial"/>
                <a:ea typeface="Arial"/>
                <a:cs typeface="Arial"/>
                <a:sym typeface="Arial"/>
              </a:endParaRPr>
            </a:p>
          </p:txBody>
        </p:sp>
        <p:sp>
          <p:nvSpPr>
            <p:cNvPr id="1912" name="Google Shape;1912;p79"/>
            <p:cNvSpPr/>
            <p:nvPr/>
          </p:nvSpPr>
          <p:spPr>
            <a:xfrm>
              <a:off x="4204191" y="3242620"/>
              <a:ext cx="1504144" cy="844196"/>
            </a:xfrm>
            <a:custGeom>
              <a:rect b="b" l="l" r="r" t="t"/>
              <a:pathLst>
                <a:path extrusionOk="0" h="671581" w="1196204">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a:gsLst>
                <a:gs pos="0">
                  <a:srgbClr val="D8D8D8"/>
                </a:gs>
                <a:gs pos="100000">
                  <a:schemeClr val="lt1"/>
                </a:gs>
              </a:gsLst>
              <a:lin ang="2700000"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23">
                <a:solidFill>
                  <a:srgbClr val="FFFFFF"/>
                </a:solidFill>
                <a:latin typeface="Calibri"/>
                <a:ea typeface="Calibri"/>
                <a:cs typeface="Calibri"/>
                <a:sym typeface="Calibri"/>
              </a:endParaRPr>
            </a:p>
          </p:txBody>
        </p:sp>
        <p:sp>
          <p:nvSpPr>
            <p:cNvPr id="1913" name="Google Shape;1913;p79"/>
            <p:cNvSpPr txBox="1"/>
            <p:nvPr/>
          </p:nvSpPr>
          <p:spPr>
            <a:xfrm>
              <a:off x="708945" y="2617751"/>
              <a:ext cx="1665867"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Xe, tài sản, con người và vật nuôi</a:t>
              </a:r>
              <a:endParaRPr/>
            </a:p>
            <a:p>
              <a:pPr indent="0" lvl="0" marL="0" marR="0" rtl="0" algn="ctr">
                <a:spcBef>
                  <a:spcPts val="0"/>
                </a:spcBef>
                <a:spcAft>
                  <a:spcPts val="0"/>
                </a:spcAft>
                <a:buNone/>
              </a:pPr>
              <a:r>
                <a:rPr lang="en-US" sz="1050">
                  <a:solidFill>
                    <a:srgbClr val="3F3F3F"/>
                  </a:solidFill>
                  <a:latin typeface="Arial"/>
                  <a:ea typeface="Arial"/>
                  <a:cs typeface="Arial"/>
                  <a:sym typeface="Arial"/>
                </a:rPr>
                <a:t>Theo dõi và kiểm soát</a:t>
              </a:r>
              <a:endParaRPr/>
            </a:p>
          </p:txBody>
        </p:sp>
        <p:sp>
          <p:nvSpPr>
            <p:cNvPr id="1914" name="Google Shape;1914;p79"/>
            <p:cNvSpPr txBox="1"/>
            <p:nvPr/>
          </p:nvSpPr>
          <p:spPr>
            <a:xfrm>
              <a:off x="599660" y="3791393"/>
              <a:ext cx="925686"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Di động nhúng</a:t>
              </a:r>
              <a:endParaRPr/>
            </a:p>
          </p:txBody>
        </p:sp>
        <p:sp>
          <p:nvSpPr>
            <p:cNvPr id="1915" name="Google Shape;1915;p79"/>
            <p:cNvSpPr txBox="1"/>
            <p:nvPr/>
          </p:nvSpPr>
          <p:spPr>
            <a:xfrm>
              <a:off x="1006268" y="4825910"/>
              <a:ext cx="107122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M2M &amp; mạng cảm biến không dây</a:t>
              </a:r>
              <a:endParaRPr/>
            </a:p>
          </p:txBody>
        </p:sp>
        <p:sp>
          <p:nvSpPr>
            <p:cNvPr id="1916" name="Google Shape;1916;p79"/>
            <p:cNvSpPr txBox="1"/>
            <p:nvPr/>
          </p:nvSpPr>
          <p:spPr>
            <a:xfrm>
              <a:off x="3900472" y="5276152"/>
              <a:ext cx="584678"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Vạn vật thường nhật</a:t>
              </a:r>
              <a:endParaRPr/>
            </a:p>
          </p:txBody>
        </p:sp>
        <p:sp>
          <p:nvSpPr>
            <p:cNvPr id="1917" name="Google Shape;1917;p79"/>
            <p:cNvSpPr txBox="1"/>
            <p:nvPr/>
          </p:nvSpPr>
          <p:spPr>
            <a:xfrm>
              <a:off x="5287842" y="5276152"/>
              <a:ext cx="914304"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Nhà và thành phố thông minh</a:t>
              </a:r>
              <a:endParaRPr/>
            </a:p>
          </p:txBody>
        </p:sp>
        <p:sp>
          <p:nvSpPr>
            <p:cNvPr id="1918" name="Google Shape;1918;p79"/>
            <p:cNvSpPr txBox="1"/>
            <p:nvPr/>
          </p:nvSpPr>
          <p:spPr>
            <a:xfrm>
              <a:off x="7746996" y="4825910"/>
              <a:ext cx="912321"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Điều trị từ xa và chăm sóc sức khỏe</a:t>
              </a:r>
              <a:endParaRPr/>
            </a:p>
          </p:txBody>
        </p:sp>
        <p:sp>
          <p:nvSpPr>
            <p:cNvPr id="1919" name="Google Shape;1919;p79"/>
            <p:cNvSpPr txBox="1"/>
            <p:nvPr/>
          </p:nvSpPr>
          <p:spPr>
            <a:xfrm>
              <a:off x="8316837" y="3784392"/>
              <a:ext cx="1093808"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Quản lí toà nhà</a:t>
              </a:r>
              <a:endParaRPr/>
            </a:p>
          </p:txBody>
        </p:sp>
        <p:sp>
          <p:nvSpPr>
            <p:cNvPr id="1920" name="Google Shape;1920;p79"/>
            <p:cNvSpPr txBox="1"/>
            <p:nvPr/>
          </p:nvSpPr>
          <p:spPr>
            <a:xfrm>
              <a:off x="7597151" y="2617751"/>
              <a:ext cx="952354"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An ninh và giám sát</a:t>
              </a:r>
              <a:endParaRPr/>
            </a:p>
          </p:txBody>
        </p:sp>
        <p:sp>
          <p:nvSpPr>
            <p:cNvPr id="1921" name="Google Shape;1921;p79"/>
            <p:cNvSpPr txBox="1"/>
            <p:nvPr/>
          </p:nvSpPr>
          <p:spPr>
            <a:xfrm>
              <a:off x="5268817" y="2289263"/>
              <a:ext cx="952354"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Tiêu thụ năng lượng</a:t>
              </a:r>
              <a:endParaRPr/>
            </a:p>
          </p:txBody>
        </p:sp>
        <p:sp>
          <p:nvSpPr>
            <p:cNvPr id="1922" name="Google Shape;1922;p79"/>
            <p:cNvSpPr txBox="1"/>
            <p:nvPr/>
          </p:nvSpPr>
          <p:spPr>
            <a:xfrm>
              <a:off x="3716634" y="2289263"/>
              <a:ext cx="952354"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Tự động hóa nông nghiệp</a:t>
              </a:r>
              <a:endParaRPr/>
            </a:p>
          </p:txBody>
        </p:sp>
        <p:sp>
          <p:nvSpPr>
            <p:cNvPr id="1923" name="Google Shape;1923;p79"/>
            <p:cNvSpPr txBox="1"/>
            <p:nvPr/>
          </p:nvSpPr>
          <p:spPr>
            <a:xfrm>
              <a:off x="4385751" y="3643883"/>
              <a:ext cx="1141025"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3F3F3F"/>
                  </a:solidFill>
                  <a:latin typeface="Arial"/>
                  <a:ea typeface="Arial"/>
                  <a:cs typeface="Arial"/>
                  <a:sym typeface="Arial"/>
                </a:rPr>
                <a:t>Internet Vạn Vật</a:t>
              </a:r>
              <a:endParaRPr/>
            </a:p>
          </p:txBody>
        </p:sp>
        <p:sp>
          <p:nvSpPr>
            <p:cNvPr id="1924" name="Google Shape;1924;p79"/>
            <p:cNvSpPr txBox="1"/>
            <p:nvPr/>
          </p:nvSpPr>
          <p:spPr>
            <a:xfrm>
              <a:off x="3471301" y="4215743"/>
              <a:ext cx="1141025"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Vạn vật </a:t>
              </a:r>
              <a:r>
                <a:rPr lang="en-US" sz="1200">
                  <a:solidFill>
                    <a:srgbClr val="3F3F3F"/>
                  </a:solidFill>
                  <a:latin typeface="Arial"/>
                  <a:ea typeface="Arial"/>
                  <a:cs typeface="Arial"/>
                  <a:sym typeface="Arial"/>
                </a:rPr>
                <a:t>thường nhật được </a:t>
              </a:r>
              <a:r>
                <a:rPr lang="en-US" sz="1200">
                  <a:solidFill>
                    <a:srgbClr val="FF0000"/>
                  </a:solidFill>
                  <a:latin typeface="Arial"/>
                  <a:ea typeface="Arial"/>
                  <a:cs typeface="Arial"/>
                  <a:sym typeface="Arial"/>
                </a:rPr>
                <a:t>kết nối</a:t>
              </a:r>
              <a:endParaRPr/>
            </a:p>
          </p:txBody>
        </p:sp>
        <p:sp>
          <p:nvSpPr>
            <p:cNvPr id="1925" name="Google Shape;1925;p79"/>
            <p:cNvSpPr txBox="1"/>
            <p:nvPr/>
          </p:nvSpPr>
          <p:spPr>
            <a:xfrm>
              <a:off x="5209794" y="4215743"/>
              <a:ext cx="1141025" cy="25802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Vì một ngày mai </a:t>
              </a:r>
              <a:r>
                <a:rPr lang="en-US" sz="1200">
                  <a:solidFill>
                    <a:srgbClr val="FF0000"/>
                  </a:solidFill>
                  <a:latin typeface="Arial"/>
                  <a:ea typeface="Arial"/>
                  <a:cs typeface="Arial"/>
                  <a:sym typeface="Arial"/>
                </a:rPr>
                <a:t>thông minh hơn</a:t>
              </a:r>
              <a:endParaRPr/>
            </a:p>
          </p:txBody>
        </p:sp>
        <p:grpSp>
          <p:nvGrpSpPr>
            <p:cNvPr id="1926" name="Google Shape;1926;p79"/>
            <p:cNvGrpSpPr/>
            <p:nvPr/>
          </p:nvGrpSpPr>
          <p:grpSpPr>
            <a:xfrm rot="2700000">
              <a:off x="4769586" y="4149918"/>
              <a:ext cx="407106" cy="406756"/>
              <a:chOff x="9747435" y="59082"/>
              <a:chExt cx="1852614" cy="1851024"/>
            </a:xfrm>
          </p:grpSpPr>
          <p:sp>
            <p:nvSpPr>
              <p:cNvPr id="1927" name="Google Shape;1927;p79"/>
              <p:cNvSpPr/>
              <p:nvPr/>
            </p:nvSpPr>
            <p:spPr>
              <a:xfrm>
                <a:off x="10547538" y="59082"/>
                <a:ext cx="1052511" cy="1050925"/>
              </a:xfrm>
              <a:custGeom>
                <a:rect b="b" l="l" r="r" t="t"/>
                <a:pathLst>
                  <a:path extrusionOk="0" h="1324" w="1325">
                    <a:moveTo>
                      <a:pt x="1314" y="116"/>
                    </a:moveTo>
                    <a:lnTo>
                      <a:pt x="1208" y="10"/>
                    </a:lnTo>
                    <a:lnTo>
                      <a:pt x="1208" y="10"/>
                    </a:lnTo>
                    <a:lnTo>
                      <a:pt x="1202" y="6"/>
                    </a:lnTo>
                    <a:lnTo>
                      <a:pt x="1195" y="2"/>
                    </a:lnTo>
                    <a:lnTo>
                      <a:pt x="1187" y="0"/>
                    </a:lnTo>
                    <a:lnTo>
                      <a:pt x="1180" y="0"/>
                    </a:lnTo>
                    <a:lnTo>
                      <a:pt x="1172" y="0"/>
                    </a:lnTo>
                    <a:lnTo>
                      <a:pt x="1165" y="2"/>
                    </a:lnTo>
                    <a:lnTo>
                      <a:pt x="1159" y="6"/>
                    </a:lnTo>
                    <a:lnTo>
                      <a:pt x="1153" y="10"/>
                    </a:lnTo>
                    <a:lnTo>
                      <a:pt x="861" y="302"/>
                    </a:lnTo>
                    <a:lnTo>
                      <a:pt x="861" y="302"/>
                    </a:lnTo>
                    <a:lnTo>
                      <a:pt x="852" y="294"/>
                    </a:lnTo>
                    <a:lnTo>
                      <a:pt x="843" y="288"/>
                    </a:lnTo>
                    <a:lnTo>
                      <a:pt x="833" y="283"/>
                    </a:lnTo>
                    <a:lnTo>
                      <a:pt x="822" y="278"/>
                    </a:lnTo>
                    <a:lnTo>
                      <a:pt x="812" y="275"/>
                    </a:lnTo>
                    <a:lnTo>
                      <a:pt x="802" y="272"/>
                    </a:lnTo>
                    <a:lnTo>
                      <a:pt x="791" y="271"/>
                    </a:lnTo>
                    <a:lnTo>
                      <a:pt x="780" y="270"/>
                    </a:lnTo>
                    <a:lnTo>
                      <a:pt x="769" y="271"/>
                    </a:lnTo>
                    <a:lnTo>
                      <a:pt x="759" y="272"/>
                    </a:lnTo>
                    <a:lnTo>
                      <a:pt x="747" y="276"/>
                    </a:lnTo>
                    <a:lnTo>
                      <a:pt x="737" y="279"/>
                    </a:lnTo>
                    <a:lnTo>
                      <a:pt x="727" y="284"/>
                    </a:lnTo>
                    <a:lnTo>
                      <a:pt x="718" y="289"/>
                    </a:lnTo>
                    <a:lnTo>
                      <a:pt x="708" y="296"/>
                    </a:lnTo>
                    <a:lnTo>
                      <a:pt x="699" y="304"/>
                    </a:lnTo>
                    <a:lnTo>
                      <a:pt x="675" y="328"/>
                    </a:lnTo>
                    <a:lnTo>
                      <a:pt x="675" y="328"/>
                    </a:lnTo>
                    <a:lnTo>
                      <a:pt x="664" y="319"/>
                    </a:lnTo>
                    <a:lnTo>
                      <a:pt x="653" y="309"/>
                    </a:lnTo>
                    <a:lnTo>
                      <a:pt x="629" y="293"/>
                    </a:lnTo>
                    <a:lnTo>
                      <a:pt x="604" y="278"/>
                    </a:lnTo>
                    <a:lnTo>
                      <a:pt x="577" y="267"/>
                    </a:lnTo>
                    <a:lnTo>
                      <a:pt x="550" y="256"/>
                    </a:lnTo>
                    <a:lnTo>
                      <a:pt x="536" y="253"/>
                    </a:lnTo>
                    <a:lnTo>
                      <a:pt x="522" y="249"/>
                    </a:lnTo>
                    <a:lnTo>
                      <a:pt x="508" y="247"/>
                    </a:lnTo>
                    <a:lnTo>
                      <a:pt x="493" y="246"/>
                    </a:lnTo>
                    <a:lnTo>
                      <a:pt x="478" y="245"/>
                    </a:lnTo>
                    <a:lnTo>
                      <a:pt x="463" y="245"/>
                    </a:lnTo>
                    <a:lnTo>
                      <a:pt x="463" y="245"/>
                    </a:lnTo>
                    <a:lnTo>
                      <a:pt x="447" y="245"/>
                    </a:lnTo>
                    <a:lnTo>
                      <a:pt x="433" y="246"/>
                    </a:lnTo>
                    <a:lnTo>
                      <a:pt x="417" y="248"/>
                    </a:lnTo>
                    <a:lnTo>
                      <a:pt x="402" y="251"/>
                    </a:lnTo>
                    <a:lnTo>
                      <a:pt x="387" y="254"/>
                    </a:lnTo>
                    <a:lnTo>
                      <a:pt x="372" y="257"/>
                    </a:lnTo>
                    <a:lnTo>
                      <a:pt x="359" y="262"/>
                    </a:lnTo>
                    <a:lnTo>
                      <a:pt x="344" y="268"/>
                    </a:lnTo>
                    <a:lnTo>
                      <a:pt x="330" y="275"/>
                    </a:lnTo>
                    <a:lnTo>
                      <a:pt x="316" y="281"/>
                    </a:lnTo>
                    <a:lnTo>
                      <a:pt x="304" y="288"/>
                    </a:lnTo>
                    <a:lnTo>
                      <a:pt x="290" y="296"/>
                    </a:lnTo>
                    <a:lnTo>
                      <a:pt x="279" y="305"/>
                    </a:lnTo>
                    <a:lnTo>
                      <a:pt x="266" y="314"/>
                    </a:lnTo>
                    <a:lnTo>
                      <a:pt x="255" y="325"/>
                    </a:lnTo>
                    <a:lnTo>
                      <a:pt x="243" y="336"/>
                    </a:lnTo>
                    <a:lnTo>
                      <a:pt x="11" y="567"/>
                    </a:lnTo>
                    <a:lnTo>
                      <a:pt x="11" y="567"/>
                    </a:lnTo>
                    <a:lnTo>
                      <a:pt x="6" y="574"/>
                    </a:lnTo>
                    <a:lnTo>
                      <a:pt x="3" y="580"/>
                    </a:lnTo>
                    <a:lnTo>
                      <a:pt x="1" y="588"/>
                    </a:lnTo>
                    <a:lnTo>
                      <a:pt x="0" y="595"/>
                    </a:lnTo>
                    <a:lnTo>
                      <a:pt x="0" y="595"/>
                    </a:lnTo>
                    <a:lnTo>
                      <a:pt x="1" y="603"/>
                    </a:lnTo>
                    <a:lnTo>
                      <a:pt x="3" y="611"/>
                    </a:lnTo>
                    <a:lnTo>
                      <a:pt x="6" y="616"/>
                    </a:lnTo>
                    <a:lnTo>
                      <a:pt x="11" y="623"/>
                    </a:lnTo>
                    <a:lnTo>
                      <a:pt x="702" y="1312"/>
                    </a:lnTo>
                    <a:lnTo>
                      <a:pt x="702" y="1312"/>
                    </a:lnTo>
                    <a:lnTo>
                      <a:pt x="707" y="1318"/>
                    </a:lnTo>
                    <a:lnTo>
                      <a:pt x="714" y="1322"/>
                    </a:lnTo>
                    <a:lnTo>
                      <a:pt x="721" y="1324"/>
                    </a:lnTo>
                    <a:lnTo>
                      <a:pt x="729" y="1324"/>
                    </a:lnTo>
                    <a:lnTo>
                      <a:pt x="729" y="1324"/>
                    </a:lnTo>
                    <a:lnTo>
                      <a:pt x="736" y="1324"/>
                    </a:lnTo>
                    <a:lnTo>
                      <a:pt x="744" y="1322"/>
                    </a:lnTo>
                    <a:lnTo>
                      <a:pt x="751" y="1318"/>
                    </a:lnTo>
                    <a:lnTo>
                      <a:pt x="756" y="1312"/>
                    </a:lnTo>
                    <a:lnTo>
                      <a:pt x="989" y="1080"/>
                    </a:lnTo>
                    <a:lnTo>
                      <a:pt x="989" y="1080"/>
                    </a:lnTo>
                    <a:lnTo>
                      <a:pt x="999" y="1069"/>
                    </a:lnTo>
                    <a:lnTo>
                      <a:pt x="1009" y="1057"/>
                    </a:lnTo>
                    <a:lnTo>
                      <a:pt x="1018" y="1046"/>
                    </a:lnTo>
                    <a:lnTo>
                      <a:pt x="1028" y="1033"/>
                    </a:lnTo>
                    <a:lnTo>
                      <a:pt x="1036" y="1020"/>
                    </a:lnTo>
                    <a:lnTo>
                      <a:pt x="1042" y="1007"/>
                    </a:lnTo>
                    <a:lnTo>
                      <a:pt x="1049" y="993"/>
                    </a:lnTo>
                    <a:lnTo>
                      <a:pt x="1056" y="980"/>
                    </a:lnTo>
                    <a:lnTo>
                      <a:pt x="1061" y="966"/>
                    </a:lnTo>
                    <a:lnTo>
                      <a:pt x="1065" y="952"/>
                    </a:lnTo>
                    <a:lnTo>
                      <a:pt x="1070" y="938"/>
                    </a:lnTo>
                    <a:lnTo>
                      <a:pt x="1073" y="924"/>
                    </a:lnTo>
                    <a:lnTo>
                      <a:pt x="1075" y="909"/>
                    </a:lnTo>
                    <a:lnTo>
                      <a:pt x="1078" y="895"/>
                    </a:lnTo>
                    <a:lnTo>
                      <a:pt x="1079" y="866"/>
                    </a:lnTo>
                    <a:lnTo>
                      <a:pt x="1079" y="836"/>
                    </a:lnTo>
                    <a:lnTo>
                      <a:pt x="1077" y="823"/>
                    </a:lnTo>
                    <a:lnTo>
                      <a:pt x="1074" y="808"/>
                    </a:lnTo>
                    <a:lnTo>
                      <a:pt x="1072" y="793"/>
                    </a:lnTo>
                    <a:lnTo>
                      <a:pt x="1069" y="779"/>
                    </a:lnTo>
                    <a:lnTo>
                      <a:pt x="1064" y="764"/>
                    </a:lnTo>
                    <a:lnTo>
                      <a:pt x="1059" y="751"/>
                    </a:lnTo>
                    <a:lnTo>
                      <a:pt x="1054" y="737"/>
                    </a:lnTo>
                    <a:lnTo>
                      <a:pt x="1047" y="723"/>
                    </a:lnTo>
                    <a:lnTo>
                      <a:pt x="1040" y="710"/>
                    </a:lnTo>
                    <a:lnTo>
                      <a:pt x="1033" y="697"/>
                    </a:lnTo>
                    <a:lnTo>
                      <a:pt x="1024" y="685"/>
                    </a:lnTo>
                    <a:lnTo>
                      <a:pt x="1016" y="672"/>
                    </a:lnTo>
                    <a:lnTo>
                      <a:pt x="1006" y="661"/>
                    </a:lnTo>
                    <a:lnTo>
                      <a:pt x="996" y="648"/>
                    </a:lnTo>
                    <a:lnTo>
                      <a:pt x="1020" y="624"/>
                    </a:lnTo>
                    <a:lnTo>
                      <a:pt x="1020" y="624"/>
                    </a:lnTo>
                    <a:lnTo>
                      <a:pt x="1028" y="616"/>
                    </a:lnTo>
                    <a:lnTo>
                      <a:pt x="1034" y="607"/>
                    </a:lnTo>
                    <a:lnTo>
                      <a:pt x="1040" y="597"/>
                    </a:lnTo>
                    <a:lnTo>
                      <a:pt x="1045" y="587"/>
                    </a:lnTo>
                    <a:lnTo>
                      <a:pt x="1049" y="576"/>
                    </a:lnTo>
                    <a:lnTo>
                      <a:pt x="1051" y="566"/>
                    </a:lnTo>
                    <a:lnTo>
                      <a:pt x="1053" y="555"/>
                    </a:lnTo>
                    <a:lnTo>
                      <a:pt x="1054" y="545"/>
                    </a:lnTo>
                    <a:lnTo>
                      <a:pt x="1054" y="533"/>
                    </a:lnTo>
                    <a:lnTo>
                      <a:pt x="1051" y="523"/>
                    </a:lnTo>
                    <a:lnTo>
                      <a:pt x="1049" y="512"/>
                    </a:lnTo>
                    <a:lnTo>
                      <a:pt x="1046" y="501"/>
                    </a:lnTo>
                    <a:lnTo>
                      <a:pt x="1041" y="491"/>
                    </a:lnTo>
                    <a:lnTo>
                      <a:pt x="1037" y="481"/>
                    </a:lnTo>
                    <a:lnTo>
                      <a:pt x="1030" y="472"/>
                    </a:lnTo>
                    <a:lnTo>
                      <a:pt x="1022" y="463"/>
                    </a:lnTo>
                    <a:lnTo>
                      <a:pt x="1314" y="172"/>
                    </a:lnTo>
                    <a:lnTo>
                      <a:pt x="1314" y="172"/>
                    </a:lnTo>
                    <a:lnTo>
                      <a:pt x="1318" y="165"/>
                    </a:lnTo>
                    <a:lnTo>
                      <a:pt x="1323" y="158"/>
                    </a:lnTo>
                    <a:lnTo>
                      <a:pt x="1324" y="152"/>
                    </a:lnTo>
                    <a:lnTo>
                      <a:pt x="1325" y="145"/>
                    </a:lnTo>
                    <a:lnTo>
                      <a:pt x="1324" y="137"/>
                    </a:lnTo>
                    <a:lnTo>
                      <a:pt x="1323" y="130"/>
                    </a:lnTo>
                    <a:lnTo>
                      <a:pt x="1318" y="123"/>
                    </a:lnTo>
                    <a:lnTo>
                      <a:pt x="1314" y="116"/>
                    </a:lnTo>
                    <a:lnTo>
                      <a:pt x="1314" y="116"/>
                    </a:lnTo>
                    <a:close/>
                    <a:moveTo>
                      <a:pt x="754" y="359"/>
                    </a:moveTo>
                    <a:lnTo>
                      <a:pt x="754" y="359"/>
                    </a:lnTo>
                    <a:lnTo>
                      <a:pt x="761" y="354"/>
                    </a:lnTo>
                    <a:lnTo>
                      <a:pt x="767" y="351"/>
                    </a:lnTo>
                    <a:lnTo>
                      <a:pt x="775" y="349"/>
                    </a:lnTo>
                    <a:lnTo>
                      <a:pt x="781" y="347"/>
                    </a:lnTo>
                    <a:lnTo>
                      <a:pt x="789" y="349"/>
                    </a:lnTo>
                    <a:lnTo>
                      <a:pt x="796" y="351"/>
                    </a:lnTo>
                    <a:lnTo>
                      <a:pt x="803" y="354"/>
                    </a:lnTo>
                    <a:lnTo>
                      <a:pt x="809" y="359"/>
                    </a:lnTo>
                    <a:lnTo>
                      <a:pt x="834" y="384"/>
                    </a:lnTo>
                    <a:lnTo>
                      <a:pt x="834" y="384"/>
                    </a:lnTo>
                    <a:lnTo>
                      <a:pt x="940" y="490"/>
                    </a:lnTo>
                    <a:lnTo>
                      <a:pt x="940" y="490"/>
                    </a:lnTo>
                    <a:lnTo>
                      <a:pt x="940" y="490"/>
                    </a:lnTo>
                    <a:lnTo>
                      <a:pt x="965" y="515"/>
                    </a:lnTo>
                    <a:lnTo>
                      <a:pt x="965" y="515"/>
                    </a:lnTo>
                    <a:lnTo>
                      <a:pt x="969" y="521"/>
                    </a:lnTo>
                    <a:lnTo>
                      <a:pt x="973" y="527"/>
                    </a:lnTo>
                    <a:lnTo>
                      <a:pt x="975" y="534"/>
                    </a:lnTo>
                    <a:lnTo>
                      <a:pt x="976" y="542"/>
                    </a:lnTo>
                    <a:lnTo>
                      <a:pt x="975" y="549"/>
                    </a:lnTo>
                    <a:lnTo>
                      <a:pt x="973" y="557"/>
                    </a:lnTo>
                    <a:lnTo>
                      <a:pt x="969" y="564"/>
                    </a:lnTo>
                    <a:lnTo>
                      <a:pt x="965" y="570"/>
                    </a:lnTo>
                    <a:lnTo>
                      <a:pt x="941" y="594"/>
                    </a:lnTo>
                    <a:lnTo>
                      <a:pt x="875" y="527"/>
                    </a:lnTo>
                    <a:lnTo>
                      <a:pt x="730" y="383"/>
                    </a:lnTo>
                    <a:lnTo>
                      <a:pt x="754" y="359"/>
                    </a:lnTo>
                    <a:close/>
                    <a:moveTo>
                      <a:pt x="677" y="596"/>
                    </a:moveTo>
                    <a:lnTo>
                      <a:pt x="677" y="596"/>
                    </a:lnTo>
                    <a:lnTo>
                      <a:pt x="671" y="602"/>
                    </a:lnTo>
                    <a:lnTo>
                      <a:pt x="664" y="605"/>
                    </a:lnTo>
                    <a:lnTo>
                      <a:pt x="656" y="607"/>
                    </a:lnTo>
                    <a:lnTo>
                      <a:pt x="649" y="607"/>
                    </a:lnTo>
                    <a:lnTo>
                      <a:pt x="649" y="607"/>
                    </a:lnTo>
                    <a:lnTo>
                      <a:pt x="641" y="607"/>
                    </a:lnTo>
                    <a:lnTo>
                      <a:pt x="634" y="605"/>
                    </a:lnTo>
                    <a:lnTo>
                      <a:pt x="628" y="602"/>
                    </a:lnTo>
                    <a:lnTo>
                      <a:pt x="622" y="596"/>
                    </a:lnTo>
                    <a:lnTo>
                      <a:pt x="516" y="490"/>
                    </a:lnTo>
                    <a:lnTo>
                      <a:pt x="516" y="490"/>
                    </a:lnTo>
                    <a:lnTo>
                      <a:pt x="510" y="485"/>
                    </a:lnTo>
                    <a:lnTo>
                      <a:pt x="503" y="481"/>
                    </a:lnTo>
                    <a:lnTo>
                      <a:pt x="498" y="477"/>
                    </a:lnTo>
                    <a:lnTo>
                      <a:pt x="491" y="474"/>
                    </a:lnTo>
                    <a:lnTo>
                      <a:pt x="484" y="472"/>
                    </a:lnTo>
                    <a:lnTo>
                      <a:pt x="477" y="469"/>
                    </a:lnTo>
                    <a:lnTo>
                      <a:pt x="463" y="468"/>
                    </a:lnTo>
                    <a:lnTo>
                      <a:pt x="450" y="469"/>
                    </a:lnTo>
                    <a:lnTo>
                      <a:pt x="442" y="472"/>
                    </a:lnTo>
                    <a:lnTo>
                      <a:pt x="436" y="474"/>
                    </a:lnTo>
                    <a:lnTo>
                      <a:pt x="429" y="477"/>
                    </a:lnTo>
                    <a:lnTo>
                      <a:pt x="422" y="481"/>
                    </a:lnTo>
                    <a:lnTo>
                      <a:pt x="417" y="485"/>
                    </a:lnTo>
                    <a:lnTo>
                      <a:pt x="411" y="490"/>
                    </a:lnTo>
                    <a:lnTo>
                      <a:pt x="305" y="596"/>
                    </a:lnTo>
                    <a:lnTo>
                      <a:pt x="305" y="596"/>
                    </a:lnTo>
                    <a:lnTo>
                      <a:pt x="299" y="602"/>
                    </a:lnTo>
                    <a:lnTo>
                      <a:pt x="292" y="605"/>
                    </a:lnTo>
                    <a:lnTo>
                      <a:pt x="285" y="607"/>
                    </a:lnTo>
                    <a:lnTo>
                      <a:pt x="278" y="607"/>
                    </a:lnTo>
                    <a:lnTo>
                      <a:pt x="270" y="607"/>
                    </a:lnTo>
                    <a:lnTo>
                      <a:pt x="263" y="605"/>
                    </a:lnTo>
                    <a:lnTo>
                      <a:pt x="256" y="602"/>
                    </a:lnTo>
                    <a:lnTo>
                      <a:pt x="250" y="596"/>
                    </a:lnTo>
                    <a:lnTo>
                      <a:pt x="250" y="596"/>
                    </a:lnTo>
                    <a:lnTo>
                      <a:pt x="245" y="590"/>
                    </a:lnTo>
                    <a:lnTo>
                      <a:pt x="241" y="583"/>
                    </a:lnTo>
                    <a:lnTo>
                      <a:pt x="239" y="576"/>
                    </a:lnTo>
                    <a:lnTo>
                      <a:pt x="239" y="568"/>
                    </a:lnTo>
                    <a:lnTo>
                      <a:pt x="239" y="562"/>
                    </a:lnTo>
                    <a:lnTo>
                      <a:pt x="241" y="554"/>
                    </a:lnTo>
                    <a:lnTo>
                      <a:pt x="245" y="547"/>
                    </a:lnTo>
                    <a:lnTo>
                      <a:pt x="250" y="541"/>
                    </a:lnTo>
                    <a:lnTo>
                      <a:pt x="356" y="435"/>
                    </a:lnTo>
                    <a:lnTo>
                      <a:pt x="356" y="435"/>
                    </a:lnTo>
                    <a:lnTo>
                      <a:pt x="368" y="425"/>
                    </a:lnTo>
                    <a:lnTo>
                      <a:pt x="380" y="416"/>
                    </a:lnTo>
                    <a:lnTo>
                      <a:pt x="393" y="408"/>
                    </a:lnTo>
                    <a:lnTo>
                      <a:pt x="406" y="402"/>
                    </a:lnTo>
                    <a:lnTo>
                      <a:pt x="420" y="396"/>
                    </a:lnTo>
                    <a:lnTo>
                      <a:pt x="434" y="393"/>
                    </a:lnTo>
                    <a:lnTo>
                      <a:pt x="449" y="392"/>
                    </a:lnTo>
                    <a:lnTo>
                      <a:pt x="463" y="391"/>
                    </a:lnTo>
                    <a:lnTo>
                      <a:pt x="478" y="392"/>
                    </a:lnTo>
                    <a:lnTo>
                      <a:pt x="492" y="393"/>
                    </a:lnTo>
                    <a:lnTo>
                      <a:pt x="507" y="396"/>
                    </a:lnTo>
                    <a:lnTo>
                      <a:pt x="520" y="402"/>
                    </a:lnTo>
                    <a:lnTo>
                      <a:pt x="534" y="408"/>
                    </a:lnTo>
                    <a:lnTo>
                      <a:pt x="547" y="416"/>
                    </a:lnTo>
                    <a:lnTo>
                      <a:pt x="559" y="425"/>
                    </a:lnTo>
                    <a:lnTo>
                      <a:pt x="571" y="435"/>
                    </a:lnTo>
                    <a:lnTo>
                      <a:pt x="677" y="541"/>
                    </a:lnTo>
                    <a:lnTo>
                      <a:pt x="677" y="541"/>
                    </a:lnTo>
                    <a:lnTo>
                      <a:pt x="681" y="547"/>
                    </a:lnTo>
                    <a:lnTo>
                      <a:pt x="686" y="554"/>
                    </a:lnTo>
                    <a:lnTo>
                      <a:pt x="687" y="562"/>
                    </a:lnTo>
                    <a:lnTo>
                      <a:pt x="688" y="568"/>
                    </a:lnTo>
                    <a:lnTo>
                      <a:pt x="687" y="576"/>
                    </a:lnTo>
                    <a:lnTo>
                      <a:pt x="686" y="583"/>
                    </a:lnTo>
                    <a:lnTo>
                      <a:pt x="681" y="590"/>
                    </a:lnTo>
                    <a:lnTo>
                      <a:pt x="677" y="596"/>
                    </a:lnTo>
                    <a:lnTo>
                      <a:pt x="677" y="596"/>
                    </a:lnTo>
                    <a:close/>
                  </a:path>
                </a:pathLst>
              </a:custGeom>
              <a:solidFill>
                <a:srgbClr val="0033CC"/>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33CC"/>
                  </a:solidFill>
                  <a:latin typeface="Calibri"/>
                  <a:ea typeface="Calibri"/>
                  <a:cs typeface="Calibri"/>
                  <a:sym typeface="Calibri"/>
                </a:endParaRPr>
              </a:p>
            </p:txBody>
          </p:sp>
          <p:sp>
            <p:nvSpPr>
              <p:cNvPr id="1928" name="Google Shape;1928;p79"/>
              <p:cNvSpPr/>
              <p:nvPr/>
            </p:nvSpPr>
            <p:spPr>
              <a:xfrm>
                <a:off x="9747435" y="694082"/>
                <a:ext cx="1216026" cy="1216024"/>
              </a:xfrm>
              <a:custGeom>
                <a:rect b="b" l="l" r="r" t="t"/>
                <a:pathLst>
                  <a:path extrusionOk="0" h="1531" w="1533">
                    <a:moveTo>
                      <a:pt x="1339" y="403"/>
                    </a:moveTo>
                    <a:lnTo>
                      <a:pt x="1127" y="615"/>
                    </a:lnTo>
                    <a:lnTo>
                      <a:pt x="916" y="404"/>
                    </a:lnTo>
                    <a:lnTo>
                      <a:pt x="1128" y="194"/>
                    </a:lnTo>
                    <a:lnTo>
                      <a:pt x="1128" y="194"/>
                    </a:lnTo>
                    <a:lnTo>
                      <a:pt x="1136" y="184"/>
                    </a:lnTo>
                    <a:lnTo>
                      <a:pt x="1142" y="175"/>
                    </a:lnTo>
                    <a:lnTo>
                      <a:pt x="1149" y="166"/>
                    </a:lnTo>
                    <a:lnTo>
                      <a:pt x="1153" y="156"/>
                    </a:lnTo>
                    <a:lnTo>
                      <a:pt x="1157" y="146"/>
                    </a:lnTo>
                    <a:lnTo>
                      <a:pt x="1159" y="135"/>
                    </a:lnTo>
                    <a:lnTo>
                      <a:pt x="1161" y="124"/>
                    </a:lnTo>
                    <a:lnTo>
                      <a:pt x="1161" y="113"/>
                    </a:lnTo>
                    <a:lnTo>
                      <a:pt x="1161" y="113"/>
                    </a:lnTo>
                    <a:lnTo>
                      <a:pt x="1161" y="101"/>
                    </a:lnTo>
                    <a:lnTo>
                      <a:pt x="1159" y="90"/>
                    </a:lnTo>
                    <a:lnTo>
                      <a:pt x="1157" y="80"/>
                    </a:lnTo>
                    <a:lnTo>
                      <a:pt x="1153" y="69"/>
                    </a:lnTo>
                    <a:lnTo>
                      <a:pt x="1148" y="59"/>
                    </a:lnTo>
                    <a:lnTo>
                      <a:pt x="1142" y="49"/>
                    </a:lnTo>
                    <a:lnTo>
                      <a:pt x="1136" y="41"/>
                    </a:lnTo>
                    <a:lnTo>
                      <a:pt x="1128" y="32"/>
                    </a:lnTo>
                    <a:lnTo>
                      <a:pt x="1128" y="32"/>
                    </a:lnTo>
                    <a:lnTo>
                      <a:pt x="1120" y="25"/>
                    </a:lnTo>
                    <a:lnTo>
                      <a:pt x="1111" y="18"/>
                    </a:lnTo>
                    <a:lnTo>
                      <a:pt x="1101" y="12"/>
                    </a:lnTo>
                    <a:lnTo>
                      <a:pt x="1091" y="8"/>
                    </a:lnTo>
                    <a:lnTo>
                      <a:pt x="1080" y="4"/>
                    </a:lnTo>
                    <a:lnTo>
                      <a:pt x="1070" y="2"/>
                    </a:lnTo>
                    <a:lnTo>
                      <a:pt x="1059" y="0"/>
                    </a:lnTo>
                    <a:lnTo>
                      <a:pt x="1047" y="0"/>
                    </a:lnTo>
                    <a:lnTo>
                      <a:pt x="1036" y="0"/>
                    </a:lnTo>
                    <a:lnTo>
                      <a:pt x="1026" y="2"/>
                    </a:lnTo>
                    <a:lnTo>
                      <a:pt x="1014" y="4"/>
                    </a:lnTo>
                    <a:lnTo>
                      <a:pt x="1004" y="8"/>
                    </a:lnTo>
                    <a:lnTo>
                      <a:pt x="994" y="12"/>
                    </a:lnTo>
                    <a:lnTo>
                      <a:pt x="985" y="18"/>
                    </a:lnTo>
                    <a:lnTo>
                      <a:pt x="976" y="25"/>
                    </a:lnTo>
                    <a:lnTo>
                      <a:pt x="966" y="32"/>
                    </a:lnTo>
                    <a:lnTo>
                      <a:pt x="756" y="244"/>
                    </a:lnTo>
                    <a:lnTo>
                      <a:pt x="677" y="165"/>
                    </a:lnTo>
                    <a:lnTo>
                      <a:pt x="677" y="165"/>
                    </a:lnTo>
                    <a:lnTo>
                      <a:pt x="671" y="159"/>
                    </a:lnTo>
                    <a:lnTo>
                      <a:pt x="664" y="156"/>
                    </a:lnTo>
                    <a:lnTo>
                      <a:pt x="656" y="155"/>
                    </a:lnTo>
                    <a:lnTo>
                      <a:pt x="650" y="154"/>
                    </a:lnTo>
                    <a:lnTo>
                      <a:pt x="642" y="155"/>
                    </a:lnTo>
                    <a:lnTo>
                      <a:pt x="635" y="156"/>
                    </a:lnTo>
                    <a:lnTo>
                      <a:pt x="628" y="159"/>
                    </a:lnTo>
                    <a:lnTo>
                      <a:pt x="622" y="165"/>
                    </a:lnTo>
                    <a:lnTo>
                      <a:pt x="336" y="450"/>
                    </a:lnTo>
                    <a:lnTo>
                      <a:pt x="336" y="450"/>
                    </a:lnTo>
                    <a:lnTo>
                      <a:pt x="326" y="461"/>
                    </a:lnTo>
                    <a:lnTo>
                      <a:pt x="316" y="473"/>
                    </a:lnTo>
                    <a:lnTo>
                      <a:pt x="307" y="485"/>
                    </a:lnTo>
                    <a:lnTo>
                      <a:pt x="297" y="498"/>
                    </a:lnTo>
                    <a:lnTo>
                      <a:pt x="289" y="510"/>
                    </a:lnTo>
                    <a:lnTo>
                      <a:pt x="283" y="524"/>
                    </a:lnTo>
                    <a:lnTo>
                      <a:pt x="276" y="536"/>
                    </a:lnTo>
                    <a:lnTo>
                      <a:pt x="269" y="550"/>
                    </a:lnTo>
                    <a:lnTo>
                      <a:pt x="264" y="564"/>
                    </a:lnTo>
                    <a:lnTo>
                      <a:pt x="260" y="579"/>
                    </a:lnTo>
                    <a:lnTo>
                      <a:pt x="255" y="592"/>
                    </a:lnTo>
                    <a:lnTo>
                      <a:pt x="252" y="607"/>
                    </a:lnTo>
                    <a:lnTo>
                      <a:pt x="250" y="621"/>
                    </a:lnTo>
                    <a:lnTo>
                      <a:pt x="247" y="636"/>
                    </a:lnTo>
                    <a:lnTo>
                      <a:pt x="246" y="665"/>
                    </a:lnTo>
                    <a:lnTo>
                      <a:pt x="247" y="694"/>
                    </a:lnTo>
                    <a:lnTo>
                      <a:pt x="248" y="708"/>
                    </a:lnTo>
                    <a:lnTo>
                      <a:pt x="251" y="723"/>
                    </a:lnTo>
                    <a:lnTo>
                      <a:pt x="253" y="737"/>
                    </a:lnTo>
                    <a:lnTo>
                      <a:pt x="256" y="752"/>
                    </a:lnTo>
                    <a:lnTo>
                      <a:pt x="261" y="765"/>
                    </a:lnTo>
                    <a:lnTo>
                      <a:pt x="266" y="779"/>
                    </a:lnTo>
                    <a:lnTo>
                      <a:pt x="271" y="793"/>
                    </a:lnTo>
                    <a:lnTo>
                      <a:pt x="278" y="806"/>
                    </a:lnTo>
                    <a:lnTo>
                      <a:pt x="285" y="820"/>
                    </a:lnTo>
                    <a:lnTo>
                      <a:pt x="292" y="833"/>
                    </a:lnTo>
                    <a:lnTo>
                      <a:pt x="301" y="845"/>
                    </a:lnTo>
                    <a:lnTo>
                      <a:pt x="309" y="858"/>
                    </a:lnTo>
                    <a:lnTo>
                      <a:pt x="319" y="870"/>
                    </a:lnTo>
                    <a:lnTo>
                      <a:pt x="329" y="882"/>
                    </a:lnTo>
                    <a:lnTo>
                      <a:pt x="305" y="906"/>
                    </a:lnTo>
                    <a:lnTo>
                      <a:pt x="305" y="906"/>
                    </a:lnTo>
                    <a:lnTo>
                      <a:pt x="297" y="915"/>
                    </a:lnTo>
                    <a:lnTo>
                      <a:pt x="291" y="924"/>
                    </a:lnTo>
                    <a:lnTo>
                      <a:pt x="285" y="933"/>
                    </a:lnTo>
                    <a:lnTo>
                      <a:pt x="280" y="943"/>
                    </a:lnTo>
                    <a:lnTo>
                      <a:pt x="277" y="953"/>
                    </a:lnTo>
                    <a:lnTo>
                      <a:pt x="274" y="965"/>
                    </a:lnTo>
                    <a:lnTo>
                      <a:pt x="272" y="975"/>
                    </a:lnTo>
                    <a:lnTo>
                      <a:pt x="271" y="986"/>
                    </a:lnTo>
                    <a:lnTo>
                      <a:pt x="271" y="997"/>
                    </a:lnTo>
                    <a:lnTo>
                      <a:pt x="274" y="1008"/>
                    </a:lnTo>
                    <a:lnTo>
                      <a:pt x="276" y="1018"/>
                    </a:lnTo>
                    <a:lnTo>
                      <a:pt x="279" y="1030"/>
                    </a:lnTo>
                    <a:lnTo>
                      <a:pt x="284" y="1040"/>
                    </a:lnTo>
                    <a:lnTo>
                      <a:pt x="288" y="1049"/>
                    </a:lnTo>
                    <a:lnTo>
                      <a:pt x="295" y="1058"/>
                    </a:lnTo>
                    <a:lnTo>
                      <a:pt x="303" y="1067"/>
                    </a:lnTo>
                    <a:lnTo>
                      <a:pt x="11" y="1359"/>
                    </a:lnTo>
                    <a:lnTo>
                      <a:pt x="11" y="1359"/>
                    </a:lnTo>
                    <a:lnTo>
                      <a:pt x="7" y="1365"/>
                    </a:lnTo>
                    <a:lnTo>
                      <a:pt x="3" y="1372"/>
                    </a:lnTo>
                    <a:lnTo>
                      <a:pt x="1" y="1378"/>
                    </a:lnTo>
                    <a:lnTo>
                      <a:pt x="0" y="1386"/>
                    </a:lnTo>
                    <a:lnTo>
                      <a:pt x="1" y="1393"/>
                    </a:lnTo>
                    <a:lnTo>
                      <a:pt x="3" y="1401"/>
                    </a:lnTo>
                    <a:lnTo>
                      <a:pt x="7" y="1408"/>
                    </a:lnTo>
                    <a:lnTo>
                      <a:pt x="11" y="1414"/>
                    </a:lnTo>
                    <a:lnTo>
                      <a:pt x="117" y="1520"/>
                    </a:lnTo>
                    <a:lnTo>
                      <a:pt x="117" y="1520"/>
                    </a:lnTo>
                    <a:lnTo>
                      <a:pt x="123" y="1524"/>
                    </a:lnTo>
                    <a:lnTo>
                      <a:pt x="130" y="1529"/>
                    </a:lnTo>
                    <a:lnTo>
                      <a:pt x="138" y="1531"/>
                    </a:lnTo>
                    <a:lnTo>
                      <a:pt x="145" y="1531"/>
                    </a:lnTo>
                    <a:lnTo>
                      <a:pt x="145" y="1531"/>
                    </a:lnTo>
                    <a:lnTo>
                      <a:pt x="153" y="1531"/>
                    </a:lnTo>
                    <a:lnTo>
                      <a:pt x="160" y="1529"/>
                    </a:lnTo>
                    <a:lnTo>
                      <a:pt x="166" y="1524"/>
                    </a:lnTo>
                    <a:lnTo>
                      <a:pt x="172" y="1520"/>
                    </a:lnTo>
                    <a:lnTo>
                      <a:pt x="464" y="1229"/>
                    </a:lnTo>
                    <a:lnTo>
                      <a:pt x="464" y="1229"/>
                    </a:lnTo>
                    <a:lnTo>
                      <a:pt x="473" y="1236"/>
                    </a:lnTo>
                    <a:lnTo>
                      <a:pt x="482" y="1243"/>
                    </a:lnTo>
                    <a:lnTo>
                      <a:pt x="491" y="1247"/>
                    </a:lnTo>
                    <a:lnTo>
                      <a:pt x="501" y="1252"/>
                    </a:lnTo>
                    <a:lnTo>
                      <a:pt x="512" y="1255"/>
                    </a:lnTo>
                    <a:lnTo>
                      <a:pt x="522" y="1259"/>
                    </a:lnTo>
                    <a:lnTo>
                      <a:pt x="532" y="1260"/>
                    </a:lnTo>
                    <a:lnTo>
                      <a:pt x="544" y="1260"/>
                    </a:lnTo>
                    <a:lnTo>
                      <a:pt x="544" y="1260"/>
                    </a:lnTo>
                    <a:lnTo>
                      <a:pt x="554" y="1260"/>
                    </a:lnTo>
                    <a:lnTo>
                      <a:pt x="565" y="1258"/>
                    </a:lnTo>
                    <a:lnTo>
                      <a:pt x="577" y="1255"/>
                    </a:lnTo>
                    <a:lnTo>
                      <a:pt x="587" y="1252"/>
                    </a:lnTo>
                    <a:lnTo>
                      <a:pt x="597" y="1247"/>
                    </a:lnTo>
                    <a:lnTo>
                      <a:pt x="607" y="1240"/>
                    </a:lnTo>
                    <a:lnTo>
                      <a:pt x="617" y="1234"/>
                    </a:lnTo>
                    <a:lnTo>
                      <a:pt x="626" y="1226"/>
                    </a:lnTo>
                    <a:lnTo>
                      <a:pt x="650" y="1202"/>
                    </a:lnTo>
                    <a:lnTo>
                      <a:pt x="650" y="1202"/>
                    </a:lnTo>
                    <a:lnTo>
                      <a:pt x="672" y="1221"/>
                    </a:lnTo>
                    <a:lnTo>
                      <a:pt x="696" y="1238"/>
                    </a:lnTo>
                    <a:lnTo>
                      <a:pt x="721" y="1252"/>
                    </a:lnTo>
                    <a:lnTo>
                      <a:pt x="748" y="1264"/>
                    </a:lnTo>
                    <a:lnTo>
                      <a:pt x="775" y="1274"/>
                    </a:lnTo>
                    <a:lnTo>
                      <a:pt x="789" y="1277"/>
                    </a:lnTo>
                    <a:lnTo>
                      <a:pt x="803" y="1280"/>
                    </a:lnTo>
                    <a:lnTo>
                      <a:pt x="817" y="1283"/>
                    </a:lnTo>
                    <a:lnTo>
                      <a:pt x="832" y="1285"/>
                    </a:lnTo>
                    <a:lnTo>
                      <a:pt x="847" y="1286"/>
                    </a:lnTo>
                    <a:lnTo>
                      <a:pt x="862" y="1286"/>
                    </a:lnTo>
                    <a:lnTo>
                      <a:pt x="862" y="1286"/>
                    </a:lnTo>
                    <a:lnTo>
                      <a:pt x="878" y="1285"/>
                    </a:lnTo>
                    <a:lnTo>
                      <a:pt x="892" y="1285"/>
                    </a:lnTo>
                    <a:lnTo>
                      <a:pt x="908" y="1283"/>
                    </a:lnTo>
                    <a:lnTo>
                      <a:pt x="923" y="1280"/>
                    </a:lnTo>
                    <a:lnTo>
                      <a:pt x="938" y="1277"/>
                    </a:lnTo>
                    <a:lnTo>
                      <a:pt x="953" y="1272"/>
                    </a:lnTo>
                    <a:lnTo>
                      <a:pt x="966" y="1268"/>
                    </a:lnTo>
                    <a:lnTo>
                      <a:pt x="981" y="1262"/>
                    </a:lnTo>
                    <a:lnTo>
                      <a:pt x="995" y="1256"/>
                    </a:lnTo>
                    <a:lnTo>
                      <a:pt x="1009" y="1250"/>
                    </a:lnTo>
                    <a:lnTo>
                      <a:pt x="1021" y="1242"/>
                    </a:lnTo>
                    <a:lnTo>
                      <a:pt x="1035" y="1234"/>
                    </a:lnTo>
                    <a:lnTo>
                      <a:pt x="1046" y="1225"/>
                    </a:lnTo>
                    <a:lnTo>
                      <a:pt x="1059" y="1215"/>
                    </a:lnTo>
                    <a:lnTo>
                      <a:pt x="1070" y="1205"/>
                    </a:lnTo>
                    <a:lnTo>
                      <a:pt x="1082" y="1195"/>
                    </a:lnTo>
                    <a:lnTo>
                      <a:pt x="1368" y="910"/>
                    </a:lnTo>
                    <a:lnTo>
                      <a:pt x="1368" y="910"/>
                    </a:lnTo>
                    <a:lnTo>
                      <a:pt x="1372" y="903"/>
                    </a:lnTo>
                    <a:lnTo>
                      <a:pt x="1376" y="896"/>
                    </a:lnTo>
                    <a:lnTo>
                      <a:pt x="1378" y="890"/>
                    </a:lnTo>
                    <a:lnTo>
                      <a:pt x="1379" y="882"/>
                    </a:lnTo>
                    <a:lnTo>
                      <a:pt x="1378" y="875"/>
                    </a:lnTo>
                    <a:lnTo>
                      <a:pt x="1376" y="868"/>
                    </a:lnTo>
                    <a:lnTo>
                      <a:pt x="1372" y="861"/>
                    </a:lnTo>
                    <a:lnTo>
                      <a:pt x="1368" y="854"/>
                    </a:lnTo>
                    <a:lnTo>
                      <a:pt x="1288" y="776"/>
                    </a:lnTo>
                    <a:lnTo>
                      <a:pt x="1500" y="565"/>
                    </a:lnTo>
                    <a:lnTo>
                      <a:pt x="1500" y="565"/>
                    </a:lnTo>
                    <a:lnTo>
                      <a:pt x="1508" y="556"/>
                    </a:lnTo>
                    <a:lnTo>
                      <a:pt x="1515" y="547"/>
                    </a:lnTo>
                    <a:lnTo>
                      <a:pt x="1520" y="538"/>
                    </a:lnTo>
                    <a:lnTo>
                      <a:pt x="1525" y="527"/>
                    </a:lnTo>
                    <a:lnTo>
                      <a:pt x="1528" y="517"/>
                    </a:lnTo>
                    <a:lnTo>
                      <a:pt x="1531" y="506"/>
                    </a:lnTo>
                    <a:lnTo>
                      <a:pt x="1533" y="495"/>
                    </a:lnTo>
                    <a:lnTo>
                      <a:pt x="1533" y="484"/>
                    </a:lnTo>
                    <a:lnTo>
                      <a:pt x="1533" y="473"/>
                    </a:lnTo>
                    <a:lnTo>
                      <a:pt x="1531" y="462"/>
                    </a:lnTo>
                    <a:lnTo>
                      <a:pt x="1528" y="452"/>
                    </a:lnTo>
                    <a:lnTo>
                      <a:pt x="1525" y="441"/>
                    </a:lnTo>
                    <a:lnTo>
                      <a:pt x="1520" y="432"/>
                    </a:lnTo>
                    <a:lnTo>
                      <a:pt x="1515" y="421"/>
                    </a:lnTo>
                    <a:lnTo>
                      <a:pt x="1508" y="412"/>
                    </a:lnTo>
                    <a:lnTo>
                      <a:pt x="1500" y="403"/>
                    </a:lnTo>
                    <a:lnTo>
                      <a:pt x="1500" y="403"/>
                    </a:lnTo>
                    <a:lnTo>
                      <a:pt x="1491" y="395"/>
                    </a:lnTo>
                    <a:lnTo>
                      <a:pt x="1482" y="389"/>
                    </a:lnTo>
                    <a:lnTo>
                      <a:pt x="1472" y="383"/>
                    </a:lnTo>
                    <a:lnTo>
                      <a:pt x="1462" y="378"/>
                    </a:lnTo>
                    <a:lnTo>
                      <a:pt x="1452" y="375"/>
                    </a:lnTo>
                    <a:lnTo>
                      <a:pt x="1441" y="372"/>
                    </a:lnTo>
                    <a:lnTo>
                      <a:pt x="1430" y="370"/>
                    </a:lnTo>
                    <a:lnTo>
                      <a:pt x="1419" y="370"/>
                    </a:lnTo>
                    <a:lnTo>
                      <a:pt x="1409" y="370"/>
                    </a:lnTo>
                    <a:lnTo>
                      <a:pt x="1397" y="372"/>
                    </a:lnTo>
                    <a:lnTo>
                      <a:pt x="1387" y="375"/>
                    </a:lnTo>
                    <a:lnTo>
                      <a:pt x="1377" y="378"/>
                    </a:lnTo>
                    <a:lnTo>
                      <a:pt x="1366" y="383"/>
                    </a:lnTo>
                    <a:lnTo>
                      <a:pt x="1356" y="388"/>
                    </a:lnTo>
                    <a:lnTo>
                      <a:pt x="1347" y="395"/>
                    </a:lnTo>
                    <a:lnTo>
                      <a:pt x="1339" y="403"/>
                    </a:lnTo>
                    <a:lnTo>
                      <a:pt x="1339" y="403"/>
                    </a:lnTo>
                    <a:close/>
                    <a:moveTo>
                      <a:pt x="1022" y="86"/>
                    </a:moveTo>
                    <a:lnTo>
                      <a:pt x="1022" y="86"/>
                    </a:lnTo>
                    <a:lnTo>
                      <a:pt x="1028" y="83"/>
                    </a:lnTo>
                    <a:lnTo>
                      <a:pt x="1034" y="80"/>
                    </a:lnTo>
                    <a:lnTo>
                      <a:pt x="1040" y="77"/>
                    </a:lnTo>
                    <a:lnTo>
                      <a:pt x="1047" y="76"/>
                    </a:lnTo>
                    <a:lnTo>
                      <a:pt x="1054" y="77"/>
                    </a:lnTo>
                    <a:lnTo>
                      <a:pt x="1061" y="80"/>
                    </a:lnTo>
                    <a:lnTo>
                      <a:pt x="1068" y="83"/>
                    </a:lnTo>
                    <a:lnTo>
                      <a:pt x="1074" y="88"/>
                    </a:lnTo>
                    <a:lnTo>
                      <a:pt x="1074" y="88"/>
                    </a:lnTo>
                    <a:lnTo>
                      <a:pt x="1078" y="92"/>
                    </a:lnTo>
                    <a:lnTo>
                      <a:pt x="1082" y="99"/>
                    </a:lnTo>
                    <a:lnTo>
                      <a:pt x="1083" y="106"/>
                    </a:lnTo>
                    <a:lnTo>
                      <a:pt x="1084" y="113"/>
                    </a:lnTo>
                    <a:lnTo>
                      <a:pt x="1084" y="113"/>
                    </a:lnTo>
                    <a:lnTo>
                      <a:pt x="1083" y="119"/>
                    </a:lnTo>
                    <a:lnTo>
                      <a:pt x="1082" y="126"/>
                    </a:lnTo>
                    <a:lnTo>
                      <a:pt x="1078" y="133"/>
                    </a:lnTo>
                    <a:lnTo>
                      <a:pt x="1074" y="138"/>
                    </a:lnTo>
                    <a:lnTo>
                      <a:pt x="862" y="350"/>
                    </a:lnTo>
                    <a:lnTo>
                      <a:pt x="810" y="298"/>
                    </a:lnTo>
                    <a:lnTo>
                      <a:pt x="1022" y="86"/>
                    </a:lnTo>
                    <a:close/>
                    <a:moveTo>
                      <a:pt x="571" y="1171"/>
                    </a:moveTo>
                    <a:lnTo>
                      <a:pt x="571" y="1171"/>
                    </a:lnTo>
                    <a:lnTo>
                      <a:pt x="564" y="1176"/>
                    </a:lnTo>
                    <a:lnTo>
                      <a:pt x="558" y="1180"/>
                    </a:lnTo>
                    <a:lnTo>
                      <a:pt x="550" y="1181"/>
                    </a:lnTo>
                    <a:lnTo>
                      <a:pt x="544" y="1182"/>
                    </a:lnTo>
                    <a:lnTo>
                      <a:pt x="536" y="1181"/>
                    </a:lnTo>
                    <a:lnTo>
                      <a:pt x="529" y="1180"/>
                    </a:lnTo>
                    <a:lnTo>
                      <a:pt x="522" y="1176"/>
                    </a:lnTo>
                    <a:lnTo>
                      <a:pt x="516" y="1171"/>
                    </a:lnTo>
                    <a:lnTo>
                      <a:pt x="491" y="1146"/>
                    </a:lnTo>
                    <a:lnTo>
                      <a:pt x="491" y="1146"/>
                    </a:lnTo>
                    <a:lnTo>
                      <a:pt x="491" y="1146"/>
                    </a:lnTo>
                    <a:lnTo>
                      <a:pt x="385" y="1040"/>
                    </a:lnTo>
                    <a:lnTo>
                      <a:pt x="385" y="1040"/>
                    </a:lnTo>
                    <a:lnTo>
                      <a:pt x="360" y="1016"/>
                    </a:lnTo>
                    <a:lnTo>
                      <a:pt x="360" y="1016"/>
                    </a:lnTo>
                    <a:lnTo>
                      <a:pt x="356" y="1009"/>
                    </a:lnTo>
                    <a:lnTo>
                      <a:pt x="352" y="1002"/>
                    </a:lnTo>
                    <a:lnTo>
                      <a:pt x="350" y="996"/>
                    </a:lnTo>
                    <a:lnTo>
                      <a:pt x="349" y="989"/>
                    </a:lnTo>
                    <a:lnTo>
                      <a:pt x="350" y="981"/>
                    </a:lnTo>
                    <a:lnTo>
                      <a:pt x="352" y="974"/>
                    </a:lnTo>
                    <a:lnTo>
                      <a:pt x="356" y="967"/>
                    </a:lnTo>
                    <a:lnTo>
                      <a:pt x="360" y="960"/>
                    </a:lnTo>
                    <a:lnTo>
                      <a:pt x="384" y="937"/>
                    </a:lnTo>
                    <a:lnTo>
                      <a:pt x="450" y="1004"/>
                    </a:lnTo>
                    <a:lnTo>
                      <a:pt x="595" y="1147"/>
                    </a:lnTo>
                    <a:lnTo>
                      <a:pt x="571" y="1171"/>
                    </a:lnTo>
                    <a:close/>
                    <a:moveTo>
                      <a:pt x="1154" y="910"/>
                    </a:moveTo>
                    <a:lnTo>
                      <a:pt x="942" y="1122"/>
                    </a:lnTo>
                    <a:lnTo>
                      <a:pt x="942" y="1122"/>
                    </a:lnTo>
                    <a:lnTo>
                      <a:pt x="937" y="1127"/>
                    </a:lnTo>
                    <a:lnTo>
                      <a:pt x="930" y="1130"/>
                    </a:lnTo>
                    <a:lnTo>
                      <a:pt x="922" y="1132"/>
                    </a:lnTo>
                    <a:lnTo>
                      <a:pt x="915" y="1133"/>
                    </a:lnTo>
                    <a:lnTo>
                      <a:pt x="915" y="1133"/>
                    </a:lnTo>
                    <a:lnTo>
                      <a:pt x="907" y="1132"/>
                    </a:lnTo>
                    <a:lnTo>
                      <a:pt x="900" y="1130"/>
                    </a:lnTo>
                    <a:lnTo>
                      <a:pt x="893" y="1127"/>
                    </a:lnTo>
                    <a:lnTo>
                      <a:pt x="888" y="1122"/>
                    </a:lnTo>
                    <a:lnTo>
                      <a:pt x="409" y="645"/>
                    </a:lnTo>
                    <a:lnTo>
                      <a:pt x="409" y="645"/>
                    </a:lnTo>
                    <a:lnTo>
                      <a:pt x="405" y="638"/>
                    </a:lnTo>
                    <a:lnTo>
                      <a:pt x="401" y="631"/>
                    </a:lnTo>
                    <a:lnTo>
                      <a:pt x="399" y="624"/>
                    </a:lnTo>
                    <a:lnTo>
                      <a:pt x="398" y="616"/>
                    </a:lnTo>
                    <a:lnTo>
                      <a:pt x="399" y="609"/>
                    </a:lnTo>
                    <a:lnTo>
                      <a:pt x="401" y="603"/>
                    </a:lnTo>
                    <a:lnTo>
                      <a:pt x="405" y="596"/>
                    </a:lnTo>
                    <a:lnTo>
                      <a:pt x="409" y="589"/>
                    </a:lnTo>
                    <a:lnTo>
                      <a:pt x="622" y="377"/>
                    </a:lnTo>
                    <a:lnTo>
                      <a:pt x="622" y="377"/>
                    </a:lnTo>
                    <a:lnTo>
                      <a:pt x="628" y="372"/>
                    </a:lnTo>
                    <a:lnTo>
                      <a:pt x="635" y="369"/>
                    </a:lnTo>
                    <a:lnTo>
                      <a:pt x="642" y="367"/>
                    </a:lnTo>
                    <a:lnTo>
                      <a:pt x="650" y="366"/>
                    </a:lnTo>
                    <a:lnTo>
                      <a:pt x="656" y="367"/>
                    </a:lnTo>
                    <a:lnTo>
                      <a:pt x="664" y="369"/>
                    </a:lnTo>
                    <a:lnTo>
                      <a:pt x="671" y="372"/>
                    </a:lnTo>
                    <a:lnTo>
                      <a:pt x="677" y="377"/>
                    </a:lnTo>
                    <a:lnTo>
                      <a:pt x="1154" y="854"/>
                    </a:lnTo>
                    <a:lnTo>
                      <a:pt x="1154" y="854"/>
                    </a:lnTo>
                    <a:lnTo>
                      <a:pt x="1160" y="861"/>
                    </a:lnTo>
                    <a:lnTo>
                      <a:pt x="1164" y="868"/>
                    </a:lnTo>
                    <a:lnTo>
                      <a:pt x="1166" y="875"/>
                    </a:lnTo>
                    <a:lnTo>
                      <a:pt x="1166" y="882"/>
                    </a:lnTo>
                    <a:lnTo>
                      <a:pt x="1166" y="890"/>
                    </a:lnTo>
                    <a:lnTo>
                      <a:pt x="1164" y="896"/>
                    </a:lnTo>
                    <a:lnTo>
                      <a:pt x="1160" y="903"/>
                    </a:lnTo>
                    <a:lnTo>
                      <a:pt x="1154" y="910"/>
                    </a:lnTo>
                    <a:lnTo>
                      <a:pt x="1154" y="910"/>
                    </a:lnTo>
                    <a:close/>
                    <a:moveTo>
                      <a:pt x="1445" y="509"/>
                    </a:moveTo>
                    <a:lnTo>
                      <a:pt x="1233" y="721"/>
                    </a:lnTo>
                    <a:lnTo>
                      <a:pt x="1182" y="670"/>
                    </a:lnTo>
                    <a:lnTo>
                      <a:pt x="1394" y="459"/>
                    </a:lnTo>
                    <a:lnTo>
                      <a:pt x="1394" y="459"/>
                    </a:lnTo>
                    <a:lnTo>
                      <a:pt x="1399" y="454"/>
                    </a:lnTo>
                    <a:lnTo>
                      <a:pt x="1405" y="451"/>
                    </a:lnTo>
                    <a:lnTo>
                      <a:pt x="1412" y="449"/>
                    </a:lnTo>
                    <a:lnTo>
                      <a:pt x="1419" y="449"/>
                    </a:lnTo>
                    <a:lnTo>
                      <a:pt x="1426" y="449"/>
                    </a:lnTo>
                    <a:lnTo>
                      <a:pt x="1433" y="451"/>
                    </a:lnTo>
                    <a:lnTo>
                      <a:pt x="1439" y="454"/>
                    </a:lnTo>
                    <a:lnTo>
                      <a:pt x="1445" y="459"/>
                    </a:lnTo>
                    <a:lnTo>
                      <a:pt x="1445" y="459"/>
                    </a:lnTo>
                    <a:lnTo>
                      <a:pt x="1450" y="465"/>
                    </a:lnTo>
                    <a:lnTo>
                      <a:pt x="1453" y="470"/>
                    </a:lnTo>
                    <a:lnTo>
                      <a:pt x="1454" y="477"/>
                    </a:lnTo>
                    <a:lnTo>
                      <a:pt x="1455" y="484"/>
                    </a:lnTo>
                    <a:lnTo>
                      <a:pt x="1454" y="491"/>
                    </a:lnTo>
                    <a:lnTo>
                      <a:pt x="1453" y="498"/>
                    </a:lnTo>
                    <a:lnTo>
                      <a:pt x="1450" y="505"/>
                    </a:lnTo>
                    <a:lnTo>
                      <a:pt x="1445" y="509"/>
                    </a:lnTo>
                    <a:lnTo>
                      <a:pt x="1445" y="509"/>
                    </a:lnTo>
                    <a:close/>
                  </a:path>
                </a:pathLst>
              </a:custGeom>
              <a:solidFill>
                <a:srgbClr val="0033CC"/>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33CC"/>
                  </a:solidFill>
                  <a:latin typeface="Calibri"/>
                  <a:ea typeface="Calibri"/>
                  <a:cs typeface="Calibri"/>
                  <a:sym typeface="Calibri"/>
                </a:endParaRPr>
              </a:p>
            </p:txBody>
          </p:sp>
          <p:sp>
            <p:nvSpPr>
              <p:cNvPr id="1929" name="Google Shape;1929;p79"/>
              <p:cNvSpPr/>
              <p:nvPr/>
            </p:nvSpPr>
            <p:spPr>
              <a:xfrm>
                <a:off x="10060517" y="1136650"/>
                <a:ext cx="460375" cy="460375"/>
              </a:xfrm>
              <a:custGeom>
                <a:rect b="b" l="l" r="r" t="t"/>
                <a:pathLst>
                  <a:path extrusionOk="0" h="580" w="580">
                    <a:moveTo>
                      <a:pt x="0" y="157"/>
                    </a:moveTo>
                    <a:lnTo>
                      <a:pt x="423" y="580"/>
                    </a:lnTo>
                    <a:lnTo>
                      <a:pt x="580" y="423"/>
                    </a:lnTo>
                    <a:lnTo>
                      <a:pt x="158" y="0"/>
                    </a:lnTo>
                    <a:lnTo>
                      <a:pt x="0" y="157"/>
                    </a:lnTo>
                    <a:close/>
                    <a:moveTo>
                      <a:pt x="183" y="183"/>
                    </a:moveTo>
                    <a:lnTo>
                      <a:pt x="183" y="183"/>
                    </a:lnTo>
                    <a:lnTo>
                      <a:pt x="190" y="179"/>
                    </a:lnTo>
                    <a:lnTo>
                      <a:pt x="196" y="174"/>
                    </a:lnTo>
                    <a:lnTo>
                      <a:pt x="203" y="173"/>
                    </a:lnTo>
                    <a:lnTo>
                      <a:pt x="210" y="172"/>
                    </a:lnTo>
                    <a:lnTo>
                      <a:pt x="218" y="173"/>
                    </a:lnTo>
                    <a:lnTo>
                      <a:pt x="225" y="174"/>
                    </a:lnTo>
                    <a:lnTo>
                      <a:pt x="232" y="179"/>
                    </a:lnTo>
                    <a:lnTo>
                      <a:pt x="239" y="183"/>
                    </a:lnTo>
                    <a:lnTo>
                      <a:pt x="397" y="343"/>
                    </a:lnTo>
                    <a:lnTo>
                      <a:pt x="397" y="343"/>
                    </a:lnTo>
                    <a:lnTo>
                      <a:pt x="403" y="349"/>
                    </a:lnTo>
                    <a:lnTo>
                      <a:pt x="406" y="355"/>
                    </a:lnTo>
                    <a:lnTo>
                      <a:pt x="408" y="362"/>
                    </a:lnTo>
                    <a:lnTo>
                      <a:pt x="408" y="370"/>
                    </a:lnTo>
                    <a:lnTo>
                      <a:pt x="408" y="377"/>
                    </a:lnTo>
                    <a:lnTo>
                      <a:pt x="406" y="385"/>
                    </a:lnTo>
                    <a:lnTo>
                      <a:pt x="403" y="392"/>
                    </a:lnTo>
                    <a:lnTo>
                      <a:pt x="397" y="398"/>
                    </a:lnTo>
                    <a:lnTo>
                      <a:pt x="397" y="398"/>
                    </a:lnTo>
                    <a:lnTo>
                      <a:pt x="391" y="402"/>
                    </a:lnTo>
                    <a:lnTo>
                      <a:pt x="384" y="406"/>
                    </a:lnTo>
                    <a:lnTo>
                      <a:pt x="378" y="408"/>
                    </a:lnTo>
                    <a:lnTo>
                      <a:pt x="370" y="409"/>
                    </a:lnTo>
                    <a:lnTo>
                      <a:pt x="370" y="409"/>
                    </a:lnTo>
                    <a:lnTo>
                      <a:pt x="363" y="408"/>
                    </a:lnTo>
                    <a:lnTo>
                      <a:pt x="355" y="406"/>
                    </a:lnTo>
                    <a:lnTo>
                      <a:pt x="348" y="402"/>
                    </a:lnTo>
                    <a:lnTo>
                      <a:pt x="342" y="398"/>
                    </a:lnTo>
                    <a:lnTo>
                      <a:pt x="183" y="238"/>
                    </a:lnTo>
                    <a:lnTo>
                      <a:pt x="183" y="238"/>
                    </a:lnTo>
                    <a:lnTo>
                      <a:pt x="178" y="232"/>
                    </a:lnTo>
                    <a:lnTo>
                      <a:pt x="175" y="226"/>
                    </a:lnTo>
                    <a:lnTo>
                      <a:pt x="172" y="219"/>
                    </a:lnTo>
                    <a:lnTo>
                      <a:pt x="171" y="211"/>
                    </a:lnTo>
                    <a:lnTo>
                      <a:pt x="172" y="204"/>
                    </a:lnTo>
                    <a:lnTo>
                      <a:pt x="175" y="196"/>
                    </a:lnTo>
                    <a:lnTo>
                      <a:pt x="178" y="189"/>
                    </a:lnTo>
                    <a:lnTo>
                      <a:pt x="183" y="183"/>
                    </a:lnTo>
                    <a:lnTo>
                      <a:pt x="183" y="183"/>
                    </a:lnTo>
                    <a:close/>
                  </a:path>
                </a:pathLst>
              </a:custGeom>
              <a:solidFill>
                <a:srgbClr val="0033CC"/>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33CC"/>
                  </a:solidFill>
                  <a:latin typeface="Calibri"/>
                  <a:ea typeface="Calibri"/>
                  <a:cs typeface="Calibri"/>
                  <a:sym typeface="Calibri"/>
                </a:endParaRPr>
              </a:p>
            </p:txBody>
          </p:sp>
        </p:grpSp>
        <p:sp>
          <p:nvSpPr>
            <p:cNvPr id="1930" name="Google Shape;1930;p79"/>
            <p:cNvSpPr/>
            <p:nvPr/>
          </p:nvSpPr>
          <p:spPr>
            <a:xfrm>
              <a:off x="2229353" y="2811151"/>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31" name="Google Shape;1931;p79"/>
            <p:cNvSpPr/>
            <p:nvPr/>
          </p:nvSpPr>
          <p:spPr>
            <a:xfrm>
              <a:off x="3717907" y="2641049"/>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32" name="Google Shape;1932;p79"/>
            <p:cNvSpPr/>
            <p:nvPr/>
          </p:nvSpPr>
          <p:spPr>
            <a:xfrm>
              <a:off x="5206461" y="2641049"/>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33" name="Google Shape;1933;p79"/>
            <p:cNvSpPr/>
            <p:nvPr/>
          </p:nvSpPr>
          <p:spPr>
            <a:xfrm>
              <a:off x="6695016" y="2811151"/>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34" name="Google Shape;1934;p79"/>
            <p:cNvSpPr/>
            <p:nvPr/>
          </p:nvSpPr>
          <p:spPr>
            <a:xfrm>
              <a:off x="1467353" y="3629261"/>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35" name="Google Shape;1935;p79"/>
            <p:cNvSpPr/>
            <p:nvPr/>
          </p:nvSpPr>
          <p:spPr>
            <a:xfrm>
              <a:off x="7391903" y="3629261"/>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36" name="Google Shape;1936;p79"/>
            <p:cNvSpPr/>
            <p:nvPr/>
          </p:nvSpPr>
          <p:spPr>
            <a:xfrm>
              <a:off x="2229353" y="4582374"/>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37" name="Google Shape;1937;p79"/>
            <p:cNvSpPr/>
            <p:nvPr/>
          </p:nvSpPr>
          <p:spPr>
            <a:xfrm>
              <a:off x="3717907" y="4622249"/>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38" name="Google Shape;1938;p79"/>
            <p:cNvSpPr/>
            <p:nvPr/>
          </p:nvSpPr>
          <p:spPr>
            <a:xfrm>
              <a:off x="5206461" y="4622249"/>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39" name="Google Shape;1939;p79"/>
            <p:cNvSpPr/>
            <p:nvPr/>
          </p:nvSpPr>
          <p:spPr>
            <a:xfrm>
              <a:off x="6695016" y="4582374"/>
              <a:ext cx="977658" cy="582650"/>
            </a:xfrm>
            <a:prstGeom prst="roundRect">
              <a:avLst>
                <a:gd fmla="val 50000" name="adj"/>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940" name="Google Shape;1940;p79"/>
            <p:cNvSpPr/>
            <p:nvPr/>
          </p:nvSpPr>
          <p:spPr>
            <a:xfrm>
              <a:off x="2229353" y="2928962"/>
              <a:ext cx="966429" cy="301050"/>
            </a:xfrm>
            <a:prstGeom prst="rect">
              <a:avLst/>
            </a:prstGeom>
            <a:blipFill rotWithShape="1">
              <a:blip r:embed="rId3">
                <a:alphaModFix/>
              </a:blip>
              <a:stretch>
                <a:fillRect b="-61584" l="0" r="-1654"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1941" name="Google Shape;1941;p79"/>
            <p:cNvSpPr/>
            <p:nvPr/>
          </p:nvSpPr>
          <p:spPr>
            <a:xfrm>
              <a:off x="3828611" y="2708789"/>
              <a:ext cx="804566" cy="348423"/>
            </a:xfrm>
            <a:prstGeom prst="rect">
              <a:avLst/>
            </a:prstGeom>
            <a:blipFill rotWithShape="1">
              <a:blip r:embed="rId4">
                <a:alphaModFix/>
              </a:blip>
              <a:stretch>
                <a:fillRect b="-48453" l="0" r="-565"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1942" name="Google Shape;1942;p79"/>
            <p:cNvSpPr/>
            <p:nvPr/>
          </p:nvSpPr>
          <p:spPr>
            <a:xfrm>
              <a:off x="5382383" y="2638113"/>
              <a:ext cx="529300" cy="492352"/>
            </a:xfrm>
            <a:prstGeom prst="rect">
              <a:avLst/>
            </a:prstGeom>
            <a:blipFill rotWithShape="1">
              <a:blip r:embed="rId5">
                <a:alphaModFix/>
              </a:blip>
              <a:stretch>
                <a:fillRect b="-31528" l="0" r="-45279"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1943" name="Google Shape;1943;p79"/>
            <p:cNvSpPr/>
            <p:nvPr/>
          </p:nvSpPr>
          <p:spPr>
            <a:xfrm>
              <a:off x="6959787" y="2771522"/>
              <a:ext cx="543692" cy="542339"/>
            </a:xfrm>
            <a:prstGeom prst="rect">
              <a:avLst/>
            </a:prstGeom>
            <a:blipFill rotWithShape="1">
              <a:blip r:embed="rId6">
                <a:alphaModFix/>
              </a:blip>
              <a:stretch>
                <a:fillRect b="-66705" l="0" r="-153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1944" name="Google Shape;1944;p79"/>
            <p:cNvSpPr/>
            <p:nvPr/>
          </p:nvSpPr>
          <p:spPr>
            <a:xfrm>
              <a:off x="7491336" y="3691762"/>
              <a:ext cx="776220" cy="424879"/>
            </a:xfrm>
            <a:prstGeom prst="rect">
              <a:avLst/>
            </a:prstGeom>
            <a:blipFill rotWithShape="1">
              <a:blip r:embed="rId7">
                <a:alphaModFix/>
              </a:blip>
              <a:stretch>
                <a:fillRect b="-39809" l="1" r="-4025"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1945" name="Google Shape;1945;p79"/>
            <p:cNvSpPr/>
            <p:nvPr/>
          </p:nvSpPr>
          <p:spPr>
            <a:xfrm>
              <a:off x="6764665" y="4637838"/>
              <a:ext cx="886348" cy="455863"/>
            </a:xfrm>
            <a:prstGeom prst="rect">
              <a:avLst/>
            </a:prstGeom>
            <a:blipFill rotWithShape="1">
              <a:blip r:embed="rId8">
                <a:alphaModFix/>
              </a:blip>
              <a:stretch>
                <a:fillRect b="-39778" l="0" r="-187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1946" name="Google Shape;1946;p79"/>
            <p:cNvSpPr/>
            <p:nvPr/>
          </p:nvSpPr>
          <p:spPr>
            <a:xfrm>
              <a:off x="5326252" y="4663533"/>
              <a:ext cx="794369" cy="415327"/>
            </a:xfrm>
            <a:prstGeom prst="rect">
              <a:avLst/>
            </a:prstGeom>
            <a:blipFill rotWithShape="1">
              <a:blip r:embed="rId9">
                <a:alphaModFix/>
              </a:blip>
              <a:stretch>
                <a:fillRect b="-36787" l="0" r="-1535"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1947" name="Google Shape;1947;p79"/>
            <p:cNvSpPr/>
            <p:nvPr/>
          </p:nvSpPr>
          <p:spPr>
            <a:xfrm>
              <a:off x="3908505" y="4710361"/>
              <a:ext cx="605220" cy="408585"/>
            </a:xfrm>
            <a:prstGeom prst="rect">
              <a:avLst/>
            </a:prstGeom>
            <a:blipFill rotWithShape="1">
              <a:blip r:embed="rId10">
                <a:alphaModFix/>
              </a:blip>
              <a:stretch>
                <a:fillRect b="-33739" l="0" r="-10868"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1948" name="Google Shape;1948;p79"/>
            <p:cNvSpPr/>
            <p:nvPr/>
          </p:nvSpPr>
          <p:spPr>
            <a:xfrm>
              <a:off x="2237801" y="4593674"/>
              <a:ext cx="960645" cy="474382"/>
            </a:xfrm>
            <a:prstGeom prst="rect">
              <a:avLst/>
            </a:prstGeom>
            <a:blipFill rotWithShape="1">
              <a:blip r:embed="rId11">
                <a:alphaModFix/>
              </a:blip>
              <a:stretch>
                <a:fillRect b="-60413" l="0" r="-1349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1949" name="Google Shape;1949;p79"/>
            <p:cNvSpPr/>
            <p:nvPr/>
          </p:nvSpPr>
          <p:spPr>
            <a:xfrm>
              <a:off x="1613303" y="3687430"/>
              <a:ext cx="665580" cy="461198"/>
            </a:xfrm>
            <a:prstGeom prst="rect">
              <a:avLst/>
            </a:prstGeom>
            <a:blipFill rotWithShape="1">
              <a:blip r:embed="rId12">
                <a:alphaModFix/>
              </a:blip>
              <a:stretch>
                <a:fillRect b="0" l="-1" r="-7314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grpSp>
      <p:sp>
        <p:nvSpPr>
          <p:cNvPr id="1950" name="Google Shape;1950;p79"/>
          <p:cNvSpPr txBox="1"/>
          <p:nvPr/>
        </p:nvSpPr>
        <p:spPr>
          <a:xfrm>
            <a:off x="1956027" y="5757844"/>
            <a:ext cx="5975696" cy="30767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999">
                <a:solidFill>
                  <a:srgbClr val="193EB0"/>
                </a:solidFill>
                <a:latin typeface="Arial"/>
                <a:ea typeface="Arial"/>
                <a:cs typeface="Arial"/>
                <a:sym typeface="Arial"/>
              </a:rPr>
              <a:t>Cảm biến và vận hành → Môi trường thông minh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8"/>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Cách mạng công nghiệp 4.0</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45" name="Google Shape;245;p8"/>
          <p:cNvSpPr/>
          <p:nvPr/>
        </p:nvSpPr>
        <p:spPr>
          <a:xfrm>
            <a:off x="8294915" y="480778"/>
            <a:ext cx="1173086"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46" name="Google Shape;246;p8"/>
          <p:cNvSpPr/>
          <p:nvPr/>
        </p:nvSpPr>
        <p:spPr>
          <a:xfrm>
            <a:off x="118974" y="1395278"/>
            <a:ext cx="10038303" cy="3231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0C0C0C"/>
                </a:solidFill>
                <a:latin typeface="Arial"/>
                <a:ea typeface="Arial"/>
                <a:cs typeface="Arial"/>
                <a:sym typeface="Arial"/>
              </a:rPr>
              <a:t>Thay đổi của người tiêu dùng → Thay đổi mô hình trong ngành công nghiệp/kinh doanh</a:t>
            </a:r>
            <a:endParaRPr b="1" sz="2100">
              <a:solidFill>
                <a:srgbClr val="0C0C0C"/>
              </a:solidFill>
              <a:latin typeface="Arial"/>
              <a:ea typeface="Arial"/>
              <a:cs typeface="Arial"/>
              <a:sym typeface="Arial"/>
            </a:endParaRPr>
          </a:p>
        </p:txBody>
      </p:sp>
      <p:sp>
        <p:nvSpPr>
          <p:cNvPr id="247" name="Google Shape;247;p8"/>
          <p:cNvSpPr/>
          <p:nvPr/>
        </p:nvSpPr>
        <p:spPr>
          <a:xfrm>
            <a:off x="580388" y="1877216"/>
            <a:ext cx="8887612" cy="800219"/>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Thay đổi chuỗi giá trị khách hàng → Thay đổi mô hình tiêu dùng/sử dụng</a:t>
            </a:r>
            <a:endParaRPr sz="1400">
              <a:solidFill>
                <a:schemeClr val="dk1"/>
              </a:solidFill>
              <a:latin typeface="Arial"/>
              <a:ea typeface="Arial"/>
              <a:cs typeface="Arial"/>
              <a:sym typeface="Arial"/>
            </a:endParaRPr>
          </a:p>
          <a:p>
            <a:pPr indent="-115888" lvl="0" marL="115888" marR="0" rtl="0" algn="l">
              <a:spcBef>
                <a:spcPts val="600"/>
              </a:spcBef>
              <a:spcAft>
                <a:spcPts val="0"/>
              </a:spcAft>
              <a:buClr>
                <a:schemeClr val="dk1"/>
              </a:buClr>
              <a:buSzPts val="1680"/>
              <a:buFont typeface="Arial"/>
              <a:buChar char="•"/>
            </a:pPr>
            <a:r>
              <a:rPr lang="en-US" sz="1400">
                <a:solidFill>
                  <a:schemeClr val="dk1"/>
                </a:solidFill>
                <a:latin typeface="Arial"/>
                <a:ea typeface="Arial"/>
                <a:cs typeface="Arial"/>
                <a:sym typeface="Arial"/>
              </a:rPr>
              <a:t>Nhà sản xuất/Nhà cung cấp → Chuyển mô hình kinh doanh sang lấy người tiêu dùng/người dùng làm trung tâm</a:t>
            </a:r>
            <a:endParaRPr/>
          </a:p>
          <a:p>
            <a:pPr indent="-115888" lvl="0" marL="115888" marR="0" rtl="0" algn="l">
              <a:spcBef>
                <a:spcPts val="600"/>
              </a:spcBef>
              <a:spcAft>
                <a:spcPts val="0"/>
              </a:spcAft>
              <a:buClr>
                <a:schemeClr val="dk1"/>
              </a:buClr>
              <a:buSzPts val="1680"/>
              <a:buFont typeface="Arial"/>
              <a:buChar char="•"/>
            </a:pPr>
            <a:r>
              <a:rPr lang="en-US" sz="1400">
                <a:solidFill>
                  <a:schemeClr val="dk1"/>
                </a:solidFill>
                <a:latin typeface="Arial"/>
                <a:ea typeface="Arial"/>
                <a:cs typeface="Arial"/>
                <a:sym typeface="Arial"/>
              </a:rPr>
              <a:t>Sản xuất hàng loạt, Sản xuất hiệu quả → Cung cấp tùy chỉnh hàng loạt và đề xuất giá trị mới</a:t>
            </a:r>
            <a:endParaRPr sz="1400">
              <a:solidFill>
                <a:schemeClr val="dk1"/>
              </a:solidFill>
              <a:latin typeface="Arial"/>
              <a:ea typeface="Arial"/>
              <a:cs typeface="Arial"/>
              <a:sym typeface="Arial"/>
            </a:endParaRPr>
          </a:p>
        </p:txBody>
      </p:sp>
      <p:grpSp>
        <p:nvGrpSpPr>
          <p:cNvPr id="248" name="Google Shape;248;p8"/>
          <p:cNvGrpSpPr/>
          <p:nvPr/>
        </p:nvGrpSpPr>
        <p:grpSpPr>
          <a:xfrm>
            <a:off x="515576" y="2850574"/>
            <a:ext cx="8809146" cy="3588042"/>
            <a:chOff x="538823" y="2935815"/>
            <a:chExt cx="8809146" cy="3588042"/>
          </a:xfrm>
        </p:grpSpPr>
        <p:grpSp>
          <p:nvGrpSpPr>
            <p:cNvPr id="249" name="Google Shape;249;p8"/>
            <p:cNvGrpSpPr/>
            <p:nvPr/>
          </p:nvGrpSpPr>
          <p:grpSpPr>
            <a:xfrm>
              <a:off x="538823" y="2935815"/>
              <a:ext cx="4522123" cy="3373545"/>
              <a:chOff x="538823" y="2935815"/>
              <a:chExt cx="4522123" cy="3373545"/>
            </a:xfrm>
          </p:grpSpPr>
          <p:sp>
            <p:nvSpPr>
              <p:cNvPr id="250" name="Google Shape;250;p8"/>
              <p:cNvSpPr/>
              <p:nvPr/>
            </p:nvSpPr>
            <p:spPr>
              <a:xfrm>
                <a:off x="538823" y="3181008"/>
                <a:ext cx="4522123" cy="3128352"/>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 name="Google Shape;251;p8"/>
              <p:cNvSpPr txBox="1"/>
              <p:nvPr/>
            </p:nvSpPr>
            <p:spPr>
              <a:xfrm>
                <a:off x="1812138" y="4561312"/>
                <a:ext cx="2122971"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Ngoại tuyến </a:t>
                </a:r>
                <a:r>
                  <a:rPr b="1" lang="en-US" sz="1300">
                    <a:solidFill>
                      <a:schemeClr val="dk1"/>
                    </a:solidFill>
                    <a:latin typeface="Arial"/>
                    <a:ea typeface="Arial"/>
                    <a:cs typeface="Arial"/>
                    <a:sym typeface="Arial"/>
                  </a:rPr>
                  <a:t>→</a:t>
                </a:r>
                <a:r>
                  <a:rPr lang="en-US" sz="1300">
                    <a:solidFill>
                      <a:schemeClr val="dk1"/>
                    </a:solidFill>
                    <a:latin typeface="Arial"/>
                    <a:ea typeface="Arial"/>
                    <a:cs typeface="Arial"/>
                    <a:sym typeface="Arial"/>
                  </a:rPr>
                  <a:t> Trực tuyến</a:t>
                </a:r>
                <a:endParaRPr sz="1300">
                  <a:solidFill>
                    <a:schemeClr val="dk1"/>
                  </a:solidFill>
                  <a:latin typeface="Arial"/>
                  <a:ea typeface="Arial"/>
                  <a:cs typeface="Arial"/>
                  <a:sym typeface="Arial"/>
                </a:endParaRPr>
              </a:p>
            </p:txBody>
          </p:sp>
          <p:sp>
            <p:nvSpPr>
              <p:cNvPr id="252" name="Google Shape;252;p8"/>
              <p:cNvSpPr txBox="1"/>
              <p:nvPr/>
            </p:nvSpPr>
            <p:spPr>
              <a:xfrm>
                <a:off x="1111971" y="5997445"/>
                <a:ext cx="3523304"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Vượt ra ngoài kết nối các thiết bị di động</a:t>
                </a:r>
                <a:endParaRPr sz="1300">
                  <a:solidFill>
                    <a:schemeClr val="dk1"/>
                  </a:solidFill>
                  <a:latin typeface="Arial"/>
                  <a:ea typeface="Arial"/>
                  <a:cs typeface="Arial"/>
                  <a:sym typeface="Arial"/>
                </a:endParaRPr>
              </a:p>
            </p:txBody>
          </p:sp>
          <p:sp>
            <p:nvSpPr>
              <p:cNvPr id="253" name="Google Shape;253;p8"/>
              <p:cNvSpPr/>
              <p:nvPr/>
            </p:nvSpPr>
            <p:spPr>
              <a:xfrm>
                <a:off x="2814789" y="3938913"/>
                <a:ext cx="216024" cy="216024"/>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4" name="Google Shape;254;p8"/>
              <p:cNvSpPr/>
              <p:nvPr/>
            </p:nvSpPr>
            <p:spPr>
              <a:xfrm>
                <a:off x="2792244" y="5325202"/>
                <a:ext cx="216024" cy="216024"/>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텍스트, 사람, 시장이(가) 표시된 사진&#10;&#10;자동 생성된 설명" id="255" name="Google Shape;255;p8"/>
              <p:cNvPicPr preferRelativeResize="0"/>
              <p:nvPr/>
            </p:nvPicPr>
            <p:blipFill rotWithShape="1">
              <a:blip r:embed="rId3">
                <a:alphaModFix/>
              </a:blip>
              <a:srcRect b="0" l="0" r="5997" t="0"/>
              <a:stretch/>
            </p:blipFill>
            <p:spPr>
              <a:xfrm>
                <a:off x="1299691" y="3561609"/>
                <a:ext cx="1438887" cy="1010690"/>
              </a:xfrm>
              <a:prstGeom prst="rect">
                <a:avLst/>
              </a:prstGeom>
              <a:noFill/>
              <a:ln cap="flat" cmpd="sng" w="9525">
                <a:solidFill>
                  <a:srgbClr val="7F7F7F"/>
                </a:solidFill>
                <a:prstDash val="solid"/>
                <a:round/>
                <a:headEnd len="sm" w="sm" type="none"/>
                <a:tailEnd len="sm" w="sm" type="none"/>
              </a:ln>
            </p:spPr>
          </p:pic>
          <p:pic>
            <p:nvPicPr>
              <p:cNvPr descr="텍스트, 사람, 전자기기이(가) 표시된 사진&#10;&#10;자동 생성된 설명" id="256" name="Google Shape;256;p8"/>
              <p:cNvPicPr preferRelativeResize="0"/>
              <p:nvPr/>
            </p:nvPicPr>
            <p:blipFill rotWithShape="1">
              <a:blip r:embed="rId4">
                <a:alphaModFix/>
              </a:blip>
              <a:srcRect b="0" l="0" r="13288" t="0"/>
              <a:stretch/>
            </p:blipFill>
            <p:spPr>
              <a:xfrm>
                <a:off x="3070383" y="3560495"/>
                <a:ext cx="1291734" cy="997790"/>
              </a:xfrm>
              <a:prstGeom prst="rect">
                <a:avLst/>
              </a:prstGeom>
              <a:noFill/>
              <a:ln cap="flat" cmpd="sng" w="9525">
                <a:solidFill>
                  <a:srgbClr val="7F7F7F"/>
                </a:solidFill>
                <a:prstDash val="solid"/>
                <a:round/>
                <a:headEnd len="sm" w="sm" type="none"/>
                <a:tailEnd len="sm" w="sm" type="none"/>
              </a:ln>
            </p:spPr>
          </p:pic>
          <p:pic>
            <p:nvPicPr>
              <p:cNvPr descr="텍스트, 사람, 휴대폰, 전자기기이(가) 표시된 사진&#10;&#10;자동 생성된 설명" id="257" name="Google Shape;257;p8"/>
              <p:cNvPicPr preferRelativeResize="0"/>
              <p:nvPr/>
            </p:nvPicPr>
            <p:blipFill rotWithShape="1">
              <a:blip r:embed="rId5">
                <a:alphaModFix/>
              </a:blip>
              <a:srcRect b="0" l="0" r="6627" t="0"/>
              <a:stretch/>
            </p:blipFill>
            <p:spPr>
              <a:xfrm>
                <a:off x="1312473" y="4951119"/>
                <a:ext cx="1426105" cy="1046326"/>
              </a:xfrm>
              <a:prstGeom prst="rect">
                <a:avLst/>
              </a:prstGeom>
              <a:noFill/>
              <a:ln cap="flat" cmpd="sng" w="9525">
                <a:solidFill>
                  <a:srgbClr val="7F7F7F"/>
                </a:solidFill>
                <a:prstDash val="solid"/>
                <a:round/>
                <a:headEnd len="sm" w="sm" type="none"/>
                <a:tailEnd len="sm" w="sm" type="none"/>
              </a:ln>
            </p:spPr>
          </p:pic>
          <p:pic>
            <p:nvPicPr>
              <p:cNvPr id="258" name="Google Shape;258;p8"/>
              <p:cNvPicPr preferRelativeResize="0"/>
              <p:nvPr/>
            </p:nvPicPr>
            <p:blipFill rotWithShape="1">
              <a:blip r:embed="rId6">
                <a:alphaModFix/>
              </a:blip>
              <a:srcRect b="0" l="7627" r="10330" t="0"/>
              <a:stretch/>
            </p:blipFill>
            <p:spPr>
              <a:xfrm>
                <a:off x="3061933" y="4942172"/>
                <a:ext cx="1300183" cy="1055273"/>
              </a:xfrm>
              <a:prstGeom prst="rect">
                <a:avLst/>
              </a:prstGeom>
              <a:noFill/>
              <a:ln cap="flat" cmpd="sng" w="9525">
                <a:solidFill>
                  <a:srgbClr val="7F7F7F"/>
                </a:solidFill>
                <a:prstDash val="solid"/>
                <a:round/>
                <a:headEnd len="sm" w="sm" type="none"/>
                <a:tailEnd len="sm" w="sm" type="none"/>
              </a:ln>
            </p:spPr>
          </p:pic>
          <p:sp>
            <p:nvSpPr>
              <p:cNvPr id="259" name="Google Shape;259;p8"/>
              <p:cNvSpPr txBox="1"/>
              <p:nvPr/>
            </p:nvSpPr>
            <p:spPr>
              <a:xfrm>
                <a:off x="945361" y="2935815"/>
                <a:ext cx="3699872" cy="492443"/>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Thay đổi về mô hình sử dụng/tiêu dùng của khách hàng: Ngoại tuyến → Trực tuyến</a:t>
                </a:r>
                <a:endParaRPr b="1" sz="1300">
                  <a:solidFill>
                    <a:srgbClr val="1429A0"/>
                  </a:solidFill>
                  <a:latin typeface="Arial"/>
                  <a:ea typeface="Arial"/>
                  <a:cs typeface="Arial"/>
                  <a:sym typeface="Arial"/>
                </a:endParaRPr>
              </a:p>
            </p:txBody>
          </p:sp>
        </p:grpSp>
        <p:grpSp>
          <p:nvGrpSpPr>
            <p:cNvPr id="260" name="Google Shape;260;p8"/>
            <p:cNvGrpSpPr/>
            <p:nvPr/>
          </p:nvGrpSpPr>
          <p:grpSpPr>
            <a:xfrm>
              <a:off x="5161373" y="2935815"/>
              <a:ext cx="4186596" cy="3588042"/>
              <a:chOff x="5161373" y="2935815"/>
              <a:chExt cx="4186596" cy="3588042"/>
            </a:xfrm>
          </p:grpSpPr>
          <p:sp>
            <p:nvSpPr>
              <p:cNvPr id="261" name="Google Shape;261;p8"/>
              <p:cNvSpPr/>
              <p:nvPr/>
            </p:nvSpPr>
            <p:spPr>
              <a:xfrm>
                <a:off x="5161373" y="3181007"/>
                <a:ext cx="4186596" cy="3128353"/>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2" name="Google Shape;262;p8"/>
              <p:cNvSpPr txBox="1"/>
              <p:nvPr/>
            </p:nvSpPr>
            <p:spPr>
              <a:xfrm>
                <a:off x="5673788" y="6031414"/>
                <a:ext cx="3127185"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Để sở hữu một chiếc ô tô → Để chia sẻ một chiếc ô tô</a:t>
                </a:r>
                <a:endParaRPr sz="1300">
                  <a:solidFill>
                    <a:schemeClr val="dk1"/>
                  </a:solidFill>
                  <a:latin typeface="Arial"/>
                  <a:ea typeface="Arial"/>
                  <a:cs typeface="Arial"/>
                  <a:sym typeface="Arial"/>
                </a:endParaRPr>
              </a:p>
            </p:txBody>
          </p:sp>
          <p:sp>
            <p:nvSpPr>
              <p:cNvPr id="263" name="Google Shape;263;p8"/>
              <p:cNvSpPr txBox="1"/>
              <p:nvPr/>
            </p:nvSpPr>
            <p:spPr>
              <a:xfrm>
                <a:off x="5673788" y="4561311"/>
                <a:ext cx="3127186"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Sở hữu nội dung → Sử dụng nội dung</a:t>
                </a:r>
                <a:endParaRPr sz="1300">
                  <a:solidFill>
                    <a:schemeClr val="dk1"/>
                  </a:solidFill>
                  <a:latin typeface="Arial"/>
                  <a:ea typeface="Arial"/>
                  <a:cs typeface="Arial"/>
                  <a:sym typeface="Arial"/>
                </a:endParaRPr>
              </a:p>
            </p:txBody>
          </p:sp>
          <p:sp>
            <p:nvSpPr>
              <p:cNvPr id="264" name="Google Shape;264;p8"/>
              <p:cNvSpPr/>
              <p:nvPr/>
            </p:nvSpPr>
            <p:spPr>
              <a:xfrm>
                <a:off x="7122809" y="3935961"/>
                <a:ext cx="216024" cy="216024"/>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5" name="Google Shape;265;p8"/>
              <p:cNvSpPr/>
              <p:nvPr/>
            </p:nvSpPr>
            <p:spPr>
              <a:xfrm>
                <a:off x="7111836" y="5369576"/>
                <a:ext cx="216024" cy="216024"/>
              </a:xfrm>
              <a:prstGeom prst="rightArrow">
                <a:avLst>
                  <a:gd fmla="val 50000" name="adj1"/>
                  <a:gd fmla="val 50000" name="adj2"/>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사람, 의류이(가) 표시된 사진&#10;&#10;자동 생성된 설명" id="266" name="Google Shape;266;p8"/>
              <p:cNvPicPr preferRelativeResize="0"/>
              <p:nvPr/>
            </p:nvPicPr>
            <p:blipFill rotWithShape="1">
              <a:blip r:embed="rId7">
                <a:alphaModFix/>
              </a:blip>
              <a:srcRect b="0" l="12427" r="8817" t="0"/>
              <a:stretch/>
            </p:blipFill>
            <p:spPr>
              <a:xfrm>
                <a:off x="7402418" y="3556833"/>
                <a:ext cx="1398555" cy="1004479"/>
              </a:xfrm>
              <a:prstGeom prst="rect">
                <a:avLst/>
              </a:prstGeom>
              <a:noFill/>
              <a:ln cap="flat" cmpd="sng" w="9525">
                <a:solidFill>
                  <a:srgbClr val="7F7F7F"/>
                </a:solidFill>
                <a:prstDash val="solid"/>
                <a:round/>
                <a:headEnd len="sm" w="sm" type="none"/>
                <a:tailEnd len="sm" w="sm" type="none"/>
              </a:ln>
            </p:spPr>
          </p:pic>
          <p:pic>
            <p:nvPicPr>
              <p:cNvPr descr="목재의, 스피커, 기어이(가) 표시된 사진&#10;&#10;자동 생성된 설명" id="267" name="Google Shape;267;p8"/>
              <p:cNvPicPr preferRelativeResize="0"/>
              <p:nvPr/>
            </p:nvPicPr>
            <p:blipFill rotWithShape="1">
              <a:blip r:embed="rId8">
                <a:alphaModFix/>
              </a:blip>
              <a:srcRect b="0" l="465" r="14219" t="0"/>
              <a:stretch/>
            </p:blipFill>
            <p:spPr>
              <a:xfrm>
                <a:off x="5673788" y="3554558"/>
                <a:ext cx="1357460" cy="1008225"/>
              </a:xfrm>
              <a:prstGeom prst="rect">
                <a:avLst/>
              </a:prstGeom>
              <a:noFill/>
              <a:ln cap="flat" cmpd="sng" w="9525">
                <a:solidFill>
                  <a:srgbClr val="7F7F7F"/>
                </a:solidFill>
                <a:prstDash val="solid"/>
                <a:round/>
                <a:headEnd len="sm" w="sm" type="none"/>
                <a:tailEnd len="sm" w="sm" type="none"/>
              </a:ln>
            </p:spPr>
          </p:pic>
          <p:pic>
            <p:nvPicPr>
              <p:cNvPr descr="운송, 자동차이(가) 표시된 사진&#10;&#10;자동 생성된 설명" id="268" name="Google Shape;268;p8"/>
              <p:cNvPicPr preferRelativeResize="0"/>
              <p:nvPr/>
            </p:nvPicPr>
            <p:blipFill rotWithShape="1">
              <a:blip r:embed="rId9">
                <a:alphaModFix/>
              </a:blip>
              <a:srcRect b="0" l="0" r="7659" t="0"/>
              <a:stretch/>
            </p:blipFill>
            <p:spPr>
              <a:xfrm>
                <a:off x="5673788" y="4942172"/>
                <a:ext cx="1363711" cy="1114455"/>
              </a:xfrm>
              <a:prstGeom prst="rect">
                <a:avLst/>
              </a:prstGeom>
              <a:noFill/>
              <a:ln cap="flat" cmpd="sng" w="9525">
                <a:solidFill>
                  <a:srgbClr val="7F7F7F"/>
                </a:solidFill>
                <a:prstDash val="solid"/>
                <a:round/>
                <a:headEnd len="sm" w="sm" type="none"/>
                <a:tailEnd len="sm" w="sm" type="none"/>
              </a:ln>
            </p:spPr>
          </p:pic>
          <p:pic>
            <p:nvPicPr>
              <p:cNvPr descr="사람, 실내이(가) 표시된 사진&#10;&#10;자동 생성된 설명" id="269" name="Google Shape;269;p8"/>
              <p:cNvPicPr preferRelativeResize="0"/>
              <p:nvPr/>
            </p:nvPicPr>
            <p:blipFill rotWithShape="1">
              <a:blip r:embed="rId10">
                <a:alphaModFix/>
              </a:blip>
              <a:srcRect b="0" l="8291" r="5731" t="0"/>
              <a:stretch/>
            </p:blipFill>
            <p:spPr>
              <a:xfrm>
                <a:off x="7387018" y="4942172"/>
                <a:ext cx="1414021" cy="1091274"/>
              </a:xfrm>
              <a:prstGeom prst="rect">
                <a:avLst/>
              </a:prstGeom>
              <a:noFill/>
              <a:ln cap="flat" cmpd="sng" w="9525">
                <a:solidFill>
                  <a:srgbClr val="7F7F7F"/>
                </a:solidFill>
                <a:prstDash val="solid"/>
                <a:round/>
                <a:headEnd len="sm" w="sm" type="none"/>
                <a:tailEnd len="sm" w="sm" type="none"/>
              </a:ln>
            </p:spPr>
          </p:pic>
          <p:sp>
            <p:nvSpPr>
              <p:cNvPr id="270" name="Google Shape;270;p8"/>
              <p:cNvSpPr txBox="1"/>
              <p:nvPr/>
            </p:nvSpPr>
            <p:spPr>
              <a:xfrm>
                <a:off x="5540271" y="2935815"/>
                <a:ext cx="3545303" cy="492443"/>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Những thay đổi trong mô hình tiêu dùng/sử dụng của khách hàng: Sở hữu → Sử dụng</a:t>
                </a:r>
                <a:endParaRPr b="1" sz="1300">
                  <a:solidFill>
                    <a:srgbClr val="1429A0"/>
                  </a:solidFill>
                  <a:latin typeface="Arial"/>
                  <a:ea typeface="Arial"/>
                  <a:cs typeface="Arial"/>
                  <a:sym typeface="Arial"/>
                </a:endParaRPr>
              </a:p>
            </p:txBody>
          </p:sp>
        </p:gr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80"/>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Các thành phần của IoT</a:t>
            </a:r>
            <a:endParaRPr/>
          </a:p>
        </p:txBody>
      </p:sp>
      <p:sp>
        <p:nvSpPr>
          <p:cNvPr id="1957" name="Google Shape;1957;p8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3. </a:t>
            </a:r>
            <a:endParaRPr b="1" sz="5400">
              <a:solidFill>
                <a:srgbClr val="7F7F7F"/>
              </a:solidFill>
              <a:latin typeface="Arial"/>
              <a:ea typeface="Arial"/>
              <a:cs typeface="Arial"/>
              <a:sym typeface="Arial"/>
            </a:endParaRPr>
          </a:p>
        </p:txBody>
      </p:sp>
      <p:sp>
        <p:nvSpPr>
          <p:cNvPr id="1958" name="Google Shape;1958;p80"/>
          <p:cNvSpPr/>
          <p:nvPr/>
        </p:nvSpPr>
        <p:spPr>
          <a:xfrm>
            <a:off x="1054112" y="3883135"/>
            <a:ext cx="3740912"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3.1. Môi trường IoT</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3.2. Cảm biến và Bộ truyền động</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3.3. Điện toán đám mây</a:t>
            </a:r>
            <a:endParaRPr sz="1800">
              <a:solidFill>
                <a:srgbClr val="A5A5A5"/>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grpSp>
        <p:nvGrpSpPr>
          <p:cNvPr id="1964" name="Google Shape;1964;p81"/>
          <p:cNvGrpSpPr/>
          <p:nvPr/>
        </p:nvGrpSpPr>
        <p:grpSpPr>
          <a:xfrm>
            <a:off x="416128" y="444866"/>
            <a:ext cx="9051872" cy="553998"/>
            <a:chOff x="416128" y="444866"/>
            <a:chExt cx="9051872" cy="553998"/>
          </a:xfrm>
        </p:grpSpPr>
        <p:sp>
          <p:nvSpPr>
            <p:cNvPr id="1965" name="Google Shape;1965;p81"/>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966" name="Google Shape;1966;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967" name="Google Shape;1967;p81"/>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 công nghệ cảm nhận bằng máy</a:t>
            </a:r>
            <a:endParaRPr b="1" sz="2400">
              <a:solidFill>
                <a:srgbClr val="0C0C0C"/>
              </a:solidFill>
              <a:latin typeface="Arial"/>
              <a:ea typeface="Arial"/>
              <a:cs typeface="Arial"/>
              <a:sym typeface="Arial"/>
            </a:endParaRPr>
          </a:p>
        </p:txBody>
      </p:sp>
      <p:sp>
        <p:nvSpPr>
          <p:cNvPr id="1968" name="Google Shape;1968;p81"/>
          <p:cNvSpPr/>
          <p:nvPr/>
        </p:nvSpPr>
        <p:spPr>
          <a:xfrm>
            <a:off x="5743500" y="2196727"/>
            <a:ext cx="3640822" cy="355656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là một thiết bị cảm nhận thông tin vật lý, hóa học và sinh học từ đối tượng đo lường và chuyển đổi nó thành tín hiệu điện</a:t>
            </a:r>
            <a:endParaRPr sz="1300">
              <a:solidFill>
                <a:srgbClr val="262626"/>
              </a:solidFill>
              <a:latin typeface="Arial"/>
              <a:ea typeface="Arial"/>
              <a:cs typeface="Arial"/>
              <a:sym typeface="Arial"/>
            </a:endParaRPr>
          </a:p>
          <a:p>
            <a:pPr indent="-180975" lvl="0" marL="3603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Cảm biến như một thiết bị đầu vào cung cấp đầu ra (tín hiệu) đối với một đại lượng vật lý cụ thể (đầu vào).</a:t>
            </a:r>
            <a:endParaRPr/>
          </a:p>
          <a:p>
            <a:pPr indent="-180975" lvl="0" marL="3603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Thuật ngữ “thiết bị đầu vào” trong định nghĩa của Cảm biến có nghĩa là nó là một phần của hệ thống lớn hơn cung cấp đầu vào cho hệ thống điều khiển chính (như Bộ xử lý hoặc Bộ vi điều khiển).</a:t>
            </a:r>
            <a:endParaRPr/>
          </a:p>
          <a:p>
            <a:pPr indent="-180975" lvl="0" marL="3603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định nghĩa độc đáo khác về Cảm biến như sau: Nó là một thiết bị chuyển đổi tín hiệu từ một miền năng lượng sang miền điện. </a:t>
            </a:r>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1969" name="Google Shape;1969;p81"/>
          <p:cNvSpPr/>
          <p:nvPr/>
        </p:nvSpPr>
        <p:spPr>
          <a:xfrm>
            <a:off x="524251" y="1890703"/>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a:t>
            </a:r>
            <a:endParaRPr/>
          </a:p>
        </p:txBody>
      </p:sp>
      <p:pic>
        <p:nvPicPr>
          <p:cNvPr id="1970" name="Google Shape;1970;p81"/>
          <p:cNvPicPr preferRelativeResize="0"/>
          <p:nvPr/>
        </p:nvPicPr>
        <p:blipFill rotWithShape="1">
          <a:blip r:embed="rId3">
            <a:alphaModFix/>
          </a:blip>
          <a:srcRect b="0" l="0" r="0" t="0"/>
          <a:stretch/>
        </p:blipFill>
        <p:spPr>
          <a:xfrm>
            <a:off x="124802" y="2196727"/>
            <a:ext cx="5247941" cy="395667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grpSp>
        <p:nvGrpSpPr>
          <p:cNvPr id="1976" name="Google Shape;1976;p82"/>
          <p:cNvGrpSpPr/>
          <p:nvPr/>
        </p:nvGrpSpPr>
        <p:grpSpPr>
          <a:xfrm>
            <a:off x="416128" y="444866"/>
            <a:ext cx="9051872" cy="553998"/>
            <a:chOff x="416128" y="444866"/>
            <a:chExt cx="9051872" cy="553998"/>
          </a:xfrm>
        </p:grpSpPr>
        <p:sp>
          <p:nvSpPr>
            <p:cNvPr id="1977" name="Google Shape;1977;p8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978" name="Google Shape;1978;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979" name="Google Shape;1979;p82"/>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 Thu thập dữ liệu nhằm thực hiện ứng dụng</a:t>
            </a:r>
            <a:endParaRPr b="1" sz="2400">
              <a:solidFill>
                <a:srgbClr val="0C0C0C"/>
              </a:solidFill>
              <a:latin typeface="Arial"/>
              <a:ea typeface="Arial"/>
              <a:cs typeface="Arial"/>
              <a:sym typeface="Arial"/>
            </a:endParaRPr>
          </a:p>
        </p:txBody>
      </p:sp>
      <p:sp>
        <p:nvSpPr>
          <p:cNvPr id="1980" name="Google Shape;1980;p82"/>
          <p:cNvSpPr txBox="1"/>
          <p:nvPr/>
        </p:nvSpPr>
        <p:spPr>
          <a:xfrm>
            <a:off x="5067896" y="1868350"/>
            <a:ext cx="4428529" cy="3298339"/>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nhiệt độ: </a:t>
            </a:r>
            <a:r>
              <a:rPr lang="en-US" sz="1300">
                <a:solidFill>
                  <a:srgbClr val="262626"/>
                </a:solidFill>
                <a:latin typeface="Arial"/>
                <a:ea typeface="Arial"/>
                <a:cs typeface="Arial"/>
                <a:sym typeface="Arial"/>
              </a:rPr>
              <a:t>Một trong những cảm biến thông dụng và phổ biến nhất là Cảm biến nhiệt độ. Cảm biến nhiệt độ, như tên cho thấy, cảm nhận nhiệt độ, tức là nó đo sự thay đổi của nhiệt độ.</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hồng ngoại (Tia hồng ngoại): </a:t>
            </a:r>
            <a:r>
              <a:rPr lang="en-US" sz="1300">
                <a:solidFill>
                  <a:srgbClr val="262626"/>
                </a:solidFill>
                <a:latin typeface="Arial"/>
                <a:ea typeface="Arial"/>
                <a:cs typeface="Arial"/>
                <a:sym typeface="Arial"/>
              </a:rPr>
              <a:t>Cảm biến hồng ngoại hoặc Cảm biến hồng ngoại là cảm biến dựa trên ánh sáng được sử dụng trong các ứng dụng khác nhau như Phát hiện vật thể và tiệm cận. Cảm biến hồng ngoại được sử dụng làm cảm biến tiệm cận trong hầu hết các điện thoại di động.</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siêu âm: </a:t>
            </a:r>
            <a:r>
              <a:rPr lang="en-US" sz="1300">
                <a:solidFill>
                  <a:srgbClr val="262626"/>
                </a:solidFill>
                <a:latin typeface="Arial"/>
                <a:ea typeface="Arial"/>
                <a:cs typeface="Arial"/>
                <a:sym typeface="Arial"/>
              </a:rPr>
              <a:t>Cảm biến siêu âm là một thiết bị loại không tiếp xúc có thể được sử dụng để đo khoảng cách cũng như vận tốc của vật thể. Cảm biến siêu âm hoạt động dựa trên các thuộc tính của sóng âm thanh có tần số lớn hơn tần số mà con người có thể nghe được.</a:t>
            </a:r>
            <a:endParaRPr/>
          </a:p>
        </p:txBody>
      </p:sp>
      <p:pic>
        <p:nvPicPr>
          <p:cNvPr id="1981" name="Google Shape;1981;p82"/>
          <p:cNvPicPr preferRelativeResize="0"/>
          <p:nvPr/>
        </p:nvPicPr>
        <p:blipFill rotWithShape="1">
          <a:blip r:embed="rId3">
            <a:alphaModFix/>
          </a:blip>
          <a:srcRect b="0" l="0" r="0" t="0"/>
          <a:stretch/>
        </p:blipFill>
        <p:spPr>
          <a:xfrm>
            <a:off x="260699" y="2120670"/>
            <a:ext cx="4807197" cy="266723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grpSp>
        <p:nvGrpSpPr>
          <p:cNvPr id="1987" name="Google Shape;1987;p83"/>
          <p:cNvGrpSpPr/>
          <p:nvPr/>
        </p:nvGrpSpPr>
        <p:grpSpPr>
          <a:xfrm>
            <a:off x="416128" y="444866"/>
            <a:ext cx="9051872" cy="553998"/>
            <a:chOff x="416128" y="444866"/>
            <a:chExt cx="9051872" cy="553998"/>
          </a:xfrm>
        </p:grpSpPr>
        <p:sp>
          <p:nvSpPr>
            <p:cNvPr id="1988" name="Google Shape;1988;p83"/>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1989" name="Google Shape;1989;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990" name="Google Shape;1990;p83"/>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 Thu thập dữ liệu nhằm thực hiện ứng dụng (2/2)</a:t>
            </a:r>
            <a:endParaRPr/>
          </a:p>
        </p:txBody>
      </p:sp>
      <p:sp>
        <p:nvSpPr>
          <p:cNvPr id="1991" name="Google Shape;1991;p83"/>
          <p:cNvSpPr txBox="1"/>
          <p:nvPr/>
        </p:nvSpPr>
        <p:spPr>
          <a:xfrm>
            <a:off x="5067896" y="1868350"/>
            <a:ext cx="4428529" cy="1395254"/>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con quay hồi chuyển: </a:t>
            </a:r>
            <a:r>
              <a:rPr lang="en-US" sz="1300">
                <a:solidFill>
                  <a:srgbClr val="262626"/>
                </a:solidFill>
                <a:latin typeface="Arial"/>
                <a:ea typeface="Arial"/>
                <a:cs typeface="Arial"/>
                <a:sym typeface="Arial"/>
              </a:rPr>
              <a:t>Cảm biến con quay hồi chuyển, còn được gọi là cảm biến tốc độ góc hoặc cảm biến vận tốc góc, là thiết bị cảm nhận vận tốc góc.</a:t>
            </a:r>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hình ảnh: </a:t>
            </a:r>
            <a:r>
              <a:rPr lang="en-US" sz="1300">
                <a:solidFill>
                  <a:srgbClr val="262626"/>
                </a:solidFill>
                <a:latin typeface="Arial"/>
                <a:ea typeface="Arial"/>
                <a:cs typeface="Arial"/>
                <a:sym typeface="Arial"/>
              </a:rPr>
              <a:t>Cảm biến hình ảnh hoặc bộ tạo ảnh là cảm biến phát hiện và truyền tải thông tin được sử dụng để tạo hình ảnh</a:t>
            </a:r>
            <a:endParaRPr sz="1300">
              <a:solidFill>
                <a:srgbClr val="262626"/>
              </a:solidFill>
              <a:latin typeface="Arial"/>
              <a:ea typeface="Arial"/>
              <a:cs typeface="Arial"/>
              <a:sym typeface="Arial"/>
            </a:endParaRPr>
          </a:p>
        </p:txBody>
      </p:sp>
      <p:pic>
        <p:nvPicPr>
          <p:cNvPr id="1992" name="Google Shape;1992;p83"/>
          <p:cNvPicPr preferRelativeResize="0"/>
          <p:nvPr/>
        </p:nvPicPr>
        <p:blipFill rotWithShape="1">
          <a:blip r:embed="rId3">
            <a:alphaModFix/>
          </a:blip>
          <a:srcRect b="0" l="0" r="0" t="0"/>
          <a:stretch/>
        </p:blipFill>
        <p:spPr>
          <a:xfrm>
            <a:off x="260699" y="2120670"/>
            <a:ext cx="4807197" cy="266723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grpSp>
        <p:nvGrpSpPr>
          <p:cNvPr id="1998" name="Google Shape;1998;p84"/>
          <p:cNvGrpSpPr/>
          <p:nvPr/>
        </p:nvGrpSpPr>
        <p:grpSpPr>
          <a:xfrm>
            <a:off x="455113" y="1918478"/>
            <a:ext cx="4537075" cy="4102810"/>
            <a:chOff x="455113" y="1918478"/>
            <a:chExt cx="4537075" cy="4102810"/>
          </a:xfrm>
        </p:grpSpPr>
        <p:sp>
          <p:nvSpPr>
            <p:cNvPr id="1999" name="Google Shape;1999;p84"/>
            <p:cNvSpPr/>
            <p:nvPr/>
          </p:nvSpPr>
          <p:spPr>
            <a:xfrm>
              <a:off x="455113" y="1918478"/>
              <a:ext cx="4537075" cy="410281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000" name="Google Shape;2000;p84"/>
            <p:cNvGrpSpPr/>
            <p:nvPr/>
          </p:nvGrpSpPr>
          <p:grpSpPr>
            <a:xfrm>
              <a:off x="861396" y="2132844"/>
              <a:ext cx="2074797" cy="1323152"/>
              <a:chOff x="839770" y="2218568"/>
              <a:chExt cx="1626931" cy="1037536"/>
            </a:xfrm>
          </p:grpSpPr>
          <p:pic>
            <p:nvPicPr>
              <p:cNvPr descr="http://www.mechasolution.com/shop/data/goods/1358318751182m0.jpg" id="2001" name="Google Shape;2001;p84"/>
              <p:cNvPicPr preferRelativeResize="0"/>
              <p:nvPr/>
            </p:nvPicPr>
            <p:blipFill rotWithShape="1">
              <a:blip r:embed="rId3">
                <a:alphaModFix/>
              </a:blip>
              <a:srcRect b="0" l="0" r="0" t="10079"/>
              <a:stretch/>
            </p:blipFill>
            <p:spPr>
              <a:xfrm>
                <a:off x="1312860" y="2218568"/>
                <a:ext cx="1153841" cy="1037536"/>
              </a:xfrm>
              <a:prstGeom prst="rect">
                <a:avLst/>
              </a:prstGeom>
              <a:noFill/>
              <a:ln>
                <a:noFill/>
              </a:ln>
            </p:spPr>
          </p:pic>
          <p:pic>
            <p:nvPicPr>
              <p:cNvPr descr="http://m.easykit.co.kr/web/product/big/easykit2_1056.jpg" id="2002" name="Google Shape;2002;p84"/>
              <p:cNvPicPr preferRelativeResize="0"/>
              <p:nvPr/>
            </p:nvPicPr>
            <p:blipFill rotWithShape="1">
              <a:blip r:embed="rId4">
                <a:alphaModFix/>
              </a:blip>
              <a:srcRect b="0" l="0" r="6250" t="10000"/>
              <a:stretch/>
            </p:blipFill>
            <p:spPr>
              <a:xfrm>
                <a:off x="839770" y="2549199"/>
                <a:ext cx="726909" cy="523375"/>
              </a:xfrm>
              <a:prstGeom prst="rect">
                <a:avLst/>
              </a:prstGeom>
              <a:noFill/>
              <a:ln>
                <a:noFill/>
              </a:ln>
            </p:spPr>
          </p:pic>
          <p:sp>
            <p:nvSpPr>
              <p:cNvPr id="2003" name="Google Shape;2003;p84"/>
              <p:cNvSpPr/>
              <p:nvPr/>
            </p:nvSpPr>
            <p:spPr>
              <a:xfrm>
                <a:off x="1152222" y="3057740"/>
                <a:ext cx="893712" cy="14480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Cảm biến áp suất</a:t>
                </a:r>
                <a:endParaRPr/>
              </a:p>
            </p:txBody>
          </p:sp>
        </p:grpSp>
        <p:grpSp>
          <p:nvGrpSpPr>
            <p:cNvPr id="2004" name="Google Shape;2004;p84"/>
            <p:cNvGrpSpPr/>
            <p:nvPr/>
          </p:nvGrpSpPr>
          <p:grpSpPr>
            <a:xfrm>
              <a:off x="745589" y="3653913"/>
              <a:ext cx="1130838" cy="1118339"/>
              <a:chOff x="1137715" y="3339586"/>
              <a:chExt cx="736911" cy="728766"/>
            </a:xfrm>
          </p:grpSpPr>
          <p:pic>
            <p:nvPicPr>
              <p:cNvPr descr="http://artrobot.co.kr/web/product/medium/BOB-09964_m.jpg" id="2005" name="Google Shape;2005;p84"/>
              <p:cNvPicPr preferRelativeResize="0"/>
              <p:nvPr/>
            </p:nvPicPr>
            <p:blipFill rotWithShape="1">
              <a:blip r:embed="rId5">
                <a:alphaModFix/>
              </a:blip>
              <a:srcRect b="0" l="0" r="0" t="0"/>
              <a:stretch/>
            </p:blipFill>
            <p:spPr>
              <a:xfrm>
                <a:off x="1157813" y="3339586"/>
                <a:ext cx="659065" cy="494298"/>
              </a:xfrm>
              <a:prstGeom prst="rect">
                <a:avLst/>
              </a:prstGeom>
              <a:noFill/>
              <a:ln>
                <a:noFill/>
              </a:ln>
            </p:spPr>
          </p:pic>
          <p:sp>
            <p:nvSpPr>
              <p:cNvPr id="2006" name="Google Shape;2006;p84"/>
              <p:cNvSpPr/>
              <p:nvPr/>
            </p:nvSpPr>
            <p:spPr>
              <a:xfrm>
                <a:off x="1137715" y="3827677"/>
                <a:ext cx="736911" cy="24067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Cảm biến âm thanh</a:t>
                </a:r>
                <a:endParaRPr/>
              </a:p>
            </p:txBody>
          </p:sp>
        </p:grpSp>
        <p:grpSp>
          <p:nvGrpSpPr>
            <p:cNvPr id="2007" name="Google Shape;2007;p84"/>
            <p:cNvGrpSpPr/>
            <p:nvPr/>
          </p:nvGrpSpPr>
          <p:grpSpPr>
            <a:xfrm>
              <a:off x="1799132" y="3667125"/>
              <a:ext cx="1476365" cy="915389"/>
              <a:chOff x="2037257" y="3143250"/>
              <a:chExt cx="1476365" cy="915389"/>
            </a:xfrm>
          </p:grpSpPr>
          <p:pic>
            <p:nvPicPr>
              <p:cNvPr descr="http://www.vctec.co.kr/web/product/big/vctmall_831.jpg" id="2008" name="Google Shape;2008;p84"/>
              <p:cNvPicPr preferRelativeResize="0"/>
              <p:nvPr/>
            </p:nvPicPr>
            <p:blipFill rotWithShape="1">
              <a:blip r:embed="rId6">
                <a:alphaModFix/>
              </a:blip>
              <a:srcRect b="0" l="0" r="0" t="0"/>
              <a:stretch/>
            </p:blipFill>
            <p:spPr>
              <a:xfrm>
                <a:off x="2398949" y="3143250"/>
                <a:ext cx="753011" cy="753011"/>
              </a:xfrm>
              <a:prstGeom prst="rect">
                <a:avLst/>
              </a:prstGeom>
              <a:noFill/>
              <a:ln>
                <a:noFill/>
              </a:ln>
            </p:spPr>
          </p:pic>
          <p:sp>
            <p:nvSpPr>
              <p:cNvPr id="2009" name="Google Shape;2009;p84"/>
              <p:cNvSpPr/>
              <p:nvPr/>
            </p:nvSpPr>
            <p:spPr>
              <a:xfrm>
                <a:off x="2037257" y="3873973"/>
                <a:ext cx="1476365"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Cảm biến nồng độ cồn</a:t>
                </a:r>
                <a:endParaRPr/>
              </a:p>
            </p:txBody>
          </p:sp>
        </p:grpSp>
        <p:grpSp>
          <p:nvGrpSpPr>
            <p:cNvPr id="2010" name="Google Shape;2010;p84"/>
            <p:cNvGrpSpPr/>
            <p:nvPr/>
          </p:nvGrpSpPr>
          <p:grpSpPr>
            <a:xfrm>
              <a:off x="3245253" y="2327660"/>
              <a:ext cx="993372" cy="1058697"/>
              <a:chOff x="2397528" y="2270511"/>
              <a:chExt cx="751657" cy="801087"/>
            </a:xfrm>
          </p:grpSpPr>
          <p:pic>
            <p:nvPicPr>
              <p:cNvPr descr="http://intelrealsense.bemyapp.com/images/creative-cam.png" id="2011" name="Google Shape;2011;p84"/>
              <p:cNvPicPr preferRelativeResize="0"/>
              <p:nvPr/>
            </p:nvPicPr>
            <p:blipFill rotWithShape="1">
              <a:blip r:embed="rId7">
                <a:alphaModFix/>
              </a:blip>
              <a:srcRect b="0" l="0" r="0" t="0"/>
              <a:stretch/>
            </p:blipFill>
            <p:spPr>
              <a:xfrm>
                <a:off x="2397528" y="2270511"/>
                <a:ext cx="751657" cy="621939"/>
              </a:xfrm>
              <a:prstGeom prst="rect">
                <a:avLst/>
              </a:prstGeom>
              <a:noFill/>
              <a:ln>
                <a:noFill/>
              </a:ln>
            </p:spPr>
          </p:pic>
          <p:sp>
            <p:nvSpPr>
              <p:cNvPr id="2012" name="Google Shape;2012;p84"/>
              <p:cNvSpPr/>
              <p:nvPr/>
            </p:nvSpPr>
            <p:spPr>
              <a:xfrm>
                <a:off x="2453743" y="2931866"/>
                <a:ext cx="639224" cy="1397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Cảm biến 3D</a:t>
                </a:r>
                <a:endParaRPr/>
              </a:p>
            </p:txBody>
          </p:sp>
        </p:grpSp>
        <p:grpSp>
          <p:nvGrpSpPr>
            <p:cNvPr id="2013" name="Google Shape;2013;p84"/>
            <p:cNvGrpSpPr/>
            <p:nvPr/>
          </p:nvGrpSpPr>
          <p:grpSpPr>
            <a:xfrm>
              <a:off x="3218265" y="3656780"/>
              <a:ext cx="1666753" cy="2192558"/>
              <a:chOff x="3418290" y="2085155"/>
              <a:chExt cx="1666753" cy="2192558"/>
            </a:xfrm>
          </p:grpSpPr>
          <p:sp>
            <p:nvSpPr>
              <p:cNvPr id="2014" name="Google Shape;2014;p84"/>
              <p:cNvSpPr/>
              <p:nvPr/>
            </p:nvSpPr>
            <p:spPr>
              <a:xfrm>
                <a:off x="3509291" y="4093047"/>
                <a:ext cx="157575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Cảm biến đường huyết</a:t>
                </a:r>
                <a:endParaRPr/>
              </a:p>
            </p:txBody>
          </p:sp>
          <p:pic>
            <p:nvPicPr>
              <p:cNvPr descr="오션 블루 정면 좌측 45도 100도 열림" id="2015" name="Google Shape;2015;p84"/>
              <p:cNvPicPr preferRelativeResize="0"/>
              <p:nvPr/>
            </p:nvPicPr>
            <p:blipFill rotWithShape="1">
              <a:blip r:embed="rId8">
                <a:alphaModFix/>
              </a:blip>
              <a:srcRect b="0" l="0" r="0" t="0"/>
              <a:stretch/>
            </p:blipFill>
            <p:spPr>
              <a:xfrm>
                <a:off x="3418290" y="2085155"/>
                <a:ext cx="1353044" cy="1037537"/>
              </a:xfrm>
              <a:prstGeom prst="rect">
                <a:avLst/>
              </a:prstGeom>
              <a:noFill/>
              <a:ln>
                <a:noFill/>
              </a:ln>
            </p:spPr>
          </p:pic>
        </p:grpSp>
      </p:grpSp>
      <p:grpSp>
        <p:nvGrpSpPr>
          <p:cNvPr id="2016" name="Google Shape;2016;p84"/>
          <p:cNvGrpSpPr/>
          <p:nvPr/>
        </p:nvGrpSpPr>
        <p:grpSpPr>
          <a:xfrm>
            <a:off x="416128" y="444866"/>
            <a:ext cx="9051872" cy="553998"/>
            <a:chOff x="416128" y="444866"/>
            <a:chExt cx="9051872" cy="553998"/>
          </a:xfrm>
        </p:grpSpPr>
        <p:sp>
          <p:nvSpPr>
            <p:cNvPr id="2017" name="Google Shape;2017;p84"/>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018" name="Google Shape;2018;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19" name="Google Shape;2019;p84"/>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 Thu thập dữ liệu nhằm thực hiện ứng dụng (1/2)</a:t>
            </a:r>
            <a:endParaRPr/>
          </a:p>
        </p:txBody>
      </p:sp>
      <p:sp>
        <p:nvSpPr>
          <p:cNvPr id="2020" name="Google Shape;2020;p84"/>
          <p:cNvSpPr txBox="1"/>
          <p:nvPr/>
        </p:nvSpPr>
        <p:spPr>
          <a:xfrm>
            <a:off x="5067896" y="1868350"/>
            <a:ext cx="4428529" cy="3503523"/>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cồn: </a:t>
            </a:r>
            <a:r>
              <a:rPr lang="en-US" sz="1300">
                <a:solidFill>
                  <a:srgbClr val="262626"/>
                </a:solidFill>
                <a:latin typeface="Arial"/>
                <a:ea typeface="Arial"/>
                <a:cs typeface="Arial"/>
                <a:sym typeface="Arial"/>
              </a:rPr>
              <a:t>Như tên gợi ý, Cảm biến cồn phát hiện cồn. Thông thường, cảm biến rượu được sử dụng trong các thiết bị phân tích hơi thở để xác định xem một người có say hay không. Nhân viên thực thi pháp luật sử dụng máy phân tích hơi thở để bắt thủ phạm say rượu và lái xe.</a:t>
            </a:r>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áp suất: </a:t>
            </a:r>
            <a:r>
              <a:rPr lang="en-US" sz="1300">
                <a:solidFill>
                  <a:srgbClr val="262626"/>
                </a:solidFill>
                <a:latin typeface="Arial"/>
                <a:ea typeface="Arial"/>
                <a:cs typeface="Arial"/>
                <a:sym typeface="Arial"/>
              </a:rPr>
              <a:t>Cảm biến áp suất là một thiết bị để đo áp suất của chất khí hoặc chất lỏng.</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3D: </a:t>
            </a:r>
            <a:r>
              <a:rPr lang="en-US" sz="1300">
                <a:solidFill>
                  <a:srgbClr val="262626"/>
                </a:solidFill>
                <a:latin typeface="Arial"/>
                <a:ea typeface="Arial"/>
                <a:cs typeface="Arial"/>
                <a:sym typeface="Arial"/>
              </a:rPr>
              <a:t>Đây là công nghệ cảm biến độ sâu giúp tăng cường khả năng của máy ảnh để nhận dạng khuôn mặt và đối tượng.</a:t>
            </a:r>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âm thanh</a:t>
            </a:r>
            <a:r>
              <a:rPr lang="en-US" sz="1300">
                <a:solidFill>
                  <a:srgbClr val="262626"/>
                </a:solidFill>
                <a:latin typeface="Arial"/>
                <a:ea typeface="Arial"/>
                <a:cs typeface="Arial"/>
                <a:sym typeface="Arial"/>
              </a:rPr>
              <a:t>: Cảm biến âm thanh được định nghĩa là một mô-đun phát hiện sóng âm thanh thông qua cường độ của nó và chuyển đổi nó thành tín hiệu điện.</a:t>
            </a:r>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đường huyết: </a:t>
            </a:r>
            <a:r>
              <a:rPr lang="en-US" sz="1300">
                <a:solidFill>
                  <a:srgbClr val="262626"/>
                </a:solidFill>
                <a:latin typeface="Arial"/>
                <a:ea typeface="Arial"/>
                <a:cs typeface="Arial"/>
                <a:sym typeface="Arial"/>
              </a:rPr>
              <a:t>Một kính áp tròng được thiết kế để theo dõi lượng đường trong máu.</a:t>
            </a:r>
            <a:endParaRPr sz="1300">
              <a:solidFill>
                <a:srgbClr val="262626"/>
              </a:solidFill>
              <a:latin typeface="Arial"/>
              <a:ea typeface="Arial"/>
              <a:cs typeface="Arial"/>
              <a:sym typeface="Arial"/>
            </a:endParaRPr>
          </a:p>
        </p:txBody>
      </p:sp>
      <p:pic>
        <p:nvPicPr>
          <p:cNvPr id="2021" name="Google Shape;2021;p84"/>
          <p:cNvPicPr preferRelativeResize="0"/>
          <p:nvPr/>
        </p:nvPicPr>
        <p:blipFill rotWithShape="1">
          <a:blip r:embed="rId9">
            <a:alphaModFix/>
          </a:blip>
          <a:srcRect b="0" l="0" r="0" t="0"/>
          <a:stretch/>
        </p:blipFill>
        <p:spPr>
          <a:xfrm>
            <a:off x="3012948" y="4579621"/>
            <a:ext cx="1800883" cy="108505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grpSp>
        <p:nvGrpSpPr>
          <p:cNvPr id="2027" name="Google Shape;2027;p85"/>
          <p:cNvGrpSpPr/>
          <p:nvPr/>
        </p:nvGrpSpPr>
        <p:grpSpPr>
          <a:xfrm>
            <a:off x="416128" y="444866"/>
            <a:ext cx="9051872" cy="553998"/>
            <a:chOff x="416128" y="444866"/>
            <a:chExt cx="9051872" cy="553998"/>
          </a:xfrm>
        </p:grpSpPr>
        <p:sp>
          <p:nvSpPr>
            <p:cNvPr id="2028" name="Google Shape;2028;p85"/>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029" name="Google Shape;2029;p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2030" name="Google Shape;2030;p85"/>
          <p:cNvGrpSpPr/>
          <p:nvPr/>
        </p:nvGrpSpPr>
        <p:grpSpPr>
          <a:xfrm>
            <a:off x="455114" y="1870853"/>
            <a:ext cx="4507412" cy="4195778"/>
            <a:chOff x="455114" y="1556528"/>
            <a:chExt cx="4507412" cy="4195778"/>
          </a:xfrm>
        </p:grpSpPr>
        <p:sp>
          <p:nvSpPr>
            <p:cNvPr id="2031" name="Google Shape;2031;p85"/>
            <p:cNvSpPr/>
            <p:nvPr/>
          </p:nvSpPr>
          <p:spPr>
            <a:xfrm>
              <a:off x="455114" y="1556528"/>
              <a:ext cx="4507412" cy="41957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2032" name="Google Shape;2032;p85"/>
            <p:cNvPicPr preferRelativeResize="0"/>
            <p:nvPr/>
          </p:nvPicPr>
          <p:blipFill rotWithShape="1">
            <a:blip r:embed="rId3">
              <a:alphaModFix/>
            </a:blip>
            <a:srcRect b="0" l="0" r="0" t="0"/>
            <a:stretch/>
          </p:blipFill>
          <p:spPr>
            <a:xfrm>
              <a:off x="1658395" y="3566030"/>
              <a:ext cx="1910610" cy="1826112"/>
            </a:xfrm>
            <a:prstGeom prst="rect">
              <a:avLst/>
            </a:prstGeom>
            <a:noFill/>
            <a:ln>
              <a:noFill/>
            </a:ln>
          </p:spPr>
        </p:pic>
        <p:grpSp>
          <p:nvGrpSpPr>
            <p:cNvPr id="2033" name="Google Shape;2033;p85"/>
            <p:cNvGrpSpPr/>
            <p:nvPr/>
          </p:nvGrpSpPr>
          <p:grpSpPr>
            <a:xfrm>
              <a:off x="726872" y="1732733"/>
              <a:ext cx="1638393" cy="1926320"/>
              <a:chOff x="726872" y="1732733"/>
              <a:chExt cx="1638393" cy="1926320"/>
            </a:xfrm>
          </p:grpSpPr>
          <p:pic>
            <p:nvPicPr>
              <p:cNvPr id="2034" name="Google Shape;2034;p85"/>
              <p:cNvPicPr preferRelativeResize="0"/>
              <p:nvPr/>
            </p:nvPicPr>
            <p:blipFill rotWithShape="1">
              <a:blip r:embed="rId4">
                <a:alphaModFix/>
              </a:blip>
              <a:srcRect b="0" l="0" r="0" t="0"/>
              <a:stretch/>
            </p:blipFill>
            <p:spPr>
              <a:xfrm>
                <a:off x="726872" y="1732733"/>
                <a:ext cx="1638393" cy="1655760"/>
              </a:xfrm>
              <a:prstGeom prst="rect">
                <a:avLst/>
              </a:prstGeom>
              <a:noFill/>
              <a:ln>
                <a:noFill/>
              </a:ln>
            </p:spPr>
          </p:pic>
          <p:sp>
            <p:nvSpPr>
              <p:cNvPr id="2035" name="Google Shape;2035;p85"/>
              <p:cNvSpPr/>
              <p:nvPr/>
            </p:nvSpPr>
            <p:spPr>
              <a:xfrm>
                <a:off x="824441" y="3474387"/>
                <a:ext cx="1398124"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Cảm biến gia tốc</a:t>
                </a:r>
                <a:endParaRPr/>
              </a:p>
            </p:txBody>
          </p:sp>
        </p:grpSp>
        <p:grpSp>
          <p:nvGrpSpPr>
            <p:cNvPr id="2036" name="Google Shape;2036;p85"/>
            <p:cNvGrpSpPr/>
            <p:nvPr/>
          </p:nvGrpSpPr>
          <p:grpSpPr>
            <a:xfrm>
              <a:off x="2294711" y="2095501"/>
              <a:ext cx="2515020" cy="1534977"/>
              <a:chOff x="3056711" y="2095501"/>
              <a:chExt cx="2515020" cy="1534977"/>
            </a:xfrm>
          </p:grpSpPr>
          <p:pic>
            <p:nvPicPr>
              <p:cNvPr id="2037" name="Google Shape;2037;p85"/>
              <p:cNvPicPr preferRelativeResize="0"/>
              <p:nvPr/>
            </p:nvPicPr>
            <p:blipFill rotWithShape="1">
              <a:blip r:embed="rId5">
                <a:alphaModFix/>
              </a:blip>
              <a:srcRect b="0" l="0" r="0" t="0"/>
              <a:stretch/>
            </p:blipFill>
            <p:spPr>
              <a:xfrm>
                <a:off x="3056711" y="2095501"/>
                <a:ext cx="2515020" cy="1119660"/>
              </a:xfrm>
              <a:prstGeom prst="rect">
                <a:avLst/>
              </a:prstGeom>
              <a:noFill/>
              <a:ln>
                <a:noFill/>
              </a:ln>
            </p:spPr>
          </p:pic>
          <p:sp>
            <p:nvSpPr>
              <p:cNvPr id="2038" name="Google Shape;2038;p85"/>
              <p:cNvSpPr/>
              <p:nvPr/>
            </p:nvSpPr>
            <p:spPr>
              <a:xfrm>
                <a:off x="3405381" y="3445812"/>
                <a:ext cx="1854703"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Cảm biến gia tốc tuyến tính</a:t>
                </a:r>
                <a:endParaRPr/>
              </a:p>
            </p:txBody>
          </p:sp>
        </p:grpSp>
        <p:sp>
          <p:nvSpPr>
            <p:cNvPr id="2039" name="Google Shape;2039;p85"/>
            <p:cNvSpPr/>
            <p:nvPr/>
          </p:nvSpPr>
          <p:spPr>
            <a:xfrm>
              <a:off x="1788909" y="5369862"/>
              <a:ext cx="1947254"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Cảm biến áp suất khí quyển</a:t>
              </a:r>
              <a:endParaRPr/>
            </a:p>
          </p:txBody>
        </p:sp>
      </p:grpSp>
      <p:sp>
        <p:nvSpPr>
          <p:cNvPr id="2040" name="Google Shape;2040;p85"/>
          <p:cNvSpPr txBox="1"/>
          <p:nvPr/>
        </p:nvSpPr>
        <p:spPr>
          <a:xfrm>
            <a:off x="5067896" y="1882551"/>
            <a:ext cx="4428529" cy="1897955"/>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gia tốc: </a:t>
            </a:r>
            <a:r>
              <a:rPr lang="en-US" sz="1300">
                <a:solidFill>
                  <a:srgbClr val="262626"/>
                </a:solidFill>
                <a:latin typeface="Arial"/>
                <a:ea typeface="Arial"/>
                <a:cs typeface="Arial"/>
                <a:sym typeface="Arial"/>
              </a:rPr>
              <a:t>Cảm biến gia tốc hoặc máy đo gia tốc cho phép bạn thực hiện các phép đo chính xác về độ rung hoặc sốc cho nhiều ứng dụng.</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gia tốc tuyến tính: </a:t>
            </a:r>
            <a:r>
              <a:rPr lang="en-US" sz="1300">
                <a:solidFill>
                  <a:srgbClr val="262626"/>
                </a:solidFill>
                <a:latin typeface="Arial"/>
                <a:ea typeface="Arial"/>
                <a:cs typeface="Arial"/>
                <a:sym typeface="Arial"/>
              </a:rPr>
              <a:t>Chức năng của gia tốc kế chỉ đơn giản là cảm nhận gia tốc vật lý tuyến tính và cung cấp tín hiệu đầu ra điện tỷ lệ.</a:t>
            </a:r>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Cảm biến áp suất khí quyển: </a:t>
            </a:r>
            <a:r>
              <a:rPr lang="en-US" sz="1300">
                <a:solidFill>
                  <a:srgbClr val="262626"/>
                </a:solidFill>
                <a:latin typeface="Arial"/>
                <a:ea typeface="Arial"/>
                <a:cs typeface="Arial"/>
                <a:sym typeface="Arial"/>
              </a:rPr>
              <a:t>Cảm biến áp suất khí quyển là cảm biến phát hiện áp suất khí quyển.</a:t>
            </a:r>
            <a:endParaRPr sz="1300">
              <a:solidFill>
                <a:srgbClr val="262626"/>
              </a:solidFill>
              <a:latin typeface="Arial"/>
              <a:ea typeface="Arial"/>
              <a:cs typeface="Arial"/>
              <a:sym typeface="Arial"/>
            </a:endParaRPr>
          </a:p>
        </p:txBody>
      </p:sp>
      <p:sp>
        <p:nvSpPr>
          <p:cNvPr id="2041" name="Google Shape;2041;p85"/>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 Thu thập dữ liệu nhằm thực hiện ứng dụng</a:t>
            </a:r>
            <a:endParaRPr b="1" sz="2400">
              <a:solidFill>
                <a:srgbClr val="0C0C0C"/>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grpSp>
        <p:nvGrpSpPr>
          <p:cNvPr id="2047" name="Google Shape;2047;p87"/>
          <p:cNvGrpSpPr/>
          <p:nvPr/>
        </p:nvGrpSpPr>
        <p:grpSpPr>
          <a:xfrm>
            <a:off x="416128" y="444866"/>
            <a:ext cx="9051872" cy="553998"/>
            <a:chOff x="416128" y="444866"/>
            <a:chExt cx="9051872" cy="553998"/>
          </a:xfrm>
        </p:grpSpPr>
        <p:sp>
          <p:nvSpPr>
            <p:cNvPr id="2048" name="Google Shape;2048;p87"/>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049" name="Google Shape;2049;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50" name="Google Shape;2050;p87"/>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a:t>
            </a:r>
            <a:endParaRPr/>
          </a:p>
        </p:txBody>
      </p:sp>
      <p:grpSp>
        <p:nvGrpSpPr>
          <p:cNvPr id="2051" name="Google Shape;2051;p87"/>
          <p:cNvGrpSpPr/>
          <p:nvPr/>
        </p:nvGrpSpPr>
        <p:grpSpPr>
          <a:xfrm>
            <a:off x="524251" y="1854861"/>
            <a:ext cx="8887612" cy="1482732"/>
            <a:chOff x="524251" y="1890703"/>
            <a:chExt cx="8887612" cy="1482732"/>
          </a:xfrm>
        </p:grpSpPr>
        <p:sp>
          <p:nvSpPr>
            <p:cNvPr id="2052" name="Google Shape;2052;p87"/>
            <p:cNvSpPr/>
            <p:nvPr/>
          </p:nvSpPr>
          <p:spPr>
            <a:xfrm>
              <a:off x="652643" y="2125197"/>
              <a:ext cx="8630827" cy="1248238"/>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Năm 1970, khái niệm về cảm biến vẫn chỉ là một “máy dò” “cảm nhận” một vật chất cụ thể. Tuy nhiên, các cảm biến hiện nay được sản xuất với bộ xử lý trung tâm nhận được tín hiệu phát hiện và đưa ra phán đoán.</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Kể từ những năm 1980, ngành công nghiệp bán dẫn, công nghệ nano và công nghệ điều khiển vi điện tử (MEMS) đã phát triển và giúp những chiếc cảm biến lớn và nặng có thực hiện trên nền silic nhỏ như IC bán dẫn. Nhờ đó, cảm biến đã phát triển và tăng mạnh trên thị trường.</a:t>
              </a:r>
              <a:endParaRPr/>
            </a:p>
          </p:txBody>
        </p:sp>
        <p:sp>
          <p:nvSpPr>
            <p:cNvPr id="2053" name="Google Shape;2053;p87"/>
            <p:cNvSpPr/>
            <p:nvPr/>
          </p:nvSpPr>
          <p:spPr>
            <a:xfrm>
              <a:off x="524251" y="1890703"/>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Tổng quan về cảm biến</a:t>
              </a:r>
              <a:endParaRPr/>
            </a:p>
          </p:txBody>
        </p:sp>
      </p:grpSp>
      <p:graphicFrame>
        <p:nvGraphicFramePr>
          <p:cNvPr id="2054" name="Google Shape;2054;p87"/>
          <p:cNvGraphicFramePr/>
          <p:nvPr/>
        </p:nvGraphicFramePr>
        <p:xfrm>
          <a:off x="580388" y="3736089"/>
          <a:ext cx="3000000" cy="3000000"/>
        </p:xfrm>
        <a:graphic>
          <a:graphicData uri="http://schemas.openxmlformats.org/drawingml/2006/table">
            <a:tbl>
              <a:tblPr bandRow="1" firstRow="1">
                <a:noFill/>
                <a:tableStyleId>{A9672A58-3C3F-4094-A55C-8326C1CC86CD}</a:tableStyleId>
              </a:tblPr>
              <a:tblGrid>
                <a:gridCol w="893150"/>
                <a:gridCol w="893150"/>
                <a:gridCol w="7101325"/>
              </a:tblGrid>
              <a:tr h="2336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loại</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tính năng</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Giải thích</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24850">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Thế hệ thứ 1</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900"/>
                        <a:buFont typeface="Arial"/>
                        <a:buNone/>
                      </a:pPr>
                      <a:r>
                        <a:rPr b="0" lang="en-US" sz="1000" u="none" cap="none" strike="noStrike">
                          <a:solidFill>
                            <a:srgbClr val="262626"/>
                          </a:solidFill>
                          <a:latin typeface="Arial"/>
                          <a:ea typeface="Arial"/>
                          <a:cs typeface="Arial"/>
                          <a:sym typeface="Arial"/>
                        </a:rPr>
                        <a:t>Cảm biến riêng rẽ</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Các thành phần cảm biến có chức năng chuyển đổi các đại lượng vật lý như nhiệt độ, áp suất, gia tốc, độ dịch chuyển, v.v. thành tín hiệu điện nằm tách riêng khỏi mạch xử lý tín hiệu để khuếch đại, hiệu chỉnh và bù trừ.</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24850">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Thế hệ thứ 2</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900"/>
                        <a:buFont typeface="Arial"/>
                        <a:buNone/>
                      </a:pPr>
                      <a:r>
                        <a:rPr b="0" lang="en-US" sz="1000" u="none" cap="none" strike="noStrike">
                          <a:solidFill>
                            <a:srgbClr val="262626"/>
                          </a:solidFill>
                          <a:latin typeface="Arial"/>
                          <a:ea typeface="Arial"/>
                          <a:cs typeface="Arial"/>
                          <a:sym typeface="Arial"/>
                        </a:rPr>
                        <a:t>Cảm biến tích hợp</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Để giảm nhiễu của cảm biến và giảm kích cỡ của cảm biến, cảm biến được tích hợp và sản xuất cùng mạch xử lý tín hiệu. Công nghệ MEMS cũng được ra mắt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24850">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Thế hệ thứ 3</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900"/>
                        <a:buFont typeface="Arial"/>
                        <a:buNone/>
                      </a:pPr>
                      <a:r>
                        <a:rPr b="0" lang="en-US" sz="1000" u="none" cap="none" strike="noStrike">
                          <a:solidFill>
                            <a:srgbClr val="262626"/>
                          </a:solidFill>
                          <a:latin typeface="Arial"/>
                          <a:ea typeface="Arial"/>
                          <a:cs typeface="Arial"/>
                          <a:sym typeface="Arial"/>
                        </a:rPr>
                        <a:t>Cảm biến kỹ thuật số</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Với những tiến bộ trong công nghệ CMOS, các mạch digital được tích hợp vào các mạch analog, hiệu chỉnh gia lượng, độ lệch và phi tuyến tính của cảm biến bằng kỹ thuật số và lưu dữ liệu hiệu chuẩn trong bộ nhớ điện tĩnh.</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637275">
                <a:tc>
                  <a:txBody>
                    <a:bodyPr/>
                    <a:lstStyle/>
                    <a:p>
                      <a:pPr indent="0" lvl="0" marL="0" marR="0" rtl="0" algn="ctr">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Thế hệ thứ 4</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900"/>
                        <a:buFont typeface="Arial"/>
                        <a:buNone/>
                      </a:pPr>
                      <a:r>
                        <a:rPr b="0" lang="en-US" sz="1000" u="none" cap="none" strike="noStrike">
                          <a:solidFill>
                            <a:srgbClr val="262626"/>
                          </a:solidFill>
                          <a:latin typeface="Arial"/>
                          <a:ea typeface="Arial"/>
                          <a:cs typeface="Arial"/>
                          <a:sym typeface="Arial"/>
                        </a:rPr>
                        <a:t>Cảm biến thông minh</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MCU được nhúng trong cảm biến và khi công nghệ SoC được ứng dụng, hiệu suất của cảm biến được cải thiện bằng cách sử dụng các chức năng điều khiển, phán đoán, lưu trữ, giao tiếp của MCU, v.v., phát triển thành đa cảm biến, cảm biến mạng và cảm biến IoT.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grpSp>
        <p:nvGrpSpPr>
          <p:cNvPr id="2060" name="Google Shape;2060;p88"/>
          <p:cNvGrpSpPr/>
          <p:nvPr/>
        </p:nvGrpSpPr>
        <p:grpSpPr>
          <a:xfrm>
            <a:off x="416128" y="444866"/>
            <a:ext cx="9051872" cy="553998"/>
            <a:chOff x="416128" y="444866"/>
            <a:chExt cx="9051872" cy="553998"/>
          </a:xfrm>
        </p:grpSpPr>
        <p:sp>
          <p:nvSpPr>
            <p:cNvPr id="2061" name="Google Shape;2061;p88"/>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062" name="Google Shape;2062;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63" name="Google Shape;2063;p88"/>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thông minh</a:t>
            </a:r>
            <a:endParaRPr b="1" sz="2400">
              <a:solidFill>
                <a:srgbClr val="0C0C0C"/>
              </a:solidFill>
              <a:latin typeface="Arial"/>
              <a:ea typeface="Arial"/>
              <a:cs typeface="Arial"/>
              <a:sym typeface="Arial"/>
            </a:endParaRPr>
          </a:p>
        </p:txBody>
      </p:sp>
      <p:grpSp>
        <p:nvGrpSpPr>
          <p:cNvPr id="2064" name="Google Shape;2064;p88"/>
          <p:cNvGrpSpPr/>
          <p:nvPr/>
        </p:nvGrpSpPr>
        <p:grpSpPr>
          <a:xfrm>
            <a:off x="524251" y="1854861"/>
            <a:ext cx="8887612" cy="1082622"/>
            <a:chOff x="524251" y="1890703"/>
            <a:chExt cx="8887612" cy="1082622"/>
          </a:xfrm>
        </p:grpSpPr>
        <p:sp>
          <p:nvSpPr>
            <p:cNvPr id="2065" name="Google Shape;2065;p88"/>
            <p:cNvSpPr/>
            <p:nvPr/>
          </p:nvSpPr>
          <p:spPr>
            <a:xfrm>
              <a:off x="652643" y="2125197"/>
              <a:ext cx="8630827" cy="848128"/>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nghệ cảm biến thông thường được định nghĩa là một máy dò mục tiêu cần đo</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thông minh là sự kết hợp giữa cảm biến và mô-đun xử lý tín hiệu như bộ vi xử lý, và cung cấp các thông tin cần thiết cho người dùng</a:t>
              </a:r>
              <a:endParaRPr/>
            </a:p>
          </p:txBody>
        </p:sp>
        <p:sp>
          <p:nvSpPr>
            <p:cNvPr id="2066" name="Google Shape;2066;p88"/>
            <p:cNvSpPr/>
            <p:nvPr/>
          </p:nvSpPr>
          <p:spPr>
            <a:xfrm>
              <a:off x="524251" y="1890703"/>
              <a:ext cx="8887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Khái niệm và định nghĩa về cảm biến thông minh</a:t>
              </a:r>
              <a:endParaRPr/>
            </a:p>
          </p:txBody>
        </p:sp>
      </p:grpSp>
      <p:graphicFrame>
        <p:nvGraphicFramePr>
          <p:cNvPr id="2067" name="Google Shape;2067;p88"/>
          <p:cNvGraphicFramePr/>
          <p:nvPr/>
        </p:nvGraphicFramePr>
        <p:xfrm>
          <a:off x="631988" y="3200370"/>
          <a:ext cx="3000000" cy="3000000"/>
        </p:xfrm>
        <a:graphic>
          <a:graphicData uri="http://schemas.openxmlformats.org/drawingml/2006/table">
            <a:tbl>
              <a:tblPr bandRow="1" firstRow="1">
                <a:noFill/>
                <a:tableStyleId>{A9672A58-3C3F-4094-A55C-8326C1CC86CD}</a:tableStyleId>
              </a:tblPr>
              <a:tblGrid>
                <a:gridCol w="4314025"/>
                <a:gridCol w="4314025"/>
              </a:tblGrid>
              <a:tr h="31492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Định nghĩa</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Thông tin chi tiết</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224250">
                <a:tc>
                  <a:txBody>
                    <a:bodyPr/>
                    <a:lstStyle/>
                    <a:p>
                      <a:pPr indent="-88900" lvl="0" marL="88900" marR="0" rtl="0" algn="l">
                        <a:lnSpc>
                          <a:spcPct val="10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Kết hợp các chức năng logic, phán đoán, giao tiếp và lưu trữ thông tin với các cảm biến hiện có để tạo thành các cảm biến hiệu suất cao, chính xác cao, tiện lợi và giá trị cao nhằm xử lý dữ liệu, hiệu chuẩn tự động, tự chẩn đoán và ra quyết định.</a:t>
                      </a:r>
                      <a:endParaRPr/>
                    </a:p>
                    <a:p>
                      <a:pPr indent="-26035" lvl="0" marL="88900" marR="0" rtl="0" algn="l">
                        <a:lnSpc>
                          <a:spcPct val="100000"/>
                        </a:lnSpc>
                        <a:spcBef>
                          <a:spcPts val="0"/>
                        </a:spcBef>
                        <a:spcAft>
                          <a:spcPts val="0"/>
                        </a:spcAft>
                        <a:buClr>
                          <a:srgbClr val="262626"/>
                        </a:buClr>
                        <a:buSzPts val="990"/>
                        <a:buFont typeface="Arial"/>
                        <a:buNone/>
                      </a:pPr>
                      <a:r>
                        <a:t/>
                      </a:r>
                      <a:endParaRPr b="0" sz="1100" u="none" cap="none" strike="noStrike">
                        <a:solidFill>
                          <a:srgbClr val="262626"/>
                        </a:solidFill>
                        <a:latin typeface="Arial"/>
                        <a:ea typeface="Arial"/>
                        <a:cs typeface="Arial"/>
                        <a:sym typeface="Arial"/>
                      </a:endParaRPr>
                    </a:p>
                    <a:p>
                      <a:pPr indent="-88900" lvl="0" marL="88900" marR="0" rtl="0" algn="l">
                        <a:lnSpc>
                          <a:spcPct val="10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Đặc điểm tốt nhất của cảm biến thông minh là sở hữu bộ vi xử lý tích hợp (bộ xử lý trung tâm) và các chức năng giao tiếp.</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88900" lvl="0" marL="88900" marR="0" rtl="0" algn="l">
                        <a:lnSpc>
                          <a:spcPct val="100000"/>
                        </a:lnSpc>
                        <a:spcBef>
                          <a:spcPts val="0"/>
                        </a:spcBef>
                        <a:spcAft>
                          <a:spcPts val="0"/>
                        </a:spcAft>
                        <a:buClr>
                          <a:srgbClr val="262626"/>
                        </a:buClr>
                        <a:buSzPts val="990"/>
                        <a:buFont typeface="Arial"/>
                        <a:buChar char="•"/>
                      </a:pPr>
                      <a:r>
                        <a:rPr b="0" lang="en-US" sz="1100" u="none" cap="none" strike="noStrike">
                          <a:solidFill>
                            <a:srgbClr val="262626"/>
                          </a:solidFill>
                          <a:latin typeface="Arial"/>
                          <a:ea typeface="Arial"/>
                          <a:cs typeface="Arial"/>
                          <a:sym typeface="Arial"/>
                        </a:rPr>
                        <a:t>Với công nghệ vi cơ sử dụng công nghệ bán dẫn đã phát triển nhanh chóng từ những năm 1980, các cấu trúc siêu nhẹ, siêu mảnh và siêu mạnh được thực hiện trên nền silic</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grpSp>
        <p:nvGrpSpPr>
          <p:cNvPr id="2073" name="Google Shape;2073;p89"/>
          <p:cNvGrpSpPr/>
          <p:nvPr/>
        </p:nvGrpSpPr>
        <p:grpSpPr>
          <a:xfrm>
            <a:off x="416128" y="444866"/>
            <a:ext cx="9051872" cy="553998"/>
            <a:chOff x="416128" y="444866"/>
            <a:chExt cx="9051872" cy="553998"/>
          </a:xfrm>
        </p:grpSpPr>
        <p:sp>
          <p:nvSpPr>
            <p:cNvPr id="2074" name="Google Shape;2074;p89"/>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075" name="Google Shape;2075;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76" name="Google Shape;2076;p89"/>
          <p:cNvSpPr/>
          <p:nvPr/>
        </p:nvSpPr>
        <p:spPr>
          <a:xfrm>
            <a:off x="6200775" y="1768102"/>
            <a:ext cx="3267225" cy="2746084"/>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Gồm một cảm biến, một bộ nguồn, một bộ xử lý tín hiệu và một bộ giao tiếp. Cảm biến thông minh là sản phẩm tổng hợp của nhiều công nghệ khác nhau như vật lý, hóa học, kỹ thuật vật liệu, điện - điện tử, và kỹ thuật cơ khí. Cảm biến hóa học không chỉ phát hiện các đại lượng vật lý khác nhau mà còn cả khí, ion và hóa sinh, và đang được nghiên cứu rộng rãi. Ngoài ra, MEMS và công nghệ nano ngày càng phổ biến do có khả năng giảm kích thước, cải thiện độ nhạy và tiêu tốn ít năng lượng cho cảm biến.</a:t>
            </a:r>
            <a:endParaRPr/>
          </a:p>
        </p:txBody>
      </p:sp>
      <p:sp>
        <p:nvSpPr>
          <p:cNvPr id="2077" name="Google Shape;2077;p89"/>
          <p:cNvSpPr/>
          <p:nvPr/>
        </p:nvSpPr>
        <p:spPr>
          <a:xfrm>
            <a:off x="524251" y="1415527"/>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Cấu trúc của cảm biến thông minh</a:t>
            </a:r>
            <a:endParaRPr sz="1400">
              <a:solidFill>
                <a:schemeClr val="dk1"/>
              </a:solidFill>
              <a:latin typeface="Arial"/>
              <a:ea typeface="Arial"/>
              <a:cs typeface="Arial"/>
              <a:sym typeface="Arial"/>
            </a:endParaRPr>
          </a:p>
        </p:txBody>
      </p:sp>
      <p:pic>
        <p:nvPicPr>
          <p:cNvPr id="2078" name="Google Shape;2078;p89"/>
          <p:cNvPicPr preferRelativeResize="0"/>
          <p:nvPr/>
        </p:nvPicPr>
        <p:blipFill rotWithShape="1">
          <a:blip r:embed="rId3">
            <a:alphaModFix/>
          </a:blip>
          <a:srcRect b="0" l="0" r="0" t="0"/>
          <a:stretch/>
        </p:blipFill>
        <p:spPr>
          <a:xfrm>
            <a:off x="248890" y="2364472"/>
            <a:ext cx="5644810" cy="281088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grpSp>
        <p:nvGrpSpPr>
          <p:cNvPr id="2084" name="Google Shape;2084;p90"/>
          <p:cNvGrpSpPr/>
          <p:nvPr/>
        </p:nvGrpSpPr>
        <p:grpSpPr>
          <a:xfrm>
            <a:off x="416128" y="444866"/>
            <a:ext cx="9051872" cy="553998"/>
            <a:chOff x="416128" y="444866"/>
            <a:chExt cx="9051872" cy="553998"/>
          </a:xfrm>
        </p:grpSpPr>
        <p:sp>
          <p:nvSpPr>
            <p:cNvPr id="2085" name="Google Shape;2085;p90"/>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086" name="Google Shape;2086;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87" name="Google Shape;2087;p90"/>
          <p:cNvSpPr/>
          <p:nvPr/>
        </p:nvSpPr>
        <p:spPr>
          <a:xfrm>
            <a:off x="712182" y="1637813"/>
            <a:ext cx="8630827" cy="1448293"/>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cảm biến thông minh, các thành phần của cảm biến phải được thiết kế để chạy ở công suất thấp và cần phải có bộ nguồn. Đa số, khi phát triển cảm biến thông minh, pin dự phòng có thể là lựa chọn hợp lý nhất vì nó cung cấp đủ mật độ năng lượng để điều khiển một phần cảm biến.</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những năm gần đây, công nghệ khai thác năng lượng cũng được xem xét ứng dụng. Công nghệ khai thác năng lượng là công nghệ sản xuất năng lượng bằng cách thu thập năng lượng từ bên ngoài, và các thiết bị điện áp, thiết bị nhiệt, pin mặt trời, v.v., và đang được nghiên cứu rộng rãi.</a:t>
            </a:r>
            <a:endParaRPr/>
          </a:p>
        </p:txBody>
      </p:sp>
      <p:sp>
        <p:nvSpPr>
          <p:cNvPr id="2088" name="Google Shape;2088;p90"/>
          <p:cNvSpPr/>
          <p:nvPr/>
        </p:nvSpPr>
        <p:spPr>
          <a:xfrm>
            <a:off x="524251" y="1415527"/>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Cấu trúc của cảm biến thông minh</a:t>
            </a:r>
            <a:endParaRPr sz="1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9"/>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Cách mạng công nghiệp 4.0</a:t>
            </a:r>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77" name="Google Shape;277;p9"/>
          <p:cNvSpPr/>
          <p:nvPr/>
        </p:nvSpPr>
        <p:spPr>
          <a:xfrm>
            <a:off x="8334103" y="480779"/>
            <a:ext cx="1133897"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78" name="Google Shape;278;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Tác nhân vận hành, Kiến tạo giá trị và Công nghệ</a:t>
            </a:r>
            <a:endParaRPr/>
          </a:p>
        </p:txBody>
      </p:sp>
      <p:pic>
        <p:nvPicPr>
          <p:cNvPr id="279" name="Google Shape;279;p9"/>
          <p:cNvPicPr preferRelativeResize="0"/>
          <p:nvPr/>
        </p:nvPicPr>
        <p:blipFill rotWithShape="1">
          <a:blip r:embed="rId3">
            <a:alphaModFix/>
          </a:blip>
          <a:srcRect b="23344" l="0" r="0" t="18057"/>
          <a:stretch/>
        </p:blipFill>
        <p:spPr>
          <a:xfrm>
            <a:off x="3609130" y="5384800"/>
            <a:ext cx="2504044" cy="723900"/>
          </a:xfrm>
          <a:prstGeom prst="rect">
            <a:avLst/>
          </a:prstGeom>
          <a:noFill/>
          <a:ln>
            <a:noFill/>
          </a:ln>
        </p:spPr>
      </p:pic>
      <p:sp>
        <p:nvSpPr>
          <p:cNvPr id="280" name="Google Shape;280;p9"/>
          <p:cNvSpPr/>
          <p:nvPr/>
        </p:nvSpPr>
        <p:spPr>
          <a:xfrm>
            <a:off x="4053465" y="2633127"/>
            <a:ext cx="1568254" cy="794758"/>
          </a:xfrm>
          <a:custGeom>
            <a:rect b="b" l="l" r="r" t="t"/>
            <a:pathLst>
              <a:path extrusionOk="0" h="671581" w="1196204">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a:gsLst>
              <a:gs pos="0">
                <a:srgbClr val="D8D8D8"/>
              </a:gs>
              <a:gs pos="100000">
                <a:schemeClr val="lt1"/>
              </a:gs>
            </a:gsLst>
            <a:lin ang="2700000"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23">
              <a:solidFill>
                <a:schemeClr val="lt1"/>
              </a:solidFill>
              <a:latin typeface="Arial"/>
              <a:ea typeface="Arial"/>
              <a:cs typeface="Arial"/>
              <a:sym typeface="Arial"/>
            </a:endParaRPr>
          </a:p>
        </p:txBody>
      </p:sp>
      <p:sp>
        <p:nvSpPr>
          <p:cNvPr id="281" name="Google Shape;281;p9"/>
          <p:cNvSpPr/>
          <p:nvPr/>
        </p:nvSpPr>
        <p:spPr>
          <a:xfrm>
            <a:off x="6397925" y="3015013"/>
            <a:ext cx="1522494" cy="283292"/>
          </a:xfrm>
          <a:prstGeom prst="roundRect">
            <a:avLst>
              <a:gd fmla="val 50000" name="adj"/>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Công nghệ liên quan</a:t>
            </a:r>
            <a:endParaRPr/>
          </a:p>
        </p:txBody>
      </p:sp>
      <p:sp>
        <p:nvSpPr>
          <p:cNvPr id="282" name="Google Shape;282;p9"/>
          <p:cNvSpPr/>
          <p:nvPr/>
        </p:nvSpPr>
        <p:spPr>
          <a:xfrm>
            <a:off x="6624571" y="3391545"/>
            <a:ext cx="1249428" cy="1487587"/>
          </a:xfrm>
          <a:prstGeom prst="rect">
            <a:avLst/>
          </a:prstGeom>
          <a:noFill/>
          <a:ln>
            <a:noFill/>
          </a:ln>
        </p:spPr>
        <p:txBody>
          <a:bodyPr anchorCtr="0" anchor="t" bIns="0" lIns="0" spcFirstLastPara="1" rIns="0" wrap="square" tIns="0">
            <a:spAutoFit/>
          </a:bodyPr>
          <a:lstStyle/>
          <a:p>
            <a:pPr indent="-85725" lvl="1" marL="85725" marR="0" rtl="0" algn="l">
              <a:spcBef>
                <a:spcPts val="0"/>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Điện toán đám mây</a:t>
            </a:r>
            <a:endParaRPr/>
          </a:p>
          <a:p>
            <a:pPr indent="-85725" lvl="1" marL="85725" marR="0" rtl="0" algn="l">
              <a:spcBef>
                <a:spcPts val="400"/>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Phân tích Big data</a:t>
            </a:r>
            <a:endParaRPr/>
          </a:p>
          <a:p>
            <a:pPr indent="-85725" lvl="1" marL="85725" marR="0" rtl="0" algn="l">
              <a:spcBef>
                <a:spcPts val="400"/>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AI (Trí tuệ nhân tạo)</a:t>
            </a:r>
            <a:endParaRPr/>
          </a:p>
          <a:p>
            <a:pPr indent="-85725" lvl="1" marL="85725" marR="0" rtl="0" algn="l">
              <a:spcBef>
                <a:spcPts val="400"/>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Máy truyền động, Robot</a:t>
            </a:r>
            <a:endParaRPr/>
          </a:p>
          <a:p>
            <a:pPr indent="-85725" lvl="1" marL="85725" marR="0" rtl="0" algn="l">
              <a:spcBef>
                <a:spcPts val="400"/>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Giao diện người dùng</a:t>
            </a:r>
            <a:endParaRPr/>
          </a:p>
          <a:p>
            <a:pPr indent="-85725" lvl="1" marL="85725" marR="0" rtl="0" algn="l">
              <a:spcBef>
                <a:spcPts val="400"/>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Cảm biến, cơ sở dữ liệu</a:t>
            </a:r>
            <a:endParaRPr/>
          </a:p>
        </p:txBody>
      </p:sp>
      <p:cxnSp>
        <p:nvCxnSpPr>
          <p:cNvPr id="283" name="Google Shape;283;p9"/>
          <p:cNvCxnSpPr/>
          <p:nvPr/>
        </p:nvCxnSpPr>
        <p:spPr>
          <a:xfrm flipH="1" rot="10800000">
            <a:off x="3763235" y="4486263"/>
            <a:ext cx="2880000" cy="756000"/>
          </a:xfrm>
          <a:prstGeom prst="bentConnector3">
            <a:avLst>
              <a:gd fmla="val 0" name="adj1"/>
            </a:avLst>
          </a:prstGeom>
          <a:noFill/>
          <a:ln cap="flat" cmpd="sng" w="12700">
            <a:solidFill>
              <a:srgbClr val="0033CC"/>
            </a:solidFill>
            <a:prstDash val="solid"/>
            <a:miter lim="800000"/>
            <a:headEnd len="sm" w="sm" type="none"/>
            <a:tailEnd len="sm" w="sm" type="none"/>
          </a:ln>
        </p:spPr>
      </p:cxnSp>
      <p:cxnSp>
        <p:nvCxnSpPr>
          <p:cNvPr id="284" name="Google Shape;284;p9"/>
          <p:cNvCxnSpPr/>
          <p:nvPr/>
        </p:nvCxnSpPr>
        <p:spPr>
          <a:xfrm rot="5400000">
            <a:off x="6171047" y="4399036"/>
            <a:ext cx="792000" cy="134100"/>
          </a:xfrm>
          <a:prstGeom prst="bentConnector3">
            <a:avLst>
              <a:gd fmla="val 0" name="adj1"/>
            </a:avLst>
          </a:prstGeom>
          <a:noFill/>
          <a:ln cap="flat" cmpd="sng" w="12700">
            <a:solidFill>
              <a:srgbClr val="0033CC"/>
            </a:solidFill>
            <a:prstDash val="solid"/>
            <a:miter lim="800000"/>
            <a:headEnd len="sm" w="sm" type="none"/>
            <a:tailEnd len="sm" w="sm" type="none"/>
          </a:ln>
        </p:spPr>
      </p:cxnSp>
      <p:cxnSp>
        <p:nvCxnSpPr>
          <p:cNvPr id="285" name="Google Shape;285;p9"/>
          <p:cNvCxnSpPr/>
          <p:nvPr/>
        </p:nvCxnSpPr>
        <p:spPr>
          <a:xfrm rot="10800000">
            <a:off x="5194607" y="3464091"/>
            <a:ext cx="1433393" cy="0"/>
          </a:xfrm>
          <a:prstGeom prst="straightConnector1">
            <a:avLst/>
          </a:prstGeom>
          <a:noFill/>
          <a:ln cap="flat" cmpd="sng" w="12700">
            <a:solidFill>
              <a:srgbClr val="0033CC"/>
            </a:solidFill>
            <a:prstDash val="solid"/>
            <a:miter lim="800000"/>
            <a:headEnd len="sm" w="sm" type="none"/>
            <a:tailEnd len="sm" w="sm" type="none"/>
          </a:ln>
        </p:spPr>
      </p:cxnSp>
      <p:grpSp>
        <p:nvGrpSpPr>
          <p:cNvPr id="286" name="Google Shape;286;p9"/>
          <p:cNvGrpSpPr/>
          <p:nvPr/>
        </p:nvGrpSpPr>
        <p:grpSpPr>
          <a:xfrm>
            <a:off x="3237261" y="2940111"/>
            <a:ext cx="3253080" cy="2441845"/>
            <a:chOff x="-3253596" y="2830633"/>
            <a:chExt cx="3253080" cy="2441845"/>
          </a:xfrm>
        </p:grpSpPr>
        <p:sp>
          <p:nvSpPr>
            <p:cNvPr id="287" name="Google Shape;287;p9"/>
            <p:cNvSpPr/>
            <p:nvPr/>
          </p:nvSpPr>
          <p:spPr>
            <a:xfrm>
              <a:off x="-2465189" y="3460750"/>
              <a:ext cx="1694826" cy="1694826"/>
            </a:xfrm>
            <a:prstGeom prst="ellipse">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262626"/>
                </a:solidFill>
                <a:latin typeface="Arial"/>
                <a:ea typeface="Arial"/>
                <a:cs typeface="Arial"/>
                <a:sym typeface="Arial"/>
              </a:endParaRPr>
            </a:p>
          </p:txBody>
        </p:sp>
        <p:sp>
          <p:nvSpPr>
            <p:cNvPr id="288" name="Google Shape;288;p9"/>
            <p:cNvSpPr/>
            <p:nvPr/>
          </p:nvSpPr>
          <p:spPr>
            <a:xfrm>
              <a:off x="-2557892" y="3374061"/>
              <a:ext cx="1868204" cy="1868204"/>
            </a:xfrm>
            <a:prstGeom prst="ellipse">
              <a:avLst/>
            </a:prstGeom>
            <a:noFill/>
            <a:ln cap="flat" cmpd="sng" w="28575">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262626"/>
                </a:solidFill>
                <a:latin typeface="Arial"/>
                <a:ea typeface="Arial"/>
                <a:cs typeface="Arial"/>
                <a:sym typeface="Arial"/>
              </a:endParaRPr>
            </a:p>
          </p:txBody>
        </p:sp>
        <p:sp>
          <p:nvSpPr>
            <p:cNvPr id="289" name="Google Shape;289;p9"/>
            <p:cNvSpPr/>
            <p:nvPr/>
          </p:nvSpPr>
          <p:spPr>
            <a:xfrm>
              <a:off x="-2125942" y="2830633"/>
              <a:ext cx="1011158" cy="1011158"/>
            </a:xfrm>
            <a:prstGeom prst="ellipse">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rgbClr val="0033CC"/>
                  </a:solidFill>
                  <a:latin typeface="Arial"/>
                  <a:ea typeface="Arial"/>
                  <a:cs typeface="Arial"/>
                  <a:sym typeface="Arial"/>
                </a:rPr>
                <a:t>2</a:t>
              </a:r>
              <a:endParaRPr/>
            </a:p>
            <a:p>
              <a:pPr indent="0" lvl="0" marL="0" marR="0" rtl="0" algn="ctr">
                <a:spcBef>
                  <a:spcPts val="0"/>
                </a:spcBef>
                <a:spcAft>
                  <a:spcPts val="0"/>
                </a:spcAft>
                <a:buNone/>
              </a:pPr>
              <a:r>
                <a:rPr lang="en-US" sz="1200">
                  <a:solidFill>
                    <a:srgbClr val="262626"/>
                  </a:solidFill>
                  <a:latin typeface="Arial"/>
                  <a:ea typeface="Arial"/>
                  <a:cs typeface="Arial"/>
                  <a:sym typeface="Arial"/>
                </a:rPr>
                <a:t>Phân tích</a:t>
              </a:r>
              <a:endParaRPr/>
            </a:p>
            <a:p>
              <a:pPr indent="0" lvl="0" marL="0" marR="0" rtl="0" algn="ctr">
                <a:spcBef>
                  <a:spcPts val="0"/>
                </a:spcBef>
                <a:spcAft>
                  <a:spcPts val="0"/>
                </a:spcAft>
                <a:buNone/>
              </a:pPr>
              <a:r>
                <a:rPr lang="en-US" sz="1200">
                  <a:solidFill>
                    <a:srgbClr val="262626"/>
                  </a:solidFill>
                  <a:latin typeface="Arial"/>
                  <a:ea typeface="Arial"/>
                  <a:cs typeface="Arial"/>
                  <a:sym typeface="Arial"/>
                </a:rPr>
                <a:t>dữ liệu</a:t>
              </a:r>
              <a:endParaRPr/>
            </a:p>
          </p:txBody>
        </p:sp>
        <p:sp>
          <p:nvSpPr>
            <p:cNvPr id="290" name="Google Shape;290;p9"/>
            <p:cNvSpPr/>
            <p:nvPr/>
          </p:nvSpPr>
          <p:spPr>
            <a:xfrm>
              <a:off x="-3253596" y="4261320"/>
              <a:ext cx="1011158" cy="1011158"/>
            </a:xfrm>
            <a:prstGeom prst="ellipse">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rgbClr val="0033CC"/>
                  </a:solidFill>
                  <a:latin typeface="Arial"/>
                  <a:ea typeface="Arial"/>
                  <a:cs typeface="Arial"/>
                  <a:sym typeface="Arial"/>
                </a:rPr>
                <a:t>1</a:t>
              </a:r>
              <a:endParaRPr/>
            </a:p>
            <a:p>
              <a:pPr indent="0" lvl="0" marL="0" marR="0" rtl="0" algn="ctr">
                <a:spcBef>
                  <a:spcPts val="0"/>
                </a:spcBef>
                <a:spcAft>
                  <a:spcPts val="0"/>
                </a:spcAft>
                <a:buNone/>
              </a:pPr>
              <a:r>
                <a:rPr lang="en-US" sz="1200">
                  <a:solidFill>
                    <a:srgbClr val="262626"/>
                  </a:solidFill>
                  <a:latin typeface="Arial"/>
                  <a:ea typeface="Arial"/>
                  <a:cs typeface="Arial"/>
                  <a:sym typeface="Arial"/>
                </a:rPr>
                <a:t>Thu thập</a:t>
              </a:r>
              <a:endParaRPr/>
            </a:p>
            <a:p>
              <a:pPr indent="0" lvl="0" marL="0" marR="0" rtl="0" algn="ctr">
                <a:spcBef>
                  <a:spcPts val="0"/>
                </a:spcBef>
                <a:spcAft>
                  <a:spcPts val="0"/>
                </a:spcAft>
                <a:buNone/>
              </a:pPr>
              <a:r>
                <a:rPr lang="en-US" sz="1200">
                  <a:solidFill>
                    <a:srgbClr val="262626"/>
                  </a:solidFill>
                  <a:latin typeface="Arial"/>
                  <a:ea typeface="Arial"/>
                  <a:cs typeface="Arial"/>
                  <a:sym typeface="Arial"/>
                </a:rPr>
                <a:t>dữ liệu</a:t>
              </a:r>
              <a:endParaRPr/>
            </a:p>
          </p:txBody>
        </p:sp>
        <p:sp>
          <p:nvSpPr>
            <p:cNvPr id="291" name="Google Shape;291;p9"/>
            <p:cNvSpPr/>
            <p:nvPr/>
          </p:nvSpPr>
          <p:spPr>
            <a:xfrm>
              <a:off x="-1011674" y="4261320"/>
              <a:ext cx="1011158" cy="1011158"/>
            </a:xfrm>
            <a:prstGeom prst="ellipse">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rgbClr val="0033CC"/>
                  </a:solidFill>
                  <a:latin typeface="Arial"/>
                  <a:ea typeface="Arial"/>
                  <a:cs typeface="Arial"/>
                  <a:sym typeface="Arial"/>
                </a:rPr>
                <a:t>3</a:t>
              </a:r>
              <a:endParaRPr/>
            </a:p>
            <a:p>
              <a:pPr indent="0" lvl="0" marL="0" marR="0" rtl="0" algn="ctr">
                <a:spcBef>
                  <a:spcPts val="0"/>
                </a:spcBef>
                <a:spcAft>
                  <a:spcPts val="0"/>
                </a:spcAft>
                <a:buNone/>
              </a:pPr>
              <a:r>
                <a:rPr lang="en-US" sz="1200">
                  <a:solidFill>
                    <a:srgbClr val="262626"/>
                  </a:solidFill>
                  <a:latin typeface="Arial"/>
                  <a:ea typeface="Arial"/>
                  <a:cs typeface="Arial"/>
                  <a:sym typeface="Arial"/>
                </a:rPr>
                <a:t>Ứng dụng</a:t>
              </a:r>
              <a:endParaRPr/>
            </a:p>
            <a:p>
              <a:pPr indent="0" lvl="0" marL="0" marR="0" rtl="0" algn="ctr">
                <a:spcBef>
                  <a:spcPts val="0"/>
                </a:spcBef>
                <a:spcAft>
                  <a:spcPts val="0"/>
                </a:spcAft>
                <a:buNone/>
              </a:pPr>
              <a:r>
                <a:rPr lang="en-US" sz="1200">
                  <a:solidFill>
                    <a:srgbClr val="262626"/>
                  </a:solidFill>
                  <a:latin typeface="Arial"/>
                  <a:ea typeface="Arial"/>
                  <a:cs typeface="Arial"/>
                  <a:sym typeface="Arial"/>
                </a:rPr>
                <a:t> vào thực tế</a:t>
              </a:r>
              <a:endParaRPr/>
            </a:p>
          </p:txBody>
        </p:sp>
        <p:sp>
          <p:nvSpPr>
            <p:cNvPr id="292" name="Google Shape;292;p9"/>
            <p:cNvSpPr/>
            <p:nvPr/>
          </p:nvSpPr>
          <p:spPr>
            <a:xfrm rot="3111151">
              <a:off x="-2249225" y="3510317"/>
              <a:ext cx="124999" cy="107758"/>
            </a:xfrm>
            <a:prstGeom prst="triangle">
              <a:avLst>
                <a:gd fmla="val 50000"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 name="Google Shape;293;p9"/>
            <p:cNvSpPr/>
            <p:nvPr/>
          </p:nvSpPr>
          <p:spPr>
            <a:xfrm rot="10440830">
              <a:off x="-759530" y="4159281"/>
              <a:ext cx="124999" cy="107758"/>
            </a:xfrm>
            <a:prstGeom prst="triangle">
              <a:avLst>
                <a:gd fmla="val 50000"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9"/>
            <p:cNvSpPr/>
            <p:nvPr/>
          </p:nvSpPr>
          <p:spPr>
            <a:xfrm rot="-3073225">
              <a:off x="-2274456" y="4975888"/>
              <a:ext cx="124999" cy="107758"/>
            </a:xfrm>
            <a:prstGeom prst="triangle">
              <a:avLst>
                <a:gd fmla="val 50000"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9"/>
            <p:cNvSpPr/>
            <p:nvPr/>
          </p:nvSpPr>
          <p:spPr>
            <a:xfrm>
              <a:off x="-2301457" y="4318829"/>
              <a:ext cx="1367362"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Mô hình kinh doanh </a:t>
              </a:r>
              <a:endParaRPr/>
            </a:p>
            <a:p>
              <a:pPr indent="0" lvl="0" marL="0" marR="0" rtl="0" algn="ctr">
                <a:spcBef>
                  <a:spcPts val="0"/>
                </a:spcBef>
                <a:spcAft>
                  <a:spcPts val="0"/>
                </a:spcAft>
                <a:buNone/>
              </a:pPr>
              <a:r>
                <a:rPr lang="en-US" sz="1200">
                  <a:solidFill>
                    <a:srgbClr val="FF0000"/>
                  </a:solidFill>
                  <a:latin typeface="Arial"/>
                  <a:ea typeface="Arial"/>
                  <a:cs typeface="Arial"/>
                  <a:sym typeface="Arial"/>
                </a:rPr>
                <a:t>dựa trên dữ liệu</a:t>
              </a:r>
              <a:endParaRPr/>
            </a:p>
          </p:txBody>
        </p:sp>
      </p:grpSp>
      <p:sp>
        <p:nvSpPr>
          <p:cNvPr id="296" name="Google Shape;296;p9"/>
          <p:cNvSpPr/>
          <p:nvPr/>
        </p:nvSpPr>
        <p:spPr>
          <a:xfrm>
            <a:off x="4111834" y="4051300"/>
            <a:ext cx="1522494" cy="283292"/>
          </a:xfrm>
          <a:prstGeom prst="roundRect">
            <a:avLst>
              <a:gd fmla="val 50000" name="adj"/>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Giai đoạn kiến tạo giá trị</a:t>
            </a:r>
            <a:endParaRPr/>
          </a:p>
        </p:txBody>
      </p:sp>
      <p:sp>
        <p:nvSpPr>
          <p:cNvPr id="297" name="Google Shape;297;p9"/>
          <p:cNvSpPr/>
          <p:nvPr/>
        </p:nvSpPr>
        <p:spPr>
          <a:xfrm>
            <a:off x="2078746" y="5641216"/>
            <a:ext cx="1389804" cy="35394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rgbClr val="262626"/>
                </a:solidFill>
                <a:latin typeface="Arial"/>
                <a:ea typeface="Arial"/>
                <a:cs typeface="Arial"/>
                <a:sym typeface="Arial"/>
              </a:rPr>
              <a:t>Thế giới thực</a:t>
            </a:r>
            <a:endParaRPr/>
          </a:p>
          <a:p>
            <a:pPr indent="0" lvl="0" marL="0" marR="0" rtl="0" algn="r">
              <a:spcBef>
                <a:spcPts val="0"/>
              </a:spcBef>
              <a:spcAft>
                <a:spcPts val="0"/>
              </a:spcAft>
              <a:buNone/>
            </a:pPr>
            <a:r>
              <a:rPr lang="en-US" sz="1100">
                <a:solidFill>
                  <a:srgbClr val="262626"/>
                </a:solidFill>
                <a:latin typeface="Arial"/>
                <a:ea typeface="Arial"/>
                <a:cs typeface="Arial"/>
                <a:sym typeface="Arial"/>
              </a:rPr>
              <a:t>(Ngoại tuyến, vật chất)</a:t>
            </a:r>
            <a:endParaRPr/>
          </a:p>
        </p:txBody>
      </p:sp>
      <p:sp>
        <p:nvSpPr>
          <p:cNvPr id="298" name="Google Shape;298;p9"/>
          <p:cNvSpPr/>
          <p:nvPr/>
        </p:nvSpPr>
        <p:spPr>
          <a:xfrm>
            <a:off x="3579390" y="5718600"/>
            <a:ext cx="780658" cy="238036"/>
          </a:xfrm>
          <a:prstGeom prst="roundRect">
            <a:avLst>
              <a:gd fmla="val 50000" name="adj"/>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Cá nhân</a:t>
            </a:r>
            <a:endParaRPr/>
          </a:p>
        </p:txBody>
      </p:sp>
      <p:sp>
        <p:nvSpPr>
          <p:cNvPr id="299" name="Google Shape;299;p9"/>
          <p:cNvSpPr/>
          <p:nvPr/>
        </p:nvSpPr>
        <p:spPr>
          <a:xfrm>
            <a:off x="4468653" y="5718600"/>
            <a:ext cx="780658" cy="238036"/>
          </a:xfrm>
          <a:prstGeom prst="roundRect">
            <a:avLst>
              <a:gd fmla="val 50000" name="adj"/>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Ngành</a:t>
            </a:r>
            <a:endParaRPr/>
          </a:p>
        </p:txBody>
      </p:sp>
      <p:sp>
        <p:nvSpPr>
          <p:cNvPr id="300" name="Google Shape;300;p9"/>
          <p:cNvSpPr/>
          <p:nvPr/>
        </p:nvSpPr>
        <p:spPr>
          <a:xfrm>
            <a:off x="5357916" y="5718600"/>
            <a:ext cx="780658" cy="238036"/>
          </a:xfrm>
          <a:prstGeom prst="roundRect">
            <a:avLst>
              <a:gd fmla="val 50000" name="adj"/>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Xã hội</a:t>
            </a:r>
            <a:endParaRPr/>
          </a:p>
        </p:txBody>
      </p:sp>
      <p:sp>
        <p:nvSpPr>
          <p:cNvPr id="301" name="Google Shape;301;p9"/>
          <p:cNvSpPr/>
          <p:nvPr/>
        </p:nvSpPr>
        <p:spPr>
          <a:xfrm>
            <a:off x="2727974" y="2899815"/>
            <a:ext cx="1158972" cy="35394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200">
                <a:solidFill>
                  <a:srgbClr val="262626"/>
                </a:solidFill>
                <a:latin typeface="Arial"/>
                <a:ea typeface="Arial"/>
                <a:cs typeface="Arial"/>
                <a:sym typeface="Arial"/>
              </a:rPr>
              <a:t>Thế giới ảo</a:t>
            </a:r>
            <a:endParaRPr/>
          </a:p>
          <a:p>
            <a:pPr indent="0" lvl="0" marL="0" marR="0" rtl="0" algn="r">
              <a:spcBef>
                <a:spcPts val="0"/>
              </a:spcBef>
              <a:spcAft>
                <a:spcPts val="0"/>
              </a:spcAft>
              <a:buNone/>
            </a:pPr>
            <a:r>
              <a:rPr lang="en-US" sz="1100">
                <a:solidFill>
                  <a:srgbClr val="262626"/>
                </a:solidFill>
                <a:latin typeface="Arial"/>
                <a:ea typeface="Arial"/>
                <a:cs typeface="Arial"/>
                <a:sym typeface="Arial"/>
              </a:rPr>
              <a:t>(Trực tuyến, Mạng)</a:t>
            </a:r>
            <a:endParaRPr/>
          </a:p>
        </p:txBody>
      </p:sp>
      <p:grpSp>
        <p:nvGrpSpPr>
          <p:cNvPr id="302" name="Google Shape;302;p9"/>
          <p:cNvGrpSpPr/>
          <p:nvPr/>
        </p:nvGrpSpPr>
        <p:grpSpPr>
          <a:xfrm>
            <a:off x="542105" y="3881068"/>
            <a:ext cx="1875063" cy="1075688"/>
            <a:chOff x="711586" y="3394040"/>
            <a:chExt cx="1875063" cy="1075688"/>
          </a:xfrm>
        </p:grpSpPr>
        <p:sp>
          <p:nvSpPr>
            <p:cNvPr id="303" name="Google Shape;303;p9"/>
            <p:cNvSpPr/>
            <p:nvPr/>
          </p:nvSpPr>
          <p:spPr>
            <a:xfrm>
              <a:off x="887870" y="3394040"/>
              <a:ext cx="1522494" cy="283292"/>
            </a:xfrm>
            <a:prstGeom prst="roundRect">
              <a:avLst>
                <a:gd fmla="val 50000" name="adj"/>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Tác nhân vận hành</a:t>
              </a:r>
              <a:endParaRPr/>
            </a:p>
          </p:txBody>
        </p:sp>
        <p:sp>
          <p:nvSpPr>
            <p:cNvPr id="304" name="Google Shape;304;p9"/>
            <p:cNvSpPr/>
            <p:nvPr/>
          </p:nvSpPr>
          <p:spPr>
            <a:xfrm>
              <a:off x="711586" y="3761842"/>
              <a:ext cx="1875063" cy="70788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Hệ thống kết hợp thực - ảo dựa trên dữ liệu</a:t>
              </a:r>
              <a:endParaRPr/>
            </a:p>
            <a:p>
              <a:pPr indent="0" lvl="0" marL="0" marR="0" rtl="0" algn="ctr">
                <a:spcBef>
                  <a:spcPts val="0"/>
                </a:spcBef>
                <a:spcAft>
                  <a:spcPts val="0"/>
                </a:spcAft>
                <a:buNone/>
              </a:pPr>
              <a:r>
                <a:rPr lang="en-US" sz="1100">
                  <a:solidFill>
                    <a:srgbClr val="262626"/>
                  </a:solidFill>
                  <a:latin typeface="Arial"/>
                  <a:ea typeface="Arial"/>
                  <a:cs typeface="Arial"/>
                  <a:sym typeface="Arial"/>
                </a:rPr>
                <a:t>(Kiến trúc, vận hành, tối ưu hóa)</a:t>
              </a:r>
              <a:endParaRPr/>
            </a:p>
          </p:txBody>
        </p:sp>
      </p:grpSp>
      <p:cxnSp>
        <p:nvCxnSpPr>
          <p:cNvPr id="305" name="Google Shape;305;p9"/>
          <p:cNvCxnSpPr/>
          <p:nvPr/>
        </p:nvCxnSpPr>
        <p:spPr>
          <a:xfrm flipH="1" rot="10800000">
            <a:off x="2261163" y="3097446"/>
            <a:ext cx="625101" cy="810970"/>
          </a:xfrm>
          <a:prstGeom prst="straightConnector1">
            <a:avLst/>
          </a:prstGeom>
          <a:noFill/>
          <a:ln cap="flat" cmpd="sng" w="19050">
            <a:solidFill>
              <a:srgbClr val="0033CC"/>
            </a:solidFill>
            <a:prstDash val="dot"/>
            <a:miter lim="800000"/>
            <a:headEnd len="sm" w="sm" type="none"/>
            <a:tailEnd len="sm" w="sm" type="none"/>
          </a:ln>
        </p:spPr>
      </p:cxnSp>
      <p:cxnSp>
        <p:nvCxnSpPr>
          <p:cNvPr id="306" name="Google Shape;306;p9"/>
          <p:cNvCxnSpPr/>
          <p:nvPr/>
        </p:nvCxnSpPr>
        <p:spPr>
          <a:xfrm>
            <a:off x="2261163" y="4816229"/>
            <a:ext cx="625101" cy="810970"/>
          </a:xfrm>
          <a:prstGeom prst="straightConnector1">
            <a:avLst/>
          </a:prstGeom>
          <a:noFill/>
          <a:ln cap="flat" cmpd="sng" w="19050">
            <a:solidFill>
              <a:srgbClr val="0033CC"/>
            </a:solidFill>
            <a:prstDash val="dot"/>
            <a:miter lim="800000"/>
            <a:headEnd len="sm" w="sm" type="none"/>
            <a:tailEnd len="sm" w="sm" type="none"/>
          </a:ln>
        </p:spPr>
      </p:cxnSp>
      <p:grpSp>
        <p:nvGrpSpPr>
          <p:cNvPr id="307" name="Google Shape;307;p9"/>
          <p:cNvGrpSpPr/>
          <p:nvPr/>
        </p:nvGrpSpPr>
        <p:grpSpPr>
          <a:xfrm>
            <a:off x="7795014" y="3391545"/>
            <a:ext cx="1545835" cy="1174695"/>
            <a:chOff x="7888894" y="3086311"/>
            <a:chExt cx="1545835" cy="1447349"/>
          </a:xfrm>
        </p:grpSpPr>
        <p:grpSp>
          <p:nvGrpSpPr>
            <p:cNvPr id="308" name="Google Shape;308;p9"/>
            <p:cNvGrpSpPr/>
            <p:nvPr/>
          </p:nvGrpSpPr>
          <p:grpSpPr>
            <a:xfrm>
              <a:off x="8162316" y="3086311"/>
              <a:ext cx="1272413" cy="1447349"/>
              <a:chOff x="8162316" y="2970292"/>
              <a:chExt cx="1272413" cy="1447349"/>
            </a:xfrm>
          </p:grpSpPr>
          <p:sp>
            <p:nvSpPr>
              <p:cNvPr id="309" name="Google Shape;309;p9"/>
              <p:cNvSpPr/>
              <p:nvPr/>
            </p:nvSpPr>
            <p:spPr>
              <a:xfrm>
                <a:off x="8162316" y="2970292"/>
                <a:ext cx="1272413" cy="677253"/>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Khoa học</a:t>
                </a:r>
                <a:endParaRPr/>
              </a:p>
              <a:p>
                <a:pPr indent="0" lvl="0" marL="0" marR="0" rtl="0" algn="ctr">
                  <a:spcBef>
                    <a:spcPts val="0"/>
                  </a:spcBef>
                  <a:spcAft>
                    <a:spcPts val="0"/>
                  </a:spcAft>
                  <a:buNone/>
                </a:pPr>
                <a:r>
                  <a:rPr lang="en-US" sz="1200">
                    <a:solidFill>
                      <a:srgbClr val="262626"/>
                    </a:solidFill>
                    <a:latin typeface="Arial"/>
                    <a:ea typeface="Arial"/>
                    <a:cs typeface="Arial"/>
                    <a:sym typeface="Arial"/>
                  </a:rPr>
                  <a:t> cơ bản</a:t>
                </a:r>
                <a:endParaRPr/>
              </a:p>
            </p:txBody>
          </p:sp>
          <p:sp>
            <p:nvSpPr>
              <p:cNvPr id="310" name="Google Shape;310;p9"/>
              <p:cNvSpPr/>
              <p:nvPr/>
            </p:nvSpPr>
            <p:spPr>
              <a:xfrm>
                <a:off x="8162316" y="3740388"/>
                <a:ext cx="1272413" cy="677253"/>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Cơ sở hạ tầng</a:t>
                </a:r>
                <a:endParaRPr/>
              </a:p>
              <a:p>
                <a:pPr indent="0" lvl="0" marL="0" marR="0" rtl="0" algn="ctr">
                  <a:spcBef>
                    <a:spcPts val="0"/>
                  </a:spcBef>
                  <a:spcAft>
                    <a:spcPts val="0"/>
                  </a:spcAft>
                  <a:buNone/>
                </a:pPr>
                <a:r>
                  <a:rPr lang="en-US" sz="1200">
                    <a:solidFill>
                      <a:srgbClr val="262626"/>
                    </a:solidFill>
                    <a:latin typeface="Arial"/>
                    <a:ea typeface="Arial"/>
                    <a:cs typeface="Arial"/>
                    <a:sym typeface="Arial"/>
                  </a:rPr>
                  <a:t> truyền thông</a:t>
                </a:r>
                <a:endParaRPr/>
              </a:p>
            </p:txBody>
          </p:sp>
        </p:grpSp>
        <p:sp>
          <p:nvSpPr>
            <p:cNvPr id="311" name="Google Shape;311;p9"/>
            <p:cNvSpPr/>
            <p:nvPr/>
          </p:nvSpPr>
          <p:spPr>
            <a:xfrm flipH="1" rot="-5400000">
              <a:off x="7334821" y="3706848"/>
              <a:ext cx="1314420" cy="206275"/>
            </a:xfrm>
            <a:prstGeom prst="triangle">
              <a:avLst>
                <a:gd fmla="val 50000" name="adj"/>
              </a:avLst>
            </a:prstGeom>
            <a:gradFill>
              <a:gsLst>
                <a:gs pos="0">
                  <a:srgbClr val="0033CC"/>
                </a:gs>
                <a:gs pos="100000">
                  <a:srgbClr val="0033CC">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grpSp>
        <p:nvGrpSpPr>
          <p:cNvPr id="2094" name="Google Shape;2094;p91"/>
          <p:cNvGrpSpPr/>
          <p:nvPr/>
        </p:nvGrpSpPr>
        <p:grpSpPr>
          <a:xfrm>
            <a:off x="416128" y="444866"/>
            <a:ext cx="9051872" cy="553998"/>
            <a:chOff x="416128" y="444866"/>
            <a:chExt cx="9051872" cy="553998"/>
          </a:xfrm>
        </p:grpSpPr>
        <p:sp>
          <p:nvSpPr>
            <p:cNvPr id="2095" name="Google Shape;2095;p91"/>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096" name="Google Shape;2096;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097" name="Google Shape;2097;p91"/>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Cảm biến sinh học (y tế)</a:t>
            </a:r>
            <a:endParaRPr/>
          </a:p>
        </p:txBody>
      </p:sp>
      <p:sp>
        <p:nvSpPr>
          <p:cNvPr id="2098" name="Google Shape;2098;p91"/>
          <p:cNvSpPr/>
          <p:nvPr/>
        </p:nvSpPr>
        <p:spPr>
          <a:xfrm>
            <a:off x="524251" y="185486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Cảm biến sinh học là một thiết bị có thể lấy chất gắn để phản ứng với một thụ thể sinh học cụ thể và đo lường sự hiện diện hoặc lượng chất gắn thông qua bộ chuyển đổi tín hiệu</a:t>
            </a:r>
            <a:endParaRPr/>
          </a:p>
        </p:txBody>
      </p:sp>
      <p:grpSp>
        <p:nvGrpSpPr>
          <p:cNvPr id="2099" name="Google Shape;2099;p91"/>
          <p:cNvGrpSpPr/>
          <p:nvPr/>
        </p:nvGrpSpPr>
        <p:grpSpPr>
          <a:xfrm>
            <a:off x="1084056" y="3155722"/>
            <a:ext cx="6751297" cy="2672809"/>
            <a:chOff x="1634659" y="3419130"/>
            <a:chExt cx="5514772" cy="2532563"/>
          </a:xfrm>
        </p:grpSpPr>
        <p:sp>
          <p:nvSpPr>
            <p:cNvPr id="2100" name="Google Shape;2100;p91"/>
            <p:cNvSpPr/>
            <p:nvPr/>
          </p:nvSpPr>
          <p:spPr>
            <a:xfrm>
              <a:off x="4341336" y="3419130"/>
              <a:ext cx="1039930" cy="247651"/>
            </a:xfrm>
            <a:prstGeom prst="rect">
              <a:avLst/>
            </a:prstGeom>
            <a:solidFill>
              <a:srgbClr val="0033CC"/>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rPr lang="en-US" sz="900">
                  <a:solidFill>
                    <a:srgbClr val="FFFFFF"/>
                  </a:solidFill>
                  <a:latin typeface="Arial"/>
                  <a:ea typeface="Arial"/>
                  <a:cs typeface="Arial"/>
                  <a:sym typeface="Arial"/>
                </a:rPr>
                <a:t>Cảm biến sinh học</a:t>
              </a:r>
              <a:endParaRPr/>
            </a:p>
          </p:txBody>
        </p:sp>
        <p:sp>
          <p:nvSpPr>
            <p:cNvPr id="2101" name="Google Shape;2101;p91"/>
            <p:cNvSpPr/>
            <p:nvPr/>
          </p:nvSpPr>
          <p:spPr>
            <a:xfrm>
              <a:off x="2986088" y="3662018"/>
              <a:ext cx="3750428" cy="2289675"/>
            </a:xfrm>
            <a:prstGeom prst="rect">
              <a:avLst/>
            </a:prstGeom>
            <a:solidFill>
              <a:schemeClr val="lt1"/>
            </a:solidFill>
            <a:ln cap="flat" cmpd="sng" w="19050">
              <a:solidFill>
                <a:srgbClr val="0033CC"/>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000">
                <a:solidFill>
                  <a:srgbClr val="FFFFFF"/>
                </a:solidFill>
                <a:latin typeface="Arial"/>
                <a:ea typeface="Arial"/>
                <a:cs typeface="Arial"/>
                <a:sym typeface="Arial"/>
              </a:endParaRPr>
            </a:p>
          </p:txBody>
        </p:sp>
        <p:sp>
          <p:nvSpPr>
            <p:cNvPr id="2102" name="Google Shape;2102;p91"/>
            <p:cNvSpPr/>
            <p:nvPr/>
          </p:nvSpPr>
          <p:spPr>
            <a:xfrm>
              <a:off x="3051321" y="3722026"/>
              <a:ext cx="864000" cy="2148466"/>
            </a:xfrm>
            <a:prstGeom prst="rect">
              <a:avLst/>
            </a:prstGeom>
            <a:solidFill>
              <a:schemeClr val="lt1"/>
            </a:solidFill>
            <a:ln cap="flat" cmpd="sng" w="9525">
              <a:solidFill>
                <a:srgbClr val="0077C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Thụ thể sinh học</a:t>
              </a:r>
              <a:endParaRPr/>
            </a:p>
          </p:txBody>
        </p:sp>
        <p:sp>
          <p:nvSpPr>
            <p:cNvPr id="2103" name="Google Shape;2103;p91"/>
            <p:cNvSpPr/>
            <p:nvPr/>
          </p:nvSpPr>
          <p:spPr>
            <a:xfrm>
              <a:off x="3966233" y="3722026"/>
              <a:ext cx="864000" cy="2148466"/>
            </a:xfrm>
            <a:prstGeom prst="rect">
              <a:avLst/>
            </a:prstGeom>
            <a:solidFill>
              <a:schemeClr val="lt1"/>
            </a:solidFill>
            <a:ln cap="flat" cmpd="sng" w="9525">
              <a:solidFill>
                <a:srgbClr val="0077C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Bộ chuyển đổi tín hiệu</a:t>
              </a:r>
              <a:endParaRPr/>
            </a:p>
          </p:txBody>
        </p:sp>
        <p:sp>
          <p:nvSpPr>
            <p:cNvPr id="2104" name="Google Shape;2104;p91"/>
            <p:cNvSpPr/>
            <p:nvPr/>
          </p:nvSpPr>
          <p:spPr>
            <a:xfrm>
              <a:off x="4881145" y="3722026"/>
              <a:ext cx="864000" cy="2148466"/>
            </a:xfrm>
            <a:prstGeom prst="rect">
              <a:avLst/>
            </a:prstGeom>
            <a:solidFill>
              <a:schemeClr val="lt1"/>
            </a:solidFill>
            <a:ln cap="flat" cmpd="sng" w="9525">
              <a:solidFill>
                <a:srgbClr val="0077C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Bộ khuếch đại tín hiệu</a:t>
              </a:r>
              <a:endParaRPr/>
            </a:p>
          </p:txBody>
        </p:sp>
        <p:sp>
          <p:nvSpPr>
            <p:cNvPr id="2105" name="Google Shape;2105;p91"/>
            <p:cNvSpPr/>
            <p:nvPr/>
          </p:nvSpPr>
          <p:spPr>
            <a:xfrm>
              <a:off x="5796058" y="3722026"/>
              <a:ext cx="864000" cy="2148466"/>
            </a:xfrm>
            <a:prstGeom prst="rect">
              <a:avLst/>
            </a:prstGeom>
            <a:solidFill>
              <a:schemeClr val="lt1"/>
            </a:solidFill>
            <a:ln cap="flat" cmpd="sng" w="9525">
              <a:solidFill>
                <a:srgbClr val="0077C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Xử lý và hiển thị tín hiệu</a:t>
              </a:r>
              <a:endParaRPr/>
            </a:p>
          </p:txBody>
        </p:sp>
        <p:sp>
          <p:nvSpPr>
            <p:cNvPr id="2106" name="Google Shape;2106;p91"/>
            <p:cNvSpPr/>
            <p:nvPr/>
          </p:nvSpPr>
          <p:spPr>
            <a:xfrm>
              <a:off x="3051321" y="3725488"/>
              <a:ext cx="864000" cy="360000"/>
            </a:xfrm>
            <a:prstGeom prst="rect">
              <a:avLst/>
            </a:prstGeom>
            <a:solidFill>
              <a:srgbClr val="0077C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Thụ thể sinh học</a:t>
              </a:r>
              <a:endParaRPr/>
            </a:p>
          </p:txBody>
        </p:sp>
        <p:sp>
          <p:nvSpPr>
            <p:cNvPr id="2107" name="Google Shape;2107;p91"/>
            <p:cNvSpPr/>
            <p:nvPr/>
          </p:nvSpPr>
          <p:spPr>
            <a:xfrm>
              <a:off x="3966233" y="3725488"/>
              <a:ext cx="864000" cy="360000"/>
            </a:xfrm>
            <a:prstGeom prst="rect">
              <a:avLst/>
            </a:prstGeom>
            <a:solidFill>
              <a:srgbClr val="0077C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Bộ chuyển đổi tín hiệu</a:t>
              </a:r>
              <a:endParaRPr/>
            </a:p>
          </p:txBody>
        </p:sp>
        <p:sp>
          <p:nvSpPr>
            <p:cNvPr id="2108" name="Google Shape;2108;p91"/>
            <p:cNvSpPr/>
            <p:nvPr/>
          </p:nvSpPr>
          <p:spPr>
            <a:xfrm>
              <a:off x="4881145" y="3725488"/>
              <a:ext cx="864000" cy="360000"/>
            </a:xfrm>
            <a:prstGeom prst="rect">
              <a:avLst/>
            </a:prstGeom>
            <a:solidFill>
              <a:srgbClr val="0077C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Bộ khuếch đại tín hiệu</a:t>
              </a:r>
              <a:endParaRPr/>
            </a:p>
          </p:txBody>
        </p:sp>
        <p:sp>
          <p:nvSpPr>
            <p:cNvPr id="2109" name="Google Shape;2109;p91"/>
            <p:cNvSpPr/>
            <p:nvPr/>
          </p:nvSpPr>
          <p:spPr>
            <a:xfrm>
              <a:off x="5796058" y="3725488"/>
              <a:ext cx="864000" cy="360000"/>
            </a:xfrm>
            <a:prstGeom prst="rect">
              <a:avLst/>
            </a:prstGeom>
            <a:solidFill>
              <a:srgbClr val="0077C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Xử lý và hiển thị tín hiệu</a:t>
              </a:r>
              <a:endParaRPr/>
            </a:p>
          </p:txBody>
        </p:sp>
        <p:grpSp>
          <p:nvGrpSpPr>
            <p:cNvPr id="2110" name="Google Shape;2110;p91"/>
            <p:cNvGrpSpPr/>
            <p:nvPr/>
          </p:nvGrpSpPr>
          <p:grpSpPr>
            <a:xfrm>
              <a:off x="1634659" y="3722026"/>
              <a:ext cx="864000" cy="2148466"/>
              <a:chOff x="1468673" y="3512820"/>
              <a:chExt cx="864000" cy="2148466"/>
            </a:xfrm>
          </p:grpSpPr>
          <p:sp>
            <p:nvSpPr>
              <p:cNvPr id="2111" name="Google Shape;2111;p91"/>
              <p:cNvSpPr/>
              <p:nvPr/>
            </p:nvSpPr>
            <p:spPr>
              <a:xfrm>
                <a:off x="1468673" y="3512820"/>
                <a:ext cx="864000" cy="2148466"/>
              </a:xfrm>
              <a:prstGeom prst="rect">
                <a:avLst/>
              </a:prstGeom>
              <a:solidFill>
                <a:schemeClr val="lt1"/>
              </a:solidFill>
              <a:ln cap="flat" cmpd="sng" w="9525">
                <a:solidFill>
                  <a:srgbClr val="FF4337"/>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Thụ thể sinh học</a:t>
                </a:r>
                <a:endParaRPr/>
              </a:p>
            </p:txBody>
          </p:sp>
          <p:sp>
            <p:nvSpPr>
              <p:cNvPr id="2112" name="Google Shape;2112;p91"/>
              <p:cNvSpPr/>
              <p:nvPr/>
            </p:nvSpPr>
            <p:spPr>
              <a:xfrm>
                <a:off x="1468673" y="3516282"/>
                <a:ext cx="864000" cy="360000"/>
              </a:xfrm>
              <a:prstGeom prst="rect">
                <a:avLst/>
              </a:prstGeom>
              <a:solidFill>
                <a:srgbClr val="FF43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FFFFFF"/>
                    </a:solidFill>
                    <a:latin typeface="Arial"/>
                    <a:ea typeface="Arial"/>
                    <a:cs typeface="Arial"/>
                    <a:sym typeface="Arial"/>
                  </a:rPr>
                  <a:t>Chất gắn</a:t>
                </a:r>
                <a:endParaRPr/>
              </a:p>
            </p:txBody>
          </p:sp>
        </p:grpSp>
        <p:sp>
          <p:nvSpPr>
            <p:cNvPr id="2113" name="Google Shape;2113;p91"/>
            <p:cNvSpPr/>
            <p:nvPr/>
          </p:nvSpPr>
          <p:spPr>
            <a:xfrm rot="-5400000">
              <a:off x="2554321" y="4677841"/>
              <a:ext cx="318599" cy="352461"/>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114" name="Google Shape;2114;p91"/>
            <p:cNvSpPr/>
            <p:nvPr/>
          </p:nvSpPr>
          <p:spPr>
            <a:xfrm rot="-5400000">
              <a:off x="6813901" y="4677841"/>
              <a:ext cx="318599" cy="352461"/>
            </a:xfrm>
            <a:prstGeom prst="downArrow">
              <a:avLst>
                <a:gd fmla="val 56781" name="adj1"/>
                <a:gd fmla="val 5686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2115" name="Google Shape;2115;p91"/>
          <p:cNvSpPr txBox="1"/>
          <p:nvPr/>
        </p:nvSpPr>
        <p:spPr>
          <a:xfrm>
            <a:off x="1175875" y="3984173"/>
            <a:ext cx="873316" cy="16460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262626"/>
                </a:solidFill>
                <a:latin typeface="Arial"/>
                <a:ea typeface="Arial"/>
                <a:cs typeface="Arial"/>
                <a:sym typeface="Arial"/>
              </a:rPr>
              <a:t>DNA</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RNA</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Kháng thể</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Enzym</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Protein</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Tế bào</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Màng sinh học</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Nội tiết tố</a:t>
            </a:r>
            <a:endParaRPr/>
          </a:p>
        </p:txBody>
      </p:sp>
      <p:sp>
        <p:nvSpPr>
          <p:cNvPr id="2116" name="Google Shape;2116;p91"/>
          <p:cNvSpPr txBox="1"/>
          <p:nvPr/>
        </p:nvSpPr>
        <p:spPr>
          <a:xfrm>
            <a:off x="2913248" y="3984173"/>
            <a:ext cx="873316" cy="16460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262626"/>
                </a:solidFill>
                <a:latin typeface="Arial"/>
                <a:ea typeface="Arial"/>
                <a:cs typeface="Arial"/>
                <a:sym typeface="Arial"/>
              </a:rPr>
              <a:t>DNA</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RNA</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Kháng thể</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Enzym</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Protein</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Tế bào</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Màng sinh học</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nội tiết tố</a:t>
            </a:r>
            <a:endParaRPr/>
          </a:p>
        </p:txBody>
      </p:sp>
      <p:sp>
        <p:nvSpPr>
          <p:cNvPr id="2117" name="Google Shape;2117;p91"/>
          <p:cNvSpPr txBox="1"/>
          <p:nvPr/>
        </p:nvSpPr>
        <p:spPr>
          <a:xfrm>
            <a:off x="4034266" y="3984173"/>
            <a:ext cx="873316" cy="143070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262626"/>
                </a:solidFill>
                <a:latin typeface="Arial"/>
                <a:ea typeface="Arial"/>
                <a:cs typeface="Arial"/>
                <a:sym typeface="Arial"/>
              </a:rPr>
              <a:t>Điện hoá học</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Neon</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Occur</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SPR</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FET</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QCM</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Cảm biến nhiệt</a:t>
            </a:r>
            <a:endParaRPr/>
          </a:p>
        </p:txBody>
      </p:sp>
      <p:pic>
        <p:nvPicPr>
          <p:cNvPr id="2118" name="Google Shape;2118;p91"/>
          <p:cNvPicPr preferRelativeResize="0"/>
          <p:nvPr/>
        </p:nvPicPr>
        <p:blipFill rotWithShape="1">
          <a:blip r:embed="rId3">
            <a:alphaModFix/>
          </a:blip>
          <a:srcRect b="24786" l="82574" r="0" t="23074"/>
          <a:stretch/>
        </p:blipFill>
        <p:spPr>
          <a:xfrm>
            <a:off x="7964430" y="3893575"/>
            <a:ext cx="1088579" cy="1656188"/>
          </a:xfrm>
          <a:prstGeom prst="rect">
            <a:avLst/>
          </a:prstGeom>
          <a:noFill/>
          <a:ln>
            <a:noFill/>
          </a:ln>
        </p:spPr>
      </p:pic>
      <p:sp>
        <p:nvSpPr>
          <p:cNvPr id="2119" name="Google Shape;2119;p91"/>
          <p:cNvSpPr txBox="1"/>
          <p:nvPr/>
        </p:nvSpPr>
        <p:spPr>
          <a:xfrm>
            <a:off x="5150676" y="3984172"/>
            <a:ext cx="873316" cy="5538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262626"/>
                </a:solidFill>
                <a:latin typeface="Arial"/>
                <a:ea typeface="Arial"/>
                <a:cs typeface="Arial"/>
                <a:sym typeface="Arial"/>
              </a:rPr>
              <a:t>Khuếch đại kết quả thu được từ bộ chuyển đổi</a:t>
            </a:r>
            <a:endParaRPr/>
          </a:p>
        </p:txBody>
      </p:sp>
      <p:sp>
        <p:nvSpPr>
          <p:cNvPr id="2120" name="Google Shape;2120;p91"/>
          <p:cNvSpPr txBox="1"/>
          <p:nvPr/>
        </p:nvSpPr>
        <p:spPr>
          <a:xfrm>
            <a:off x="6244922" y="3984172"/>
            <a:ext cx="924937" cy="63074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262626"/>
                </a:solidFill>
                <a:latin typeface="Arial"/>
                <a:ea typeface="Arial"/>
                <a:cs typeface="Arial"/>
                <a:sym typeface="Arial"/>
              </a:rPr>
              <a:t>Xử lý tín hiệu và so sánh với mẫu tham chiếu</a:t>
            </a:r>
            <a:endParaRPr/>
          </a:p>
          <a:p>
            <a:pPr indent="0" lvl="0" marL="0" marR="0" rtl="0" algn="l">
              <a:spcBef>
                <a:spcPts val="600"/>
              </a:spcBef>
              <a:spcAft>
                <a:spcPts val="0"/>
              </a:spcAft>
              <a:buNone/>
            </a:pPr>
            <a:r>
              <a:rPr lang="en-US" sz="900">
                <a:solidFill>
                  <a:srgbClr val="262626"/>
                </a:solidFill>
                <a:latin typeface="Arial"/>
                <a:ea typeface="Arial"/>
                <a:cs typeface="Arial"/>
                <a:sym typeface="Arial"/>
              </a:rPr>
              <a:t>Kỹ thuật số/Số</a:t>
            </a:r>
            <a:endParaRPr/>
          </a:p>
        </p:txBody>
      </p:sp>
      <p:sp>
        <p:nvSpPr>
          <p:cNvPr id="2121" name="Google Shape;2121;p91"/>
          <p:cNvSpPr/>
          <p:nvPr/>
        </p:nvSpPr>
        <p:spPr>
          <a:xfrm>
            <a:off x="3243866" y="5895509"/>
            <a:ext cx="206721" cy="2153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BT</a:t>
            </a:r>
            <a:endParaRPr/>
          </a:p>
        </p:txBody>
      </p:sp>
      <p:sp>
        <p:nvSpPr>
          <p:cNvPr id="2122" name="Google Shape;2122;p91"/>
          <p:cNvSpPr/>
          <p:nvPr/>
        </p:nvSpPr>
        <p:spPr>
          <a:xfrm>
            <a:off x="4198063" y="5895509"/>
            <a:ext cx="538436" cy="2153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IT + NT</a:t>
            </a:r>
            <a:endParaRPr/>
          </a:p>
        </p:txBody>
      </p:sp>
      <p:sp>
        <p:nvSpPr>
          <p:cNvPr id="2123" name="Google Shape;2123;p91"/>
          <p:cNvSpPr/>
          <p:nvPr/>
        </p:nvSpPr>
        <p:spPr>
          <a:xfrm>
            <a:off x="5515221" y="5895509"/>
            <a:ext cx="144224" cy="2153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IT</a:t>
            </a:r>
            <a:endParaRPr/>
          </a:p>
        </p:txBody>
      </p:sp>
      <p:sp>
        <p:nvSpPr>
          <p:cNvPr id="2124" name="Google Shape;2124;p91"/>
          <p:cNvSpPr/>
          <p:nvPr/>
        </p:nvSpPr>
        <p:spPr>
          <a:xfrm>
            <a:off x="6635278" y="5895509"/>
            <a:ext cx="144224" cy="21537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grpSp>
        <p:nvGrpSpPr>
          <p:cNvPr id="2130" name="Google Shape;2130;p92"/>
          <p:cNvGrpSpPr/>
          <p:nvPr/>
        </p:nvGrpSpPr>
        <p:grpSpPr>
          <a:xfrm>
            <a:off x="416128" y="444866"/>
            <a:ext cx="9051872" cy="553998"/>
            <a:chOff x="416128" y="444866"/>
            <a:chExt cx="9051872" cy="553998"/>
          </a:xfrm>
        </p:grpSpPr>
        <p:sp>
          <p:nvSpPr>
            <p:cNvPr id="2131" name="Google Shape;2131;p92"/>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132" name="Google Shape;2132;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133" name="Google Shape;2133;p92"/>
          <p:cNvSpPr/>
          <p:nvPr/>
        </p:nvSpPr>
        <p:spPr>
          <a:xfrm>
            <a:off x="712182" y="1637813"/>
            <a:ext cx="8630827" cy="945591"/>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sinh học được ứng dụng trong các ngành y tế, môi trường, công nghiệp chế biến, quân sự (chiến tranh hóa học) và các ngành khác (nghiên cứu, thực phẩm, v.v.). Lĩnh vực y tế dự kiến sẽ có nhu cầu lớn nhất. Đặc biệt, nhu cầu kiểm soát và phòng ngừa các bệnh ở người lớn dự kiến sẽ tăng nhanh do dân số đang già hóa</a:t>
            </a:r>
            <a:endParaRPr/>
          </a:p>
        </p:txBody>
      </p:sp>
      <p:sp>
        <p:nvSpPr>
          <p:cNvPr id="2134" name="Google Shape;2134;p92"/>
          <p:cNvSpPr/>
          <p:nvPr/>
        </p:nvSpPr>
        <p:spPr>
          <a:xfrm>
            <a:off x="524251" y="1415527"/>
            <a:ext cx="888761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Cảm biến sinh học (y tế)</a:t>
            </a:r>
            <a:endParaRPr/>
          </a:p>
        </p:txBody>
      </p:sp>
      <p:graphicFrame>
        <p:nvGraphicFramePr>
          <p:cNvPr id="2135" name="Google Shape;2135;p92"/>
          <p:cNvGraphicFramePr/>
          <p:nvPr/>
        </p:nvGraphicFramePr>
        <p:xfrm>
          <a:off x="712182" y="3149609"/>
          <a:ext cx="3000000" cy="3000000"/>
        </p:xfrm>
        <a:graphic>
          <a:graphicData uri="http://schemas.openxmlformats.org/drawingml/2006/table">
            <a:tbl>
              <a:tblPr bandRow="1" firstRow="1">
                <a:noFill/>
                <a:tableStyleId>{A9672A58-3C3F-4094-A55C-8326C1CC86CD}</a:tableStyleId>
              </a:tblPr>
              <a:tblGrid>
                <a:gridCol w="1478450"/>
                <a:gridCol w="7149600"/>
              </a:tblGrid>
              <a:tr h="288750">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Loại</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Thông tin chi tiết</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834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Y tế</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Được sử dụng để phân tích các vật liệu sinh học và các dấu hiệu sinh tồn như đường huyết, khí huyết, thai kỳ, tế bào ung thư, điện tâm đồ, cholesterol, axit lactic và urê</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834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Môi trường</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Được sử dụng để phát hiện và xác định các chất trong môi trường như hormone môi trường (dioxin), BOD trong nước thải, kim loại nặng, thuốc trừ sâu và phóng xạ</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834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Quy trình công nghiệp</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Được sử dụng để phân tích các chất cụ thể từ các quá trình sản xuất sinh hóa như hóa học, lọc dầu, dược phẩm và lên men sinh học</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71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Quân sự</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000" u="none" cap="none" strike="noStrike">
                          <a:solidFill>
                            <a:srgbClr val="262626"/>
                          </a:solidFill>
                          <a:latin typeface="Arial"/>
                          <a:ea typeface="Arial"/>
                          <a:cs typeface="Arial"/>
                          <a:sym typeface="Arial"/>
                        </a:rPr>
                        <a:t>Được sử dụng để phát hiện vũ khí hủy diệt hàng loạt như sarin, bệnh than, hơi độc thần kinh</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6474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v.v.</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Thu thập các thông tin về các phân tử sinh học bằng cách đo sự tương tác giữa các vật liệu sinh học</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Các tính năng phân tích mới, như đo hành vi phân tử riêng lẻ</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Được sử dụng để phát hiện các chất độc hại như thuốc trừ sâu, kháng sinh tồn dư, mầm bệnh, kim loại nặng, v.v.</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grpSp>
        <p:nvGrpSpPr>
          <p:cNvPr id="2141" name="Google Shape;2141;p93"/>
          <p:cNvGrpSpPr/>
          <p:nvPr/>
        </p:nvGrpSpPr>
        <p:grpSpPr>
          <a:xfrm>
            <a:off x="416128" y="444866"/>
            <a:ext cx="9051872" cy="553998"/>
            <a:chOff x="416128" y="444866"/>
            <a:chExt cx="9051872" cy="553998"/>
          </a:xfrm>
        </p:grpSpPr>
        <p:sp>
          <p:nvSpPr>
            <p:cNvPr id="2142" name="Google Shape;2142;p93"/>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143" name="Google Shape;2143;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144" name="Google Shape;2144;p93"/>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Cảm biến di động</a:t>
            </a:r>
            <a:endParaRPr/>
          </a:p>
        </p:txBody>
      </p:sp>
      <p:sp>
        <p:nvSpPr>
          <p:cNvPr id="2145" name="Google Shape;2145;p93"/>
          <p:cNvSpPr/>
          <p:nvPr/>
        </p:nvSpPr>
        <p:spPr>
          <a:xfrm>
            <a:off x="524251" y="1854861"/>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Cảm biến di động là một loại cảm biến toàn diện, chủ yếu được sử dụng cho các thiết bị thông minh di động (điện thoại thông minh, máy tính bảng, máy tính xách tay, v.v.)</a:t>
            </a:r>
            <a:endParaRPr/>
          </a:p>
        </p:txBody>
      </p:sp>
      <p:graphicFrame>
        <p:nvGraphicFramePr>
          <p:cNvPr id="2146" name="Google Shape;2146;p93"/>
          <p:cNvGraphicFramePr/>
          <p:nvPr/>
        </p:nvGraphicFramePr>
        <p:xfrm>
          <a:off x="654026" y="2945640"/>
          <a:ext cx="3000000" cy="3000000"/>
        </p:xfrm>
        <a:graphic>
          <a:graphicData uri="http://schemas.openxmlformats.org/drawingml/2006/table">
            <a:tbl>
              <a:tblPr bandRow="1" firstRow="1">
                <a:noFill/>
                <a:tableStyleId>{A9672A58-3C3F-4094-A55C-8326C1CC86CD}</a:tableStyleId>
              </a:tblPr>
              <a:tblGrid>
                <a:gridCol w="1478450"/>
                <a:gridCol w="7149600"/>
              </a:tblGrid>
              <a:tr h="269450">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Loại</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Thông tin chi tiết</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552775">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(hình ảnh) camera</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Cảm biến phát hiện ánh sáng và chuyển đổi cường độ ánh sáng thành dữ liệu hình ảnh kỹ thuật số</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Cảm biến này đang ngày càng được ứng dụng rộng hơn, không chỉ dành cho điện thoại di động và thiết bị video kỹ thuật số mà còn cả camera quan sát, camera trước và sau, robot và TV thông minh.</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913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âm thanh</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Cảm biến chuyển đổi âm thanh vật lý thành tín hiệu điện bằng cách thay đổi áp suất không khí</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ECM hiện đã được sử dụng phổ biến, tuy nhiên xu hướng gắn micrô MEMS vào điện thoại thông minh gần đây đang được mở rộng hơn</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14225">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tiệm cận</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Cảm biến không tiếp xúc phân biệt vật thể cần dò có hiện diện hay không khi ở gần đầu dò.</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Được sử dụng để tắt màn hình khi đưa điện thoại thông minh lên tai để trả lời cuộc gọi hoặc bỏ vào túi</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913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ánh sáng xung quanh</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Cảm biến tự động điều chỉnh độ sáng màn hình theo độ sáng xung quanh</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Giảm tiêu thụ điện năng cho thiết bị di động và giảm tình trạng mỏi mắt</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7675">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trọng lực</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Cảm biến phát hiện hướng trọng lực và chuyển động của một vật thể. Cảm biến trọng lực được sử dụng để tự động điều</a:t>
                      </a:r>
                      <a:endParaRPr b="0" sz="1000" u="none" cap="none" strike="noStrike">
                        <a:solidFill>
                          <a:srgbClr val="262626"/>
                        </a:solidFill>
                        <a:latin typeface="Arial"/>
                        <a:ea typeface="Arial"/>
                        <a:cs typeface="Arial"/>
                        <a:sym typeface="Arial"/>
                      </a:endParaRPr>
                    </a:p>
                    <a:p>
                      <a:pPr indent="0" lvl="0" marL="0" marR="0" rtl="0" algn="l">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chỉnh hướng màn hình bằng cách phán đoán hướng hiển thị của điện thoại thông minh.</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1525">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GPS</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Cảm biến có thể thu thập thông tin về thời gian và vị trí của vật thể thông qua hệ thống định vị vệ tinh</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grpSp>
        <p:nvGrpSpPr>
          <p:cNvPr id="2152" name="Google Shape;2152;p86"/>
          <p:cNvGrpSpPr/>
          <p:nvPr/>
        </p:nvGrpSpPr>
        <p:grpSpPr>
          <a:xfrm>
            <a:off x="481691" y="2600329"/>
            <a:ext cx="8845945" cy="3343540"/>
            <a:chOff x="559816" y="2493829"/>
            <a:chExt cx="8845945" cy="3343540"/>
          </a:xfrm>
        </p:grpSpPr>
        <p:sp>
          <p:nvSpPr>
            <p:cNvPr id="2153" name="Google Shape;2153;p86"/>
            <p:cNvSpPr/>
            <p:nvPr/>
          </p:nvSpPr>
          <p:spPr>
            <a:xfrm>
              <a:off x="559816" y="2493829"/>
              <a:ext cx="8845945" cy="327687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Malgun Gothic"/>
                <a:ea typeface="Malgun Gothic"/>
                <a:cs typeface="Malgun Gothic"/>
                <a:sym typeface="Malgun Gothic"/>
              </a:endParaRPr>
            </a:p>
          </p:txBody>
        </p:sp>
        <p:pic>
          <p:nvPicPr>
            <p:cNvPr descr="http://artrobot.co.kr/web/product/medium/ROB-09238_m.jpg" id="2154" name="Google Shape;2154;p86"/>
            <p:cNvPicPr preferRelativeResize="0"/>
            <p:nvPr/>
          </p:nvPicPr>
          <p:blipFill rotWithShape="1">
            <a:blip r:embed="rId3">
              <a:alphaModFix/>
            </a:blip>
            <a:srcRect b="0" l="0" r="0" t="0"/>
            <a:stretch/>
          </p:blipFill>
          <p:spPr>
            <a:xfrm>
              <a:off x="848262" y="2673435"/>
              <a:ext cx="1294239" cy="907302"/>
            </a:xfrm>
            <a:prstGeom prst="rect">
              <a:avLst/>
            </a:prstGeom>
            <a:noFill/>
            <a:ln>
              <a:noFill/>
            </a:ln>
          </p:spPr>
        </p:pic>
        <p:sp>
          <p:nvSpPr>
            <p:cNvPr id="2155" name="Google Shape;2155;p86"/>
            <p:cNvSpPr/>
            <p:nvPr/>
          </p:nvSpPr>
          <p:spPr>
            <a:xfrm>
              <a:off x="843700" y="3604923"/>
              <a:ext cx="1303364"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Động cơ bước</a:t>
              </a:r>
              <a:endParaRPr/>
            </a:p>
          </p:txBody>
        </p:sp>
        <p:grpSp>
          <p:nvGrpSpPr>
            <p:cNvPr id="2156" name="Google Shape;2156;p86"/>
            <p:cNvGrpSpPr/>
            <p:nvPr/>
          </p:nvGrpSpPr>
          <p:grpSpPr>
            <a:xfrm>
              <a:off x="1491029" y="4033511"/>
              <a:ext cx="3689182" cy="1644465"/>
              <a:chOff x="1491029" y="3966836"/>
              <a:chExt cx="3689182" cy="1644465"/>
            </a:xfrm>
          </p:grpSpPr>
          <p:sp>
            <p:nvSpPr>
              <p:cNvPr id="2157" name="Google Shape;2157;p86"/>
              <p:cNvSpPr/>
              <p:nvPr/>
            </p:nvSpPr>
            <p:spPr>
              <a:xfrm>
                <a:off x="3773771" y="5241969"/>
                <a:ext cx="140644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Động cơ MEMS siêu nhỏ</a:t>
                </a:r>
                <a:endParaRPr/>
              </a:p>
            </p:txBody>
          </p:sp>
          <p:pic>
            <p:nvPicPr>
              <p:cNvPr descr="http://heim.ifi.uio.no/~oddvar/motor.jpg" id="2158" name="Google Shape;2158;p86"/>
              <p:cNvPicPr preferRelativeResize="0"/>
              <p:nvPr/>
            </p:nvPicPr>
            <p:blipFill rotWithShape="1">
              <a:blip r:embed="rId4">
                <a:alphaModFix/>
              </a:blip>
              <a:srcRect b="0" l="0" r="0" t="0"/>
              <a:stretch/>
            </p:blipFill>
            <p:spPr>
              <a:xfrm>
                <a:off x="1491029" y="3966836"/>
                <a:ext cx="2196801" cy="1566959"/>
              </a:xfrm>
              <a:prstGeom prst="rect">
                <a:avLst/>
              </a:prstGeom>
              <a:noFill/>
              <a:ln>
                <a:noFill/>
              </a:ln>
            </p:spPr>
          </p:pic>
        </p:grpSp>
        <p:pic>
          <p:nvPicPr>
            <p:cNvPr descr="http://img.directindustry.com/images_di/photo-g/pneumatic-micro-valve-7038-4206963.jpg" id="2159" name="Google Shape;2159;p86"/>
            <p:cNvPicPr preferRelativeResize="0"/>
            <p:nvPr/>
          </p:nvPicPr>
          <p:blipFill rotWithShape="1">
            <a:blip r:embed="rId5">
              <a:alphaModFix/>
            </a:blip>
            <a:srcRect b="24400" l="7560" r="9281" t="30240"/>
            <a:stretch/>
          </p:blipFill>
          <p:spPr>
            <a:xfrm>
              <a:off x="3866570" y="2753079"/>
              <a:ext cx="1873241" cy="955054"/>
            </a:xfrm>
            <a:prstGeom prst="rect">
              <a:avLst/>
            </a:prstGeom>
            <a:noFill/>
            <a:ln>
              <a:noFill/>
            </a:ln>
          </p:spPr>
        </p:pic>
        <p:sp>
          <p:nvSpPr>
            <p:cNvPr id="2160" name="Google Shape;2160;p86"/>
            <p:cNvSpPr/>
            <p:nvPr/>
          </p:nvSpPr>
          <p:spPr>
            <a:xfrm>
              <a:off x="3704790" y="3684567"/>
              <a:ext cx="2196800"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Van khí nén siêu nhỏ</a:t>
              </a:r>
              <a:endParaRPr/>
            </a:p>
          </p:txBody>
        </p:sp>
        <p:pic>
          <p:nvPicPr>
            <p:cNvPr descr="http://img.danawa.com/cms/img/2010/07/06/IMG_0516%20copy_thumb.jpg" id="2161" name="Google Shape;2161;p86"/>
            <p:cNvPicPr preferRelativeResize="0"/>
            <p:nvPr/>
          </p:nvPicPr>
          <p:blipFill rotWithShape="1">
            <a:blip r:embed="rId6">
              <a:alphaModFix/>
            </a:blip>
            <a:srcRect b="0" l="0" r="0" t="0"/>
            <a:stretch/>
          </p:blipFill>
          <p:spPr>
            <a:xfrm>
              <a:off x="6621215" y="2655566"/>
              <a:ext cx="2450015" cy="1528088"/>
            </a:xfrm>
            <a:prstGeom prst="rect">
              <a:avLst/>
            </a:prstGeom>
            <a:noFill/>
            <a:ln>
              <a:noFill/>
            </a:ln>
          </p:spPr>
        </p:pic>
        <p:cxnSp>
          <p:nvCxnSpPr>
            <p:cNvPr id="2162" name="Google Shape;2162;p86"/>
            <p:cNvCxnSpPr/>
            <p:nvPr/>
          </p:nvCxnSpPr>
          <p:spPr>
            <a:xfrm flipH="1" rot="10800000">
              <a:off x="6883800" y="3445133"/>
              <a:ext cx="97414" cy="417559"/>
            </a:xfrm>
            <a:prstGeom prst="straightConnector1">
              <a:avLst/>
            </a:prstGeom>
            <a:noFill/>
            <a:ln cap="flat" cmpd="sng" w="25400">
              <a:solidFill>
                <a:srgbClr val="FF0000"/>
              </a:solidFill>
              <a:prstDash val="dash"/>
              <a:miter lim="800000"/>
              <a:headEnd len="sm" w="sm" type="none"/>
              <a:tailEnd len="lg" w="lg" type="stealth"/>
            </a:ln>
          </p:spPr>
        </p:cxnSp>
        <p:sp>
          <p:nvSpPr>
            <p:cNvPr id="2163" name="Google Shape;2163;p86"/>
            <p:cNvSpPr/>
            <p:nvPr/>
          </p:nvSpPr>
          <p:spPr>
            <a:xfrm>
              <a:off x="6105670" y="3887055"/>
              <a:ext cx="1653674"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Máy rung điện thoại thông minh</a:t>
              </a:r>
              <a:endParaRPr/>
            </a:p>
          </p:txBody>
        </p:sp>
        <p:grpSp>
          <p:nvGrpSpPr>
            <p:cNvPr id="2164" name="Google Shape;2164;p86"/>
            <p:cNvGrpSpPr/>
            <p:nvPr/>
          </p:nvGrpSpPr>
          <p:grpSpPr>
            <a:xfrm>
              <a:off x="5403890" y="4199775"/>
              <a:ext cx="3266388" cy="1637594"/>
              <a:chOff x="5413415" y="4123575"/>
              <a:chExt cx="3266388" cy="1637594"/>
            </a:xfrm>
          </p:grpSpPr>
          <p:pic>
            <p:nvPicPr>
              <p:cNvPr descr="http://image.auction.co.kr/itemimage/34/dd/87/34dd87e33.jpg" id="2165" name="Google Shape;2165;p86"/>
              <p:cNvPicPr preferRelativeResize="0"/>
              <p:nvPr/>
            </p:nvPicPr>
            <p:blipFill rotWithShape="1">
              <a:blip r:embed="rId7">
                <a:alphaModFix/>
              </a:blip>
              <a:srcRect b="0" l="0" r="0" t="0"/>
              <a:stretch/>
            </p:blipFill>
            <p:spPr>
              <a:xfrm>
                <a:off x="6481357" y="4161724"/>
                <a:ext cx="1123945" cy="1050560"/>
              </a:xfrm>
              <a:prstGeom prst="rect">
                <a:avLst/>
              </a:prstGeom>
              <a:noFill/>
              <a:ln>
                <a:noFill/>
              </a:ln>
            </p:spPr>
          </p:pic>
          <p:pic>
            <p:nvPicPr>
              <p:cNvPr id="2166" name="Google Shape;2166;p86"/>
              <p:cNvPicPr preferRelativeResize="0"/>
              <p:nvPr/>
            </p:nvPicPr>
            <p:blipFill rotWithShape="1">
              <a:blip r:embed="rId8">
                <a:alphaModFix/>
              </a:blip>
              <a:srcRect b="0" l="0" r="0" t="0"/>
              <a:stretch/>
            </p:blipFill>
            <p:spPr>
              <a:xfrm>
                <a:off x="5583099" y="4155316"/>
                <a:ext cx="664149" cy="1019200"/>
              </a:xfrm>
              <a:prstGeom prst="rect">
                <a:avLst/>
              </a:prstGeom>
              <a:noFill/>
              <a:ln>
                <a:noFill/>
              </a:ln>
            </p:spPr>
          </p:pic>
          <p:pic>
            <p:nvPicPr>
              <p:cNvPr descr="http://www.gobizkorea.com/att/cat/commax/tp_html/img/commax_cat_7_large_img1_2.jpg" id="2167" name="Google Shape;2167;p86"/>
              <p:cNvPicPr preferRelativeResize="0"/>
              <p:nvPr/>
            </p:nvPicPr>
            <p:blipFill rotWithShape="1">
              <a:blip r:embed="rId9">
                <a:alphaModFix/>
              </a:blip>
              <a:srcRect b="0" l="26459" r="18730" t="0"/>
              <a:stretch/>
            </p:blipFill>
            <p:spPr>
              <a:xfrm>
                <a:off x="7877510" y="4123575"/>
                <a:ext cx="652819" cy="1113306"/>
              </a:xfrm>
              <a:prstGeom prst="rect">
                <a:avLst/>
              </a:prstGeom>
              <a:noFill/>
              <a:ln>
                <a:noFill/>
              </a:ln>
            </p:spPr>
          </p:pic>
          <p:sp>
            <p:nvSpPr>
              <p:cNvPr id="2168" name="Google Shape;2168;p86"/>
              <p:cNvSpPr/>
              <p:nvPr/>
            </p:nvSpPr>
            <p:spPr>
              <a:xfrm>
                <a:off x="5413415" y="5237949"/>
                <a:ext cx="3266388" cy="52322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Đây cũng là một loại bộ truyền động</a:t>
                </a:r>
                <a:endParaRPr/>
              </a:p>
              <a:p>
                <a:pPr indent="0" lvl="0" marL="0" marR="0" rtl="0" algn="ctr">
                  <a:spcBef>
                    <a:spcPts val="1200"/>
                  </a:spcBef>
                  <a:spcAft>
                    <a:spcPts val="0"/>
                  </a:spcAft>
                  <a:buNone/>
                </a:pPr>
                <a:r>
                  <a:t/>
                </a:r>
                <a:endParaRPr sz="1200">
                  <a:solidFill>
                    <a:srgbClr val="262626"/>
                  </a:solidFill>
                  <a:latin typeface="Arial"/>
                  <a:ea typeface="Arial"/>
                  <a:cs typeface="Arial"/>
                  <a:sym typeface="Arial"/>
                </a:endParaRPr>
              </a:p>
            </p:txBody>
          </p:sp>
        </p:grpSp>
      </p:grpSp>
      <p:grpSp>
        <p:nvGrpSpPr>
          <p:cNvPr id="2169" name="Google Shape;2169;p86"/>
          <p:cNvGrpSpPr/>
          <p:nvPr/>
        </p:nvGrpSpPr>
        <p:grpSpPr>
          <a:xfrm>
            <a:off x="416128" y="444866"/>
            <a:ext cx="9051872" cy="553998"/>
            <a:chOff x="416128" y="444866"/>
            <a:chExt cx="9051872" cy="553998"/>
          </a:xfrm>
        </p:grpSpPr>
        <p:sp>
          <p:nvSpPr>
            <p:cNvPr id="2170" name="Google Shape;2170;p86"/>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171" name="Google Shape;2171;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172" name="Google Shape;2172;p86"/>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Bộ truyền động</a:t>
            </a:r>
            <a:endParaRPr/>
          </a:p>
        </p:txBody>
      </p:sp>
      <p:sp>
        <p:nvSpPr>
          <p:cNvPr id="2173" name="Google Shape;2173;p86"/>
          <p:cNvSpPr/>
          <p:nvPr/>
        </p:nvSpPr>
        <p:spPr>
          <a:xfrm>
            <a:off x="524251" y="1890703"/>
            <a:ext cx="8887612"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Thiết bị truyền động là một thiết bị làm cho một cái gì đó di chuyển hoặc vận hành. Nó nhận được một nguồn năng lượng và sử dụng nó để di chuyển một cái gì đó.</a:t>
            </a:r>
            <a:endParaRPr sz="1400">
              <a:solidFill>
                <a:schemeClr val="dk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grpSp>
        <p:nvGrpSpPr>
          <p:cNvPr id="2179" name="Google Shape;2179;p94"/>
          <p:cNvGrpSpPr/>
          <p:nvPr/>
        </p:nvGrpSpPr>
        <p:grpSpPr>
          <a:xfrm>
            <a:off x="416128" y="444866"/>
            <a:ext cx="9051872" cy="553998"/>
            <a:chOff x="416128" y="444866"/>
            <a:chExt cx="9051872" cy="553998"/>
          </a:xfrm>
        </p:grpSpPr>
        <p:sp>
          <p:nvSpPr>
            <p:cNvPr id="2180" name="Google Shape;2180;p94"/>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181" name="Google Shape;2181;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aphicFrame>
        <p:nvGraphicFramePr>
          <p:cNvPr id="2182" name="Google Shape;2182;p94"/>
          <p:cNvGraphicFramePr/>
          <p:nvPr/>
        </p:nvGraphicFramePr>
        <p:xfrm>
          <a:off x="637381" y="2041792"/>
          <a:ext cx="3000000" cy="3000000"/>
        </p:xfrm>
        <a:graphic>
          <a:graphicData uri="http://schemas.openxmlformats.org/drawingml/2006/table">
            <a:tbl>
              <a:tblPr bandRow="1" firstRow="1">
                <a:noFill/>
                <a:tableStyleId>{A9672A58-3C3F-4094-A55C-8326C1CC86CD}</a:tableStyleId>
              </a:tblPr>
              <a:tblGrid>
                <a:gridCol w="1478450"/>
                <a:gridCol w="7149600"/>
              </a:tblGrid>
              <a:tr h="258750">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Loại</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Thông tin chi tiết</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9850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gia tốc</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phát hiện thay đổi vận tốc của vật thể trên một đơn vị thời gian và phát hiện các lực động như gia tốc, rung chấn và sốc. Ban đầu, cảm biến gia tốc 2 trục phổ biến hơn, nhưng gần đây, cảm biến gia tốc 3 trục sử dụng công nghệ MEMS đang</a:t>
                      </a:r>
                      <a:endParaRPr b="0" sz="1000" u="none" cap="none" strike="noStrike">
                        <a:solidFill>
                          <a:srgbClr val="262626"/>
                        </a:solidFill>
                        <a:latin typeface="Arial"/>
                        <a:ea typeface="Arial"/>
                        <a:cs typeface="Arial"/>
                        <a:sym typeface="Arial"/>
                      </a:endParaRPr>
                    </a:p>
                    <a:p>
                      <a:pPr indent="0" lvl="0" marL="0" marR="0" rtl="0" algn="l">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được sử dụng rộng rãi</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4345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địa từ</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phát hiện góc phương vị giống như la bàn bằng cách dò tìm dòng từ trường của trái đất. Trước đây, cảm biến 2 trục được sử dụng chủ yếu, nhưng gần đây cảm biến 3 trục trở nên phổ biến hơn</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4345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Con quay hồi chuyển</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phát hiện quán tính của vật thể bằng tín hiệu điện, chủ yếu là phát hiện góc quay. Phát hiện chiều cao, vòng quay</a:t>
                      </a:r>
                      <a:endParaRPr b="0" sz="1000" u="none" cap="none" strike="noStrike">
                        <a:solidFill>
                          <a:srgbClr val="262626"/>
                        </a:solidFill>
                        <a:latin typeface="Arial"/>
                        <a:ea typeface="Arial"/>
                        <a:cs typeface="Arial"/>
                        <a:sym typeface="Arial"/>
                      </a:endParaRPr>
                    </a:p>
                    <a:p>
                      <a:pPr indent="0" lvl="0" marL="0" marR="0" rtl="0" algn="l">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và độ nghiêng để có thể cảm nhận chuyển động chính xác hơn khi kết nối với cảm biến gia tốc 3 trục</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22325">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Áp kế</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đo độ cao, đo áp suất khí quyển, cũng được sử dụng để đo độ cao</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4345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chuyển động</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nhận diện chuyển động hoặc vị trí của một vật thể - đây là một cảm biến phức hợp bao gồm các cảm biến khác </a:t>
                      </a:r>
                      <a:endParaRPr b="0" sz="1000" u="none" cap="none" strike="noStrike">
                        <a:solidFill>
                          <a:srgbClr val="262626"/>
                        </a:solidFill>
                        <a:latin typeface="Arial"/>
                        <a:ea typeface="Arial"/>
                        <a:cs typeface="Arial"/>
                        <a:sym typeface="Arial"/>
                      </a:endParaRPr>
                    </a:p>
                    <a:p>
                      <a:pPr indent="0" lvl="0" marL="0" marR="0" rtl="0" algn="l">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nhau như cảm biến địa từ và cảm biến gia tốc, hoạt động như cao độ kế và con quay hồi chuyển trong một con chip</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1615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nhiệt độ/độ ẩm</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92075" lvl="0" marL="92075" marR="0" rtl="0" algn="l">
                        <a:lnSpc>
                          <a:spcPct val="80000"/>
                        </a:lnSpc>
                        <a:spcBef>
                          <a:spcPts val="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Cảm biến nhiệt độ là một cảm biến được sử dụng để đo nhiệt độ bên trong hoặc xung quanh thiết bị thông minh</a:t>
                      </a:r>
                      <a:endParaRPr/>
                    </a:p>
                    <a:p>
                      <a:pPr indent="-92075" lvl="0" marL="92075" marR="0" rtl="0" algn="l">
                        <a:lnSpc>
                          <a:spcPct val="80000"/>
                        </a:lnSpc>
                        <a:spcBef>
                          <a:spcPts val="200"/>
                        </a:spcBef>
                        <a:spcAft>
                          <a:spcPts val="0"/>
                        </a:spcAft>
                        <a:buClr>
                          <a:srgbClr val="262626"/>
                        </a:buClr>
                        <a:buSzPts val="1000"/>
                        <a:buFont typeface="Arial"/>
                        <a:buChar char="•"/>
                      </a:pPr>
                      <a:r>
                        <a:rPr b="0" lang="en-US" sz="1000" u="none" cap="none" strike="noStrike">
                          <a:solidFill>
                            <a:srgbClr val="262626"/>
                          </a:solidFill>
                          <a:latin typeface="Arial"/>
                          <a:ea typeface="Arial"/>
                          <a:cs typeface="Arial"/>
                          <a:sym typeface="Arial"/>
                        </a:rPr>
                        <a:t>Cảm biến độ ẩm đo lượng hoặc phần trăm độ ẩm trong không khí và trả kết quả dưới dạng phần trăm</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4345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vân tay</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nhận diện người dùng bằng cách thu thập hình ảnh kỹ thuật số của dấu vân tay bằng cảm biến chuyên dụng và các công nghệ như phương pháp quang học, siêu âm và điện dung</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4345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nhịp tim</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đo nhịp tim bằng cách sử dụng ánh sáng đỏ kiểm tra nhịp tim khi đặt ngón tay lên phần đèn chớp dưới camera. </a:t>
                      </a:r>
                      <a:endParaRPr b="0" sz="1000" u="none" cap="none" strike="noStrike">
                        <a:solidFill>
                          <a:srgbClr val="262626"/>
                        </a:solidFill>
                        <a:latin typeface="Arial"/>
                        <a:ea typeface="Arial"/>
                        <a:cs typeface="Arial"/>
                        <a:sym typeface="Arial"/>
                      </a:endParaRPr>
                    </a:p>
                    <a:p>
                      <a:pPr indent="0" lvl="0" marL="0" marR="0" rtl="0" algn="l">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lắp một đèn LED riêng và cảm biến xung để đo lường</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43450">
                <a:tc>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RGB</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phát hiện độ sâu màu của ánh sáng xung quanh. Điện thoại thông minh có cảm biến RGB có thể hiệu chỉnh màu </a:t>
                      </a:r>
                      <a:endParaRPr b="0" sz="1000" u="none" cap="none" strike="noStrike">
                        <a:solidFill>
                          <a:srgbClr val="262626"/>
                        </a:solidFill>
                        <a:latin typeface="Arial"/>
                        <a:ea typeface="Arial"/>
                        <a:cs typeface="Arial"/>
                        <a:sym typeface="Arial"/>
                      </a:endParaRPr>
                    </a:p>
                    <a:p>
                      <a:pPr indent="0" lvl="0" marL="0" marR="0" rtl="0" algn="l">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hiển thị theo cường độ ánh sáng xung quanh</a:t>
                      </a:r>
                      <a:endParaRPr/>
                    </a:p>
                  </a:txBody>
                  <a:tcPr marT="11200" marB="11200" marR="40525" marL="405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grpSp>
        <p:nvGrpSpPr>
          <p:cNvPr id="2188" name="Google Shape;2188;p95"/>
          <p:cNvGrpSpPr/>
          <p:nvPr/>
        </p:nvGrpSpPr>
        <p:grpSpPr>
          <a:xfrm>
            <a:off x="416128" y="444866"/>
            <a:ext cx="9051872" cy="553998"/>
            <a:chOff x="416128" y="444866"/>
            <a:chExt cx="9051872" cy="553998"/>
          </a:xfrm>
        </p:grpSpPr>
        <p:sp>
          <p:nvSpPr>
            <p:cNvPr id="2189" name="Google Shape;2189;p95"/>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190" name="Google Shape;2190;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191" name="Google Shape;2191;p95"/>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Cảm biến xe thông minh</a:t>
            </a:r>
            <a:endParaRPr/>
          </a:p>
        </p:txBody>
      </p:sp>
      <p:sp>
        <p:nvSpPr>
          <p:cNvPr id="2192" name="Google Shape;2192;p95"/>
          <p:cNvSpPr/>
          <p:nvPr/>
        </p:nvSpPr>
        <p:spPr>
          <a:xfrm>
            <a:off x="524250" y="1890703"/>
            <a:ext cx="8943749" cy="2323713"/>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A5A5A5"/>
              </a:buClr>
              <a:buSzPts val="1680"/>
              <a:buFont typeface="Arial"/>
              <a:buChar char="•"/>
            </a:pPr>
            <a:r>
              <a:rPr lang="en-US" sz="1400">
                <a:solidFill>
                  <a:schemeClr val="dk1"/>
                </a:solidFill>
                <a:latin typeface="Arial"/>
                <a:ea typeface="Arial"/>
                <a:cs typeface="Arial"/>
                <a:sym typeface="Arial"/>
              </a:rPr>
              <a:t>Ô tô thông minh đã giảm mạnh số lượng tai nạn giao thông nhờ kết hợp các công nghệ điện, điện tử, thông tin và truyền thông mới nhất với công nghệ ô tô hướng máy. Chiếc xe này mang đến sự hài lòng cao nhất cho hành khách và hướng đến một chiếc xe không người lái có thể vận hành tự động.</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Theo xu hướng điện tử ô tô, xe sử dụng khoảng 200 cảm biến.</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Xe sử dụng nhiều cảm biến là do các quy định về khí thải, tiết kiệm nhiên liệu và vấn đề an toàn đã được thắt chặt hơn để ngăn ngừa ô nhiễm môi trường. Ngoài ra còn là vì khách hàng ngày càng có điều kiện tài chính, do đó có kỳ vọng cao hơn vào chất lượng ô tô, và các tiến bộ công nghệ đã phát triển nên một hệ thống hiệu suất cao/chi phí thấp.</a:t>
            </a:r>
            <a:endParaRPr/>
          </a:p>
          <a:p>
            <a:pPr indent="-115888" lvl="0" marL="115888" marR="0" rtl="0" algn="l">
              <a:spcBef>
                <a:spcPts val="1000"/>
              </a:spcBef>
              <a:spcAft>
                <a:spcPts val="0"/>
              </a:spcAft>
              <a:buClr>
                <a:srgbClr val="A5A5A5"/>
              </a:buClr>
              <a:buSzPts val="1680"/>
              <a:buFont typeface="Arial"/>
              <a:buChar char="•"/>
            </a:pPr>
            <a:r>
              <a:rPr lang="en-US" sz="1400">
                <a:solidFill>
                  <a:schemeClr val="dk1"/>
                </a:solidFill>
                <a:latin typeface="Arial"/>
                <a:ea typeface="Arial"/>
                <a:cs typeface="Arial"/>
                <a:sym typeface="Arial"/>
              </a:rPr>
              <a:t>Cảm biến được sử dụng đầu tiên để kiểm soát động cơ và mở rộng sang ABS, ESP, v.v. để điều khiển thân xe.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grpSp>
        <p:nvGrpSpPr>
          <p:cNvPr id="2198" name="Google Shape;2198;p96"/>
          <p:cNvGrpSpPr/>
          <p:nvPr/>
        </p:nvGrpSpPr>
        <p:grpSpPr>
          <a:xfrm>
            <a:off x="416128" y="444866"/>
            <a:ext cx="9051872" cy="553998"/>
            <a:chOff x="416128" y="444866"/>
            <a:chExt cx="9051872" cy="553998"/>
          </a:xfrm>
        </p:grpSpPr>
        <p:sp>
          <p:nvSpPr>
            <p:cNvPr id="2199" name="Google Shape;2199;p96"/>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200" name="Google Shape;2200;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aphicFrame>
        <p:nvGraphicFramePr>
          <p:cNvPr id="2201" name="Google Shape;2201;p96"/>
          <p:cNvGraphicFramePr/>
          <p:nvPr/>
        </p:nvGraphicFramePr>
        <p:xfrm>
          <a:off x="637381" y="2117986"/>
          <a:ext cx="3000000" cy="3000000"/>
        </p:xfrm>
        <a:graphic>
          <a:graphicData uri="http://schemas.openxmlformats.org/drawingml/2006/table">
            <a:tbl>
              <a:tblPr bandRow="1" firstRow="1">
                <a:noFill/>
                <a:tableStyleId>{A9672A58-3C3F-4094-A55C-8326C1CC86CD}</a:tableStyleId>
              </a:tblPr>
              <a:tblGrid>
                <a:gridCol w="1215300"/>
                <a:gridCol w="2414775"/>
                <a:gridCol w="4998000"/>
              </a:tblGrid>
              <a:tr h="20262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Loại</a:t>
                      </a:r>
                      <a:endParaRPr/>
                    </a:p>
                  </a:txBody>
                  <a:tcPr marT="17525" marB="17525" marR="63350" marL="633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Định nghĩa và tính năng</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Nguồn</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08000">
                <a:tc rowSpan="5">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 an toàn chủ động</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 chống bó phanh</a:t>
                      </a:r>
                      <a:endParaRPr/>
                    </a:p>
                    <a:p>
                      <a:pPr indent="0" lvl="0" marL="0" marR="0" rtl="0" algn="ctr">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(ABS)</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tốc độ bánh xe, Cảm biến gia tốc</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 kiểm soát hệ thống treo</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gia tốc</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 túi khí</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gia tốc, Cảm biến áp suất</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 kiểm soát cân bằng xe</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gia tốc, Cảm biến áp suất, Cảm biến vận tốc góc</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 chống lật</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gia tốc, Cảm biến vận tốc góc</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rowSpan="8">
                  <a:txBody>
                    <a:bodyPr/>
                    <a:lstStyle/>
                    <a:p>
                      <a:pPr indent="0" lvl="0" marL="0" marR="0" rtl="0" algn="ctr">
                        <a:lnSpc>
                          <a:spcPct val="10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 an toàn thụ động</a:t>
                      </a:r>
                      <a:endParaRPr/>
                    </a:p>
                  </a:txBody>
                  <a:tcPr marT="11200" marB="11200" marR="40525" marL="405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80000"/>
                        </a:lnSpc>
                        <a:spcBef>
                          <a:spcPts val="0"/>
                        </a:spcBef>
                        <a:spcAft>
                          <a:spcPts val="0"/>
                        </a:spcAft>
                        <a:buClr>
                          <a:srgbClr val="262626"/>
                        </a:buClr>
                        <a:buSzPts val="900"/>
                        <a:buFont typeface="Arial"/>
                        <a:buNone/>
                      </a:pPr>
                      <a:r>
                        <a:rPr b="0" lang="en-US" sz="900" u="none" cap="none" strike="noStrike">
                          <a:solidFill>
                            <a:srgbClr val="262626"/>
                          </a:solidFill>
                          <a:latin typeface="Arial"/>
                          <a:ea typeface="Arial"/>
                          <a:cs typeface="Arial"/>
                          <a:sym typeface="Arial"/>
                        </a:rPr>
                        <a:t>Túi khí thông minh - Phát hiện hành khách</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áp suất, Cảm biến trọng lượng, Cảm biến vận tốc góc</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8000">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Điều khiển hành trình</a:t>
                      </a:r>
                      <a:endParaRPr/>
                    </a:p>
                    <a:p>
                      <a:pPr indent="0" lvl="0" marL="0" marR="0" rtl="0" algn="ctr">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(Điều khiển hành trình tự động)</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vận tốc góc, Cảm biến CCD/CMOS, Sóng millimeter/laser radar</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vMerge="1"/>
                <a:tc>
                  <a:txBody>
                    <a:bodyPr/>
                    <a:lstStyle/>
                    <a:p>
                      <a:pPr indent="0" lvl="0" marL="0" marR="0" rtl="0" algn="ctr">
                        <a:lnSpc>
                          <a:spcPct val="80000"/>
                        </a:lnSpc>
                        <a:spcBef>
                          <a:spcPts val="0"/>
                        </a:spcBef>
                        <a:spcAft>
                          <a:spcPts val="0"/>
                        </a:spcAft>
                        <a:buClr>
                          <a:srgbClr val="262626"/>
                        </a:buClr>
                        <a:buSzPts val="900"/>
                        <a:buFont typeface="Arial"/>
                        <a:buNone/>
                      </a:pPr>
                      <a:r>
                        <a:rPr b="0" lang="en-US" sz="900" u="none" cap="none" strike="noStrike">
                          <a:solidFill>
                            <a:srgbClr val="262626"/>
                          </a:solidFill>
                          <a:latin typeface="Arial"/>
                          <a:ea typeface="Arial"/>
                          <a:cs typeface="Arial"/>
                          <a:sym typeface="Arial"/>
                        </a:rPr>
                        <a:t>Trợ lực phanh an toàn trước khi va chạm</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CCD/CMOS, Sóng millimeter/laser radar</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8000">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Cảnh báo áp suất lốp</a:t>
                      </a:r>
                      <a:endParaRPr/>
                    </a:p>
                    <a:p>
                      <a:pPr indent="0" lvl="0" marL="0" marR="0" rtl="0" algn="ctr">
                        <a:lnSpc>
                          <a:spcPct val="80000"/>
                        </a:lnSpc>
                        <a:spcBef>
                          <a:spcPts val="20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 giám sát áp suất lốp)</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gia tốc, Cảm biến áp suất</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Hệ thống hỗ trợ duy trì làn đường</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vận tốc góc, Cảm biến CCD/CMOS, Cảm biến góc lái</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Tầm nhìn ban đêm</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hồng ngoại xa/gần</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Trợ lái</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vận tốc góc, Cảm biến mô-men xoắn, Cảm biến góc lái, Cảm biến siêu âm</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3075">
                <a:tc vMerge="1"/>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Điểm mù</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80000"/>
                        </a:lnSpc>
                        <a:spcBef>
                          <a:spcPts val="0"/>
                        </a:spcBef>
                        <a:spcAft>
                          <a:spcPts val="0"/>
                        </a:spcAft>
                        <a:buClr>
                          <a:srgbClr val="262626"/>
                        </a:buClr>
                        <a:buSzPts val="1000"/>
                        <a:buFont typeface="Arial"/>
                        <a:buNone/>
                      </a:pPr>
                      <a:r>
                        <a:rPr b="0" lang="en-US" sz="1000" u="none" cap="none" strike="noStrike">
                          <a:solidFill>
                            <a:srgbClr val="262626"/>
                          </a:solidFill>
                          <a:latin typeface="Arial"/>
                          <a:ea typeface="Arial"/>
                          <a:cs typeface="Arial"/>
                          <a:sym typeface="Arial"/>
                        </a:rPr>
                        <a:t>Cảm biến CCD/CMOS</a:t>
                      </a:r>
                      <a:endParaRPr/>
                    </a:p>
                  </a:txBody>
                  <a:tcPr marT="17525" marB="17525" marR="63350" marL="633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grpSp>
        <p:nvGrpSpPr>
          <p:cNvPr id="2207" name="Google Shape;2207;p97"/>
          <p:cNvGrpSpPr/>
          <p:nvPr/>
        </p:nvGrpSpPr>
        <p:grpSpPr>
          <a:xfrm>
            <a:off x="416128" y="444866"/>
            <a:ext cx="9051872" cy="553998"/>
            <a:chOff x="416128" y="444866"/>
            <a:chExt cx="9051872" cy="553998"/>
          </a:xfrm>
        </p:grpSpPr>
        <p:sp>
          <p:nvSpPr>
            <p:cNvPr id="2208" name="Google Shape;2208;p97"/>
            <p:cNvSpPr/>
            <p:nvPr/>
          </p:nvSpPr>
          <p:spPr>
            <a:xfrm>
              <a:off x="416128" y="444866"/>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Cảm biến và Bộ truyền động</a:t>
              </a:r>
              <a:endParaRPr b="1" sz="1800">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latin typeface="Arial"/>
                <a:ea typeface="Arial"/>
                <a:cs typeface="Arial"/>
                <a:sym typeface="Arial"/>
              </a:endParaRPr>
            </a:p>
          </p:txBody>
        </p:sp>
        <p:sp>
          <p:nvSpPr>
            <p:cNvPr id="2209" name="Google Shape;2209;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10" name="Google Shape;2210;p97"/>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262626"/>
                </a:solidFill>
                <a:latin typeface="Arial"/>
                <a:ea typeface="Arial"/>
                <a:cs typeface="Arial"/>
                <a:sym typeface="Arial"/>
              </a:rPr>
              <a:t>Cảm biến xe thông minh</a:t>
            </a:r>
            <a:endParaRPr/>
          </a:p>
        </p:txBody>
      </p:sp>
      <p:sp>
        <p:nvSpPr>
          <p:cNvPr id="2211" name="Google Shape;2211;p97"/>
          <p:cNvSpPr/>
          <p:nvPr/>
        </p:nvSpPr>
        <p:spPr>
          <a:xfrm>
            <a:off x="449997" y="1873486"/>
            <a:ext cx="8628061" cy="1555514"/>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RADAR (Dò tìm và định vị bằng sóng vô tuyến)</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LIDAR (Dò tìm và định vị bằng ánh sáng)</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nhận diện hình dạng 3D để nhận diện cử chỉ</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kết hợp laser và camera tránh va chạm phạm vi gần</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chuyển động trục MEMS 6</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grpSp>
        <p:nvGrpSpPr>
          <p:cNvPr id="2217" name="Google Shape;2217;p98"/>
          <p:cNvGrpSpPr/>
          <p:nvPr/>
        </p:nvGrpSpPr>
        <p:grpSpPr>
          <a:xfrm>
            <a:off x="559817" y="1917716"/>
            <a:ext cx="8845945" cy="563044"/>
            <a:chOff x="558800" y="1842597"/>
            <a:chExt cx="8847993" cy="563173"/>
          </a:xfrm>
        </p:grpSpPr>
        <p:grpSp>
          <p:nvGrpSpPr>
            <p:cNvPr id="2218" name="Google Shape;2218;p98"/>
            <p:cNvGrpSpPr/>
            <p:nvPr/>
          </p:nvGrpSpPr>
          <p:grpSpPr>
            <a:xfrm>
              <a:off x="558800" y="1842597"/>
              <a:ext cx="8785224" cy="215445"/>
              <a:chOff x="1027113" y="2045624"/>
              <a:chExt cx="8785224" cy="215445"/>
            </a:xfrm>
          </p:grpSpPr>
          <p:sp>
            <p:nvSpPr>
              <p:cNvPr id="2219" name="Google Shape;2219;p9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20" name="Google Shape;2220;p98"/>
              <p:cNvSpPr/>
              <p:nvPr/>
            </p:nvSpPr>
            <p:spPr>
              <a:xfrm>
                <a:off x="1179513" y="2045624"/>
                <a:ext cx="8632824" cy="21544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Cảm biến ở cửa trước, bật đèn sáng khi có người mở cửa</a:t>
                </a:r>
                <a:endParaRPr/>
              </a:p>
            </p:txBody>
          </p:sp>
        </p:grpSp>
        <p:sp>
          <p:nvSpPr>
            <p:cNvPr id="2221" name="Google Shape;2221;p98"/>
            <p:cNvSpPr/>
            <p:nvPr/>
          </p:nvSpPr>
          <p:spPr>
            <a:xfrm>
              <a:off x="773968" y="2060264"/>
              <a:ext cx="8632825" cy="345506"/>
            </a:xfrm>
            <a:prstGeom prst="rect">
              <a:avLst/>
            </a:prstGeom>
            <a:noFill/>
            <a:ln>
              <a:noFill/>
            </a:ln>
          </p:spPr>
          <p:txBody>
            <a:bodyPr anchorCtr="0" anchor="t" bIns="71975" lIns="0" spcFirstLastPara="1" rIns="143950" wrap="square" tIns="71975">
              <a:spAutoFit/>
            </a:bodyPr>
            <a:lstStyle/>
            <a:p>
              <a:pPr indent="-99975" lvl="0" marL="182526" marR="0" rtl="0" algn="just">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sp>
        <p:nvSpPr>
          <p:cNvPr id="2222" name="Google Shape;2222;p98"/>
          <p:cNvSpPr/>
          <p:nvPr/>
        </p:nvSpPr>
        <p:spPr>
          <a:xfrm>
            <a:off x="4434122" y="2294254"/>
            <a:ext cx="5099301" cy="135083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Tự động nhận biết chuyển động của con người và bật đèn sáng.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PIR là cảm biến chuyển động nhận diện cơ thể con người bằng tia hồng ngoại.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nhận biết sự hiện diện của con người bằng cách đo lượng bức xạ hồng ngoại thay đổi theo nhiệt độ.</a:t>
            </a:r>
            <a:endParaRPr/>
          </a:p>
        </p:txBody>
      </p:sp>
      <p:grpSp>
        <p:nvGrpSpPr>
          <p:cNvPr id="2223" name="Google Shape;2223;p98"/>
          <p:cNvGrpSpPr/>
          <p:nvPr/>
        </p:nvGrpSpPr>
        <p:grpSpPr>
          <a:xfrm>
            <a:off x="513924" y="2294254"/>
            <a:ext cx="3775075" cy="3956424"/>
            <a:chOff x="558800" y="2253877"/>
            <a:chExt cx="3775075" cy="3956424"/>
          </a:xfrm>
        </p:grpSpPr>
        <p:sp>
          <p:nvSpPr>
            <p:cNvPr id="2224" name="Google Shape;2224;p98"/>
            <p:cNvSpPr/>
            <p:nvPr/>
          </p:nvSpPr>
          <p:spPr>
            <a:xfrm>
              <a:off x="558800" y="2253877"/>
              <a:ext cx="3775075" cy="3956424"/>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225" name="Google Shape;2225;p98"/>
            <p:cNvGrpSpPr/>
            <p:nvPr/>
          </p:nvGrpSpPr>
          <p:grpSpPr>
            <a:xfrm>
              <a:off x="692150" y="2331284"/>
              <a:ext cx="3561135" cy="3789133"/>
              <a:chOff x="466131" y="1930001"/>
              <a:chExt cx="4137250" cy="4354432"/>
            </a:xfrm>
          </p:grpSpPr>
          <p:pic>
            <p:nvPicPr>
              <p:cNvPr descr="http://cfile24.uf.tistory.com/image/26559549587C8D780E8C93" id="2226" name="Google Shape;2226;p98"/>
              <p:cNvPicPr preferRelativeResize="0"/>
              <p:nvPr/>
            </p:nvPicPr>
            <p:blipFill rotWithShape="1">
              <a:blip r:embed="rId3">
                <a:alphaModFix/>
              </a:blip>
              <a:srcRect b="17493" l="0" r="0" t="0"/>
              <a:stretch/>
            </p:blipFill>
            <p:spPr>
              <a:xfrm>
                <a:off x="466131" y="1930001"/>
                <a:ext cx="4137250" cy="2228814"/>
              </a:xfrm>
              <a:prstGeom prst="rect">
                <a:avLst/>
              </a:prstGeom>
              <a:noFill/>
              <a:ln>
                <a:noFill/>
              </a:ln>
            </p:spPr>
          </p:pic>
          <p:pic>
            <p:nvPicPr>
              <p:cNvPr descr="http://cfile24.uf.tistory.com/image/2222DA3B587C8AE7280EE3" id="2227" name="Google Shape;2227;p98"/>
              <p:cNvPicPr preferRelativeResize="0"/>
              <p:nvPr/>
            </p:nvPicPr>
            <p:blipFill rotWithShape="1">
              <a:blip r:embed="rId4">
                <a:alphaModFix/>
              </a:blip>
              <a:srcRect b="5467" l="906" r="0" t="9357"/>
              <a:stretch/>
            </p:blipFill>
            <p:spPr>
              <a:xfrm>
                <a:off x="466131" y="4215194"/>
                <a:ext cx="4128090" cy="2069239"/>
              </a:xfrm>
              <a:prstGeom prst="rect">
                <a:avLst/>
              </a:prstGeom>
              <a:noFill/>
              <a:ln>
                <a:noFill/>
              </a:ln>
            </p:spPr>
          </p:pic>
        </p:grpSp>
      </p:grpSp>
      <p:grpSp>
        <p:nvGrpSpPr>
          <p:cNvPr id="2228" name="Google Shape;2228;p98"/>
          <p:cNvGrpSpPr/>
          <p:nvPr/>
        </p:nvGrpSpPr>
        <p:grpSpPr>
          <a:xfrm>
            <a:off x="416128" y="444866"/>
            <a:ext cx="9051872" cy="282133"/>
            <a:chOff x="416128" y="444866"/>
            <a:chExt cx="9051872" cy="282133"/>
          </a:xfrm>
        </p:grpSpPr>
        <p:sp>
          <p:nvSpPr>
            <p:cNvPr id="2229" name="Google Shape;2229;p9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Lưu ý</a:t>
              </a:r>
              <a:endParaRPr/>
            </a:p>
          </p:txBody>
        </p:sp>
        <p:sp>
          <p:nvSpPr>
            <p:cNvPr id="2230" name="Google Shape;2230;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31" name="Google Shape;2231;p98"/>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PIR (Hồng ngoại thụ động)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grpSp>
        <p:nvGrpSpPr>
          <p:cNvPr id="2237" name="Google Shape;2237;p99"/>
          <p:cNvGrpSpPr/>
          <p:nvPr/>
        </p:nvGrpSpPr>
        <p:grpSpPr>
          <a:xfrm>
            <a:off x="416128" y="444866"/>
            <a:ext cx="9051872" cy="282133"/>
            <a:chOff x="416128" y="444866"/>
            <a:chExt cx="9051872" cy="282133"/>
          </a:xfrm>
        </p:grpSpPr>
        <p:sp>
          <p:nvSpPr>
            <p:cNvPr id="2238" name="Google Shape;2238;p9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Lưu ý</a:t>
              </a:r>
              <a:endParaRPr/>
            </a:p>
          </p:txBody>
        </p:sp>
        <p:sp>
          <p:nvSpPr>
            <p:cNvPr id="2239" name="Google Shape;2239;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2240" name="Google Shape;2240;p99"/>
          <p:cNvSpPr/>
          <p:nvPr/>
        </p:nvSpPr>
        <p:spPr>
          <a:xfrm>
            <a:off x="449997" y="1375101"/>
            <a:ext cx="93100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CDS </a:t>
            </a:r>
            <a:endParaRPr/>
          </a:p>
        </p:txBody>
      </p:sp>
      <p:grpSp>
        <p:nvGrpSpPr>
          <p:cNvPr id="2241" name="Google Shape;2241;p99"/>
          <p:cNvGrpSpPr/>
          <p:nvPr/>
        </p:nvGrpSpPr>
        <p:grpSpPr>
          <a:xfrm>
            <a:off x="559817" y="1917713"/>
            <a:ext cx="8783192" cy="2068926"/>
            <a:chOff x="558800" y="1842597"/>
            <a:chExt cx="8785225" cy="2069404"/>
          </a:xfrm>
        </p:grpSpPr>
        <p:grpSp>
          <p:nvGrpSpPr>
            <p:cNvPr id="2242" name="Google Shape;2242;p99"/>
            <p:cNvGrpSpPr/>
            <p:nvPr/>
          </p:nvGrpSpPr>
          <p:grpSpPr>
            <a:xfrm>
              <a:off x="558800" y="1842597"/>
              <a:ext cx="8785224" cy="215444"/>
              <a:chOff x="1027113" y="2045624"/>
              <a:chExt cx="8785224" cy="215444"/>
            </a:xfrm>
          </p:grpSpPr>
          <p:sp>
            <p:nvSpPr>
              <p:cNvPr id="2243" name="Google Shape;2243;p9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44" name="Google Shape;2244;p99"/>
              <p:cNvSpPr/>
              <p:nvPr/>
            </p:nvSpPr>
            <p:spPr>
              <a:xfrm>
                <a:off x="1179513" y="2045624"/>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Cảm biến ở cửa trước, bật đèn sáng khi có người mở cửa</a:t>
                </a:r>
                <a:endParaRPr/>
              </a:p>
            </p:txBody>
          </p:sp>
        </p:grpSp>
        <p:sp>
          <p:nvSpPr>
            <p:cNvPr id="2245" name="Google Shape;2245;p99"/>
            <p:cNvSpPr/>
            <p:nvPr/>
          </p:nvSpPr>
          <p:spPr>
            <a:xfrm>
              <a:off x="711200" y="2058041"/>
              <a:ext cx="8632825" cy="1853960"/>
            </a:xfrm>
            <a:prstGeom prst="rect">
              <a:avLst/>
            </a:prstGeom>
            <a:noFill/>
            <a:ln>
              <a:noFill/>
            </a:ln>
          </p:spPr>
          <p:txBody>
            <a:bodyPr anchorCtr="0" anchor="t" bIns="71975" lIns="0" spcFirstLastPara="1" rIns="143950" wrap="square" tIns="71975">
              <a:spAutoFit/>
            </a:bodyPr>
            <a:lstStyle/>
            <a:p>
              <a:pPr indent="-182526" lvl="0" marL="182526"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bật chế độ tiết kiệm điện, đèn lối vào không hoạt động ngay cả khi có người đi qua vào ban ngày</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CDS là một công thức hóa học của cadimi sunfua, trong đó điện trở giảm khi có nhiều ánh sáng chiếu vào và tăng khi có ít ánh sáng chiếu vào. </a:t>
              </a:r>
              <a:endParaRPr sz="1300">
                <a:solidFill>
                  <a:srgbClr val="262626"/>
                </a:solidFill>
                <a:latin typeface="Arial"/>
                <a:ea typeface="Arial"/>
                <a:cs typeface="Arial"/>
                <a:sym typeface="Arial"/>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điện trở tăng thì cường độ dòng điện giảm, và khi điện trở giảm thì cường độ dòng điện tăng để xác định lượng ánh sáng bằng điện.</a:t>
              </a:r>
              <a:endParaRPr/>
            </a:p>
            <a:p>
              <a:pPr indent="-182526" lvl="0" marL="182526"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Hầu hết đều là nút bấm hình mặt trời hoặc mặt trăng trên cửa trước, có thể được điều khiển đơn giản bằng cách bật hoặc tắt cảm biến CDS vào ban ngày.</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084870-B3FE-4045-95C4-ED9C76DFA7E5}"/>
</file>

<file path=customXml/itemProps2.xml><?xml version="1.0" encoding="utf-8"?>
<ds:datastoreItem xmlns:ds="http://schemas.openxmlformats.org/officeDocument/2006/customXml" ds:itemID="{772A5CFE-CF36-42FA-8777-45C739E18CAA}"/>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2018-03-02T14:47:58Z</dcterms:created>
  <dc:creator>Manh Huy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